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8" r:id="rId5"/>
    <p:sldId id="300" r:id="rId6"/>
    <p:sldId id="301" r:id="rId7"/>
    <p:sldId id="302" r:id="rId8"/>
    <p:sldId id="303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Solomonidou" initials="GS" lastIdx="1" clrIdx="0">
    <p:extLst>
      <p:ext uri="{19B8F6BF-5375-455C-9EA6-DF929625EA0E}">
        <p15:presenceInfo xmlns:p15="http://schemas.microsoft.com/office/powerpoint/2012/main" userId="385755c5c625bb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245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9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9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75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C6CA5-A795-4698-B32B-E4285F82D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95859-C275-4D0D-85F6-B3E016D41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AE921-3EE9-4F7C-8CA3-EC6229857E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7E89C-FA47-4FF6-91A2-C6C437A0B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301E9-CB2D-4ADA-94F9-333F122AA4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D5989E-12D7-4749-BF02-61C2358BF5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proutsocial.com/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docs.google.com/spreadsheets/d/13RHmp_ypMuah44SYYflnoZrU0xhFXMam7T5qY5wUDeg/edit#gid=1357929555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hyperlink" Target="https://hootsuite.com/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buffe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ollarsandsense.sg/5-insurance-sales-tactics-that-singaporeans-keep-falling-for/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Sit Dolor Amet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FD322-692A-4890-882B-563A791B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4747"/>
            <a:ext cx="12192000" cy="48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631" y="1273039"/>
            <a:ext cx="7965347" cy="480058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Activity Title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</a:b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</a:b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Effective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Management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s-ES" sz="2800" b="1" u="sng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Aim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Discover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the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importance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of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good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social media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management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285249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ADB66A-60F0-410F-BB47-0785DFA5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039" y="1879047"/>
            <a:ext cx="7895183" cy="1224211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1. Think about how would you publish a specific content. Will you schedule it somehow?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2. Do you know any Social Media content management tools?</a:t>
            </a: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B83A4-1769-496E-97EB-22B91365471E}"/>
              </a:ext>
            </a:extLst>
          </p:cNvPr>
          <p:cNvSpPr txBox="1"/>
          <p:nvPr/>
        </p:nvSpPr>
        <p:spPr>
          <a:xfrm>
            <a:off x="3481431" y="2636475"/>
            <a:ext cx="79108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sz="2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</a:br>
            <a:r>
              <a:rPr lang="en-GB" sz="2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</a:t>
            </a:r>
            <a:r>
              <a:rPr lang="en-GB" sz="2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. </a:t>
            </a:r>
            <a:r>
              <a:rPr lang="es-ES" sz="1800" u="sng" dirty="0">
                <a:solidFill>
                  <a:srgbClr val="0000FF"/>
                </a:solidFill>
                <a:effectLst/>
                <a:latin typeface="Franklin Gothic Book" panose="020B0503020102020204" pitchFamily="34" charset="0"/>
                <a:ea typeface="Libre Franklin"/>
                <a:cs typeface="Libre Franklin"/>
                <a:hlinkClick r:id="rId7"/>
              </a:rPr>
              <a:t>free </a:t>
            </a:r>
            <a:r>
              <a:rPr lang="es-ES" sz="1800" u="sng" dirty="0" err="1">
                <a:solidFill>
                  <a:srgbClr val="0000FF"/>
                </a:solidFill>
                <a:effectLst/>
                <a:latin typeface="Franklin Gothic Book" panose="020B0503020102020204" pitchFamily="34" charset="0"/>
                <a:ea typeface="Libre Franklin"/>
                <a:cs typeface="Libre Franklin"/>
                <a:hlinkClick r:id="rId7"/>
              </a:rPr>
              <a:t>excel</a:t>
            </a:r>
            <a:r>
              <a:rPr lang="es-ES" sz="1800" u="sng" dirty="0">
                <a:solidFill>
                  <a:srgbClr val="0000FF"/>
                </a:solidFill>
                <a:effectLst/>
                <a:latin typeface="Franklin Gothic Book" panose="020B0503020102020204" pitchFamily="34" charset="0"/>
                <a:ea typeface="Libre Franklin"/>
                <a:cs typeface="Libre Franklin"/>
                <a:hlinkClick r:id="rId7"/>
              </a:rPr>
              <a:t> </a:t>
            </a:r>
            <a:r>
              <a:rPr lang="es-ES" sz="1800" u="sng" dirty="0" err="1">
                <a:solidFill>
                  <a:srgbClr val="0000FF"/>
                </a:solidFill>
                <a:effectLst/>
                <a:latin typeface="Franklin Gothic Book" panose="020B0503020102020204" pitchFamily="34" charset="0"/>
                <a:ea typeface="Libre Franklin"/>
                <a:cs typeface="Libre Franklin"/>
                <a:hlinkClick r:id="rId7"/>
              </a:rPr>
              <a:t>tool</a:t>
            </a:r>
            <a:br>
              <a:rPr lang="en-GB" sz="1800" u="sng" dirty="0">
                <a:solidFill>
                  <a:srgbClr val="0000FF"/>
                </a:solidFill>
                <a:effectLst/>
                <a:latin typeface="Franklin Gothic Book" panose="020B0503020102020204" pitchFamily="34" charset="0"/>
                <a:ea typeface="Libre Franklin"/>
                <a:cs typeface="Libre Franklin"/>
              </a:rPr>
            </a:br>
            <a:r>
              <a:rPr lang="en-GB" sz="2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ii. 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Franklin Gothic Book" panose="020B0503020102020204" pitchFamily="34" charset="0"/>
                <a:ea typeface="Libre Franklin"/>
                <a:cs typeface="Libre Franklin"/>
                <a:hlinkClick r:id="rId8"/>
              </a:rPr>
              <a:t>SproutSocial</a:t>
            </a:r>
            <a:br>
              <a:rPr lang="en-GB" sz="1800" u="sng" dirty="0">
                <a:solidFill>
                  <a:srgbClr val="0000FF"/>
                </a:solidFill>
                <a:effectLst/>
                <a:latin typeface="Franklin Gothic Book" panose="020B0503020102020204" pitchFamily="34" charset="0"/>
                <a:ea typeface="Libre Franklin"/>
                <a:cs typeface="Libre Franklin"/>
              </a:rPr>
            </a:br>
            <a:r>
              <a:rPr lang="en-GB" sz="2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iii. </a:t>
            </a:r>
            <a:r>
              <a:rPr lang="en-GB" sz="1800" u="sng" dirty="0">
                <a:solidFill>
                  <a:srgbClr val="0000FF"/>
                </a:solidFill>
                <a:effectLst/>
                <a:latin typeface="Franklin Gothic Book" panose="020B0503020102020204" pitchFamily="34" charset="0"/>
                <a:ea typeface="Libre Franklin"/>
                <a:cs typeface="Libre Franklin"/>
                <a:hlinkClick r:id="rId9"/>
              </a:rPr>
              <a:t>Buffer</a:t>
            </a:r>
            <a:endParaRPr lang="en-GB" sz="1800" u="sng" dirty="0">
              <a:solidFill>
                <a:srgbClr val="0000FF"/>
              </a:solidFill>
              <a:effectLst/>
              <a:latin typeface="Franklin Gothic Book" panose="020B0503020102020204" pitchFamily="34" charset="0"/>
              <a:ea typeface="Libre Franklin"/>
              <a:cs typeface="Libre Franklin"/>
            </a:endParaRPr>
          </a:p>
          <a:p>
            <a:pPr algn="ctr"/>
            <a:r>
              <a:rPr lang="en-GB" sz="2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iv. </a:t>
            </a:r>
            <a:r>
              <a:rPr lang="en-GB" u="sng" dirty="0">
                <a:solidFill>
                  <a:srgbClr val="0000FF"/>
                </a:solidFill>
                <a:latin typeface="Franklin Gothic Book" panose="020B0503020102020204" pitchFamily="34" charset="0"/>
                <a:ea typeface="Libre Franklin"/>
                <a:cs typeface="Libre Franklin"/>
                <a:hlinkClick r:id="rId10"/>
              </a:rPr>
              <a:t>Hootsuite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631" y="1273039"/>
            <a:ext cx="7965347" cy="4800589"/>
          </a:xfrm>
        </p:spPr>
        <p:txBody>
          <a:bodyPr anchor="b">
            <a:normAutofit/>
          </a:bodyPr>
          <a:lstStyle/>
          <a:p>
            <a:pPr algn="l"/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Social Enterprise:</a:t>
            </a: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YFH 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Young Families Helping Each Other</a:t>
            </a:r>
            <a:b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Cause of Social media campaign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Gather clothes for new-borns</a:t>
            </a: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285249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5A11D-C1A6-48A9-96EE-0865DE10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51839"/>
            <a:ext cx="10353762" cy="1257300"/>
          </a:xfrm>
        </p:spPr>
        <p:txBody>
          <a:bodyPr/>
          <a:lstStyle/>
          <a:p>
            <a:r>
              <a:rPr lang="en-GB" dirty="0"/>
              <a:t>Hootsuite Tutorial</a:t>
            </a:r>
          </a:p>
        </p:txBody>
      </p:sp>
    </p:spTree>
    <p:extLst>
      <p:ext uri="{BB962C8B-B14F-4D97-AF65-F5344CB8AC3E}">
        <p14:creationId xmlns:p14="http://schemas.microsoft.com/office/powerpoint/2010/main" val="10318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720" y="665649"/>
            <a:ext cx="5129583" cy="970450"/>
          </a:xfrm>
        </p:spPr>
        <p:txBody>
          <a:bodyPr anchor="b">
            <a:normAutofit/>
          </a:bodyPr>
          <a:lstStyle/>
          <a:p>
            <a:pPr algn="l"/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A6431-EAFB-409E-8396-C7CA16254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87378" y="0"/>
            <a:ext cx="6093974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1E7D2D-D9F3-4DA5-A05E-9A6CA95B8AA7}"/>
              </a:ext>
            </a:extLst>
          </p:cNvPr>
          <p:cNvSpPr txBox="1"/>
          <p:nvPr/>
        </p:nvSpPr>
        <p:spPr>
          <a:xfrm>
            <a:off x="6438900" y="5080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8" tooltip="http://dollarsandsense.sg/5-insurance-sales-tactics-that-singaporeans-keep-falling-fo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9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21715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{FE1142EA-AB1B-4861-94FB-0F56384D95C6}tf55705232_win32</Template>
  <TotalTime>682</TotalTime>
  <Words>127</Words>
  <Application>Microsoft Office PowerPoint</Application>
  <PresentationFormat>Widescreen</PresentationFormat>
  <Paragraphs>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</vt:lpstr>
      <vt:lpstr>Calibri</vt:lpstr>
      <vt:lpstr>Franklin Gothic Book</vt:lpstr>
      <vt:lpstr>Goudy Old Style</vt:lpstr>
      <vt:lpstr>Wingdings 2</vt:lpstr>
      <vt:lpstr>SlateVTI</vt:lpstr>
      <vt:lpstr>Title Lorem Ipsum</vt:lpstr>
      <vt:lpstr>Activity Title:    Effective Management   Aim:   Discover the importance of good social media management    </vt:lpstr>
      <vt:lpstr>1. Think about how would you publish a specific content. Will you schedule it somehow?  2. Do you know any Social Media content management tools?  </vt:lpstr>
      <vt:lpstr>Social Enterprise:  YFH : Young Families Helping Each Other  Cause of Social media campaign: Gather clothes for new-borns   </vt:lpstr>
      <vt:lpstr>Hootsuite Tutorial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Georgia Solomonidou</dc:creator>
  <cp:lastModifiedBy>Georgia Solomonidou</cp:lastModifiedBy>
  <cp:revision>40</cp:revision>
  <dcterms:created xsi:type="dcterms:W3CDTF">2020-11-12T09:14:28Z</dcterms:created>
  <dcterms:modified xsi:type="dcterms:W3CDTF">2020-11-19T13:48:10Z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