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670550" cx="10080625"/>
  <p:notesSz cx="7559675" cy="106918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86">
          <p15:clr>
            <a:srgbClr val="000000"/>
          </p15:clr>
        </p15:guide>
        <p15:guide id="2" pos="3175">
          <p15:clr>
            <a:srgbClr val="000000"/>
          </p15:clr>
        </p15:guide>
      </p15:sldGuideLst>
    </p:ext>
    <p:ext uri="http://customooxmlschemas.google.com/">
      <go:slidesCustomData xmlns:go="http://customooxmlschemas.google.com/" r:id="rId20" roundtripDataSignature="AMtx7mh27wn9HGje0oRqp1bXkPsrpcry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86" orient="horz"/>
        <p:guide pos="3175"/>
      </p:guideLst>
    </p:cSldViewPr>
  </p:slideViewPr>
</p:viewPr>
</file>

<file path=ppt/_rels/presentation.xml.rels><?xml version="1.0" encoding="UTF-8" standalone="yes"?><Relationships xmlns="http://schemas.openxmlformats.org/package/2006/relationships"><Relationship Id="rId2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1: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9" name="Google Shape;109;p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ac17dc4ac3_0_64: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6" name="Google Shape;196;gac17dc4ac3_0_64: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ac17dc4ac3_0_84: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gac17dc4ac3_0_84: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ac17dc4ac3_0_95: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gac17dc4ac3_0_95: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6: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6" name="Google Shape;226;p26: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7" name="Google Shape;117;p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ac17dc4ac3_0_2: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7" name="Google Shape;127;gac17dc4ac3_0_2: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ac17dc4ac3_0_13: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7" name="Google Shape;137;gac17dc4ac3_0_13: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ac17dc4ac3_0_23: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7" name="Google Shape;147;gac17dc4ac3_0_23: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ac17dc4ac3_0_75: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6" name="Google Shape;156;gac17dc4ac3_0_75: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ac17dc4ac3_0_42: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6" name="Google Shape;166;gac17dc4ac3_0_42: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ac17dc4ac3_0_53: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 name="Google Shape;176;gac17dc4ac3_0_53: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ac17dc4ac3_0_32: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 name="Google Shape;186;gac17dc4ac3_0_32: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38" name="Shape 38"/>
        <p:cNvGrpSpPr/>
        <p:nvPr/>
      </p:nvGrpSpPr>
      <p:grpSpPr>
        <a:xfrm>
          <a:off x="0" y="0"/>
          <a:ext cx="0" cy="0"/>
          <a:chOff x="0" y="0"/>
          <a:chExt cx="0" cy="0"/>
        </a:xfrm>
      </p:grpSpPr>
      <p:sp>
        <p:nvSpPr>
          <p:cNvPr id="39" name="Google Shape;39;p43"/>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3"/>
          <p:cNvSpPr txBox="1"/>
          <p:nvPr>
            <p:ph idx="1" type="body"/>
          </p:nvPr>
        </p:nvSpPr>
        <p:spPr>
          <a:xfrm>
            <a:off x="504000" y="132660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3"/>
          <p:cNvSpPr txBox="1"/>
          <p:nvPr>
            <p:ph idx="2"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2" name="Shape 42"/>
        <p:cNvGrpSpPr/>
        <p:nvPr/>
      </p:nvGrpSpPr>
      <p:grpSpPr>
        <a:xfrm>
          <a:off x="0" y="0"/>
          <a:ext cx="0" cy="0"/>
          <a:chOff x="0" y="0"/>
          <a:chExt cx="0" cy="0"/>
        </a:xfrm>
      </p:grpSpPr>
      <p:sp>
        <p:nvSpPr>
          <p:cNvPr id="43" name="Google Shape;43;p44"/>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4"/>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44"/>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4"/>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44"/>
          <p:cNvSpPr txBox="1"/>
          <p:nvPr>
            <p:ph idx="4"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48" name="Shape 48"/>
        <p:cNvGrpSpPr/>
        <p:nvPr/>
      </p:nvGrpSpPr>
      <p:grpSpPr>
        <a:xfrm>
          <a:off x="0" y="0"/>
          <a:ext cx="0" cy="0"/>
          <a:chOff x="0" y="0"/>
          <a:chExt cx="0" cy="0"/>
        </a:xfrm>
      </p:grpSpPr>
      <p:sp>
        <p:nvSpPr>
          <p:cNvPr id="49" name="Google Shape;49;p45"/>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5"/>
          <p:cNvSpPr txBox="1"/>
          <p:nvPr>
            <p:ph idx="1" type="body"/>
          </p:nvPr>
        </p:nvSpPr>
        <p:spPr>
          <a:xfrm>
            <a:off x="50400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45"/>
          <p:cNvSpPr txBox="1"/>
          <p:nvPr>
            <p:ph idx="2" type="body"/>
          </p:nvPr>
        </p:nvSpPr>
        <p:spPr>
          <a:xfrm>
            <a:off x="357156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45"/>
          <p:cNvSpPr txBox="1"/>
          <p:nvPr>
            <p:ph idx="3" type="body"/>
          </p:nvPr>
        </p:nvSpPr>
        <p:spPr>
          <a:xfrm>
            <a:off x="663912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45"/>
          <p:cNvSpPr txBox="1"/>
          <p:nvPr>
            <p:ph idx="4" type="body"/>
          </p:nvPr>
        </p:nvSpPr>
        <p:spPr>
          <a:xfrm>
            <a:off x="50400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45"/>
          <p:cNvSpPr txBox="1"/>
          <p:nvPr>
            <p:ph idx="5" type="body"/>
          </p:nvPr>
        </p:nvSpPr>
        <p:spPr>
          <a:xfrm>
            <a:off x="357156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45"/>
          <p:cNvSpPr txBox="1"/>
          <p:nvPr>
            <p:ph idx="6" type="body"/>
          </p:nvPr>
        </p:nvSpPr>
        <p:spPr>
          <a:xfrm>
            <a:off x="663912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59" name="Shape 5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60" name="Shape 60"/>
        <p:cNvGrpSpPr/>
        <p:nvPr/>
      </p:nvGrpSpPr>
      <p:grpSpPr>
        <a:xfrm>
          <a:off x="0" y="0"/>
          <a:ext cx="0" cy="0"/>
          <a:chOff x="0" y="0"/>
          <a:chExt cx="0" cy="0"/>
        </a:xfrm>
      </p:grpSpPr>
      <p:sp>
        <p:nvSpPr>
          <p:cNvPr id="61" name="Google Shape;61;p68"/>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68"/>
          <p:cNvSpPr txBox="1"/>
          <p:nvPr>
            <p:ph idx="1" type="subTitle"/>
          </p:nvPr>
        </p:nvSpPr>
        <p:spPr>
          <a:xfrm>
            <a:off x="504000" y="1326600"/>
            <a:ext cx="9072000" cy="3288600"/>
          </a:xfrm>
          <a:prstGeom prst="rect">
            <a:avLst/>
          </a:prstGeom>
          <a:noFill/>
          <a:ln>
            <a:noFill/>
          </a:ln>
        </p:spPr>
        <p:txBody>
          <a:bodyPr anchorCtr="0" anchor="ctr" bIns="0" lIns="0" spcFirstLastPara="1" rIns="0" wrap="square" tIns="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63" name="Shape 63"/>
        <p:cNvGrpSpPr/>
        <p:nvPr/>
      </p:nvGrpSpPr>
      <p:grpSpPr>
        <a:xfrm>
          <a:off x="0" y="0"/>
          <a:ext cx="0" cy="0"/>
          <a:chOff x="0" y="0"/>
          <a:chExt cx="0" cy="0"/>
        </a:xfrm>
      </p:grpSpPr>
      <p:sp>
        <p:nvSpPr>
          <p:cNvPr id="64" name="Google Shape;64;p69"/>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69"/>
          <p:cNvSpPr txBox="1"/>
          <p:nvPr>
            <p:ph idx="1" type="body"/>
          </p:nvPr>
        </p:nvSpPr>
        <p:spPr>
          <a:xfrm>
            <a:off x="504000" y="1326600"/>
            <a:ext cx="907200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66" name="Shape 66"/>
        <p:cNvGrpSpPr/>
        <p:nvPr/>
      </p:nvGrpSpPr>
      <p:grpSpPr>
        <a:xfrm>
          <a:off x="0" y="0"/>
          <a:ext cx="0" cy="0"/>
          <a:chOff x="0" y="0"/>
          <a:chExt cx="0" cy="0"/>
        </a:xfrm>
      </p:grpSpPr>
      <p:sp>
        <p:nvSpPr>
          <p:cNvPr id="67" name="Google Shape;67;p70"/>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70"/>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70"/>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71"/>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72" name="Shape 72"/>
        <p:cNvGrpSpPr/>
        <p:nvPr/>
      </p:nvGrpSpPr>
      <p:grpSpPr>
        <a:xfrm>
          <a:off x="0" y="0"/>
          <a:ext cx="0" cy="0"/>
          <a:chOff x="0" y="0"/>
          <a:chExt cx="0" cy="0"/>
        </a:xfrm>
      </p:grpSpPr>
      <p:sp>
        <p:nvSpPr>
          <p:cNvPr id="73" name="Google Shape;73;p72"/>
          <p:cNvSpPr txBox="1"/>
          <p:nvPr>
            <p:ph idx="1" type="subTitle"/>
          </p:nvPr>
        </p:nvSpPr>
        <p:spPr>
          <a:xfrm>
            <a:off x="504000" y="226080"/>
            <a:ext cx="9072000" cy="4388400"/>
          </a:xfrm>
          <a:prstGeom prst="rect">
            <a:avLst/>
          </a:prstGeom>
          <a:noFill/>
          <a:ln>
            <a:noFill/>
          </a:ln>
        </p:spPr>
        <p:txBody>
          <a:bodyPr anchorCtr="0" anchor="ctr" bIns="0" lIns="0" spcFirstLastPara="1" rIns="0" wrap="square" tIns="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74" name="Shape 74"/>
        <p:cNvGrpSpPr/>
        <p:nvPr/>
      </p:nvGrpSpPr>
      <p:grpSpPr>
        <a:xfrm>
          <a:off x="0" y="0"/>
          <a:ext cx="0" cy="0"/>
          <a:chOff x="0" y="0"/>
          <a:chExt cx="0" cy="0"/>
        </a:xfrm>
      </p:grpSpPr>
      <p:sp>
        <p:nvSpPr>
          <p:cNvPr id="75" name="Google Shape;75;p73"/>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3"/>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73"/>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73"/>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9" name="Shape 9"/>
        <p:cNvGrpSpPr/>
        <p:nvPr/>
      </p:nvGrpSpPr>
      <p:grpSpPr>
        <a:xfrm>
          <a:off x="0" y="0"/>
          <a:ext cx="0" cy="0"/>
          <a:chOff x="0" y="0"/>
          <a:chExt cx="0" cy="0"/>
        </a:xfrm>
      </p:grpSpPr>
      <p:sp>
        <p:nvSpPr>
          <p:cNvPr id="10" name="Google Shape;10;p35"/>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 name="Google Shape;11;p35"/>
          <p:cNvSpPr txBox="1"/>
          <p:nvPr>
            <p:ph idx="1" type="subTitle"/>
          </p:nvPr>
        </p:nvSpPr>
        <p:spPr>
          <a:xfrm>
            <a:off x="504000" y="1326600"/>
            <a:ext cx="9072000" cy="3288600"/>
          </a:xfrm>
          <a:prstGeom prst="rect">
            <a:avLst/>
          </a:prstGeom>
          <a:noFill/>
          <a:ln>
            <a:noFill/>
          </a:ln>
        </p:spPr>
        <p:txBody>
          <a:bodyPr anchorCtr="0" anchor="ctr" bIns="0" lIns="0" spcFirstLastPara="1" rIns="0" wrap="square" tIns="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79" name="Shape 79"/>
        <p:cNvGrpSpPr/>
        <p:nvPr/>
      </p:nvGrpSpPr>
      <p:grpSpPr>
        <a:xfrm>
          <a:off x="0" y="0"/>
          <a:ext cx="0" cy="0"/>
          <a:chOff x="0" y="0"/>
          <a:chExt cx="0" cy="0"/>
        </a:xfrm>
      </p:grpSpPr>
      <p:sp>
        <p:nvSpPr>
          <p:cNvPr id="80" name="Google Shape;80;p74"/>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74"/>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74"/>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74"/>
          <p:cNvSpPr txBox="1"/>
          <p:nvPr>
            <p:ph idx="3"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84" name="Shape 84"/>
        <p:cNvGrpSpPr/>
        <p:nvPr/>
      </p:nvGrpSpPr>
      <p:grpSpPr>
        <a:xfrm>
          <a:off x="0" y="0"/>
          <a:ext cx="0" cy="0"/>
          <a:chOff x="0" y="0"/>
          <a:chExt cx="0" cy="0"/>
        </a:xfrm>
      </p:grpSpPr>
      <p:sp>
        <p:nvSpPr>
          <p:cNvPr id="85" name="Google Shape;85;p75"/>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75"/>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75"/>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75"/>
          <p:cNvSpPr txBox="1"/>
          <p:nvPr>
            <p:ph idx="3"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89" name="Shape 89"/>
        <p:cNvGrpSpPr/>
        <p:nvPr/>
      </p:nvGrpSpPr>
      <p:grpSpPr>
        <a:xfrm>
          <a:off x="0" y="0"/>
          <a:ext cx="0" cy="0"/>
          <a:chOff x="0" y="0"/>
          <a:chExt cx="0" cy="0"/>
        </a:xfrm>
      </p:grpSpPr>
      <p:sp>
        <p:nvSpPr>
          <p:cNvPr id="90" name="Google Shape;90;p76"/>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76"/>
          <p:cNvSpPr txBox="1"/>
          <p:nvPr>
            <p:ph idx="1" type="body"/>
          </p:nvPr>
        </p:nvSpPr>
        <p:spPr>
          <a:xfrm>
            <a:off x="504000" y="132660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76"/>
          <p:cNvSpPr txBox="1"/>
          <p:nvPr>
            <p:ph idx="2"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93" name="Shape 93"/>
        <p:cNvGrpSpPr/>
        <p:nvPr/>
      </p:nvGrpSpPr>
      <p:grpSpPr>
        <a:xfrm>
          <a:off x="0" y="0"/>
          <a:ext cx="0" cy="0"/>
          <a:chOff x="0" y="0"/>
          <a:chExt cx="0" cy="0"/>
        </a:xfrm>
      </p:grpSpPr>
      <p:sp>
        <p:nvSpPr>
          <p:cNvPr id="94" name="Google Shape;94;p77"/>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77"/>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77"/>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77"/>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77"/>
          <p:cNvSpPr txBox="1"/>
          <p:nvPr>
            <p:ph idx="4"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99" name="Shape 99"/>
        <p:cNvGrpSpPr/>
        <p:nvPr/>
      </p:nvGrpSpPr>
      <p:grpSpPr>
        <a:xfrm>
          <a:off x="0" y="0"/>
          <a:ext cx="0" cy="0"/>
          <a:chOff x="0" y="0"/>
          <a:chExt cx="0" cy="0"/>
        </a:xfrm>
      </p:grpSpPr>
      <p:sp>
        <p:nvSpPr>
          <p:cNvPr id="100" name="Google Shape;100;p78"/>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78"/>
          <p:cNvSpPr txBox="1"/>
          <p:nvPr>
            <p:ph idx="1" type="body"/>
          </p:nvPr>
        </p:nvSpPr>
        <p:spPr>
          <a:xfrm>
            <a:off x="50400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78"/>
          <p:cNvSpPr txBox="1"/>
          <p:nvPr>
            <p:ph idx="2" type="body"/>
          </p:nvPr>
        </p:nvSpPr>
        <p:spPr>
          <a:xfrm>
            <a:off x="357156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78"/>
          <p:cNvSpPr txBox="1"/>
          <p:nvPr>
            <p:ph idx="3" type="body"/>
          </p:nvPr>
        </p:nvSpPr>
        <p:spPr>
          <a:xfrm>
            <a:off x="663912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78"/>
          <p:cNvSpPr txBox="1"/>
          <p:nvPr>
            <p:ph idx="4" type="body"/>
          </p:nvPr>
        </p:nvSpPr>
        <p:spPr>
          <a:xfrm>
            <a:off x="50400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78"/>
          <p:cNvSpPr txBox="1"/>
          <p:nvPr>
            <p:ph idx="5" type="body"/>
          </p:nvPr>
        </p:nvSpPr>
        <p:spPr>
          <a:xfrm>
            <a:off x="357156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78"/>
          <p:cNvSpPr txBox="1"/>
          <p:nvPr>
            <p:ph idx="6" type="body"/>
          </p:nvPr>
        </p:nvSpPr>
        <p:spPr>
          <a:xfrm>
            <a:off x="663912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2" name="Shape 12"/>
        <p:cNvGrpSpPr/>
        <p:nvPr/>
      </p:nvGrpSpPr>
      <p:grpSpPr>
        <a:xfrm>
          <a:off x="0" y="0"/>
          <a:ext cx="0" cy="0"/>
          <a:chOff x="0" y="0"/>
          <a:chExt cx="0" cy="0"/>
        </a:xfrm>
      </p:grpSpPr>
      <p:sp>
        <p:nvSpPr>
          <p:cNvPr id="13" name="Google Shape;13;p36"/>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6"/>
          <p:cNvSpPr txBox="1"/>
          <p:nvPr>
            <p:ph idx="1" type="body"/>
          </p:nvPr>
        </p:nvSpPr>
        <p:spPr>
          <a:xfrm>
            <a:off x="504000" y="1326600"/>
            <a:ext cx="907200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5" name="Shape 15"/>
        <p:cNvGrpSpPr/>
        <p:nvPr/>
      </p:nvGrpSpPr>
      <p:grpSpPr>
        <a:xfrm>
          <a:off x="0" y="0"/>
          <a:ext cx="0" cy="0"/>
          <a:chOff x="0" y="0"/>
          <a:chExt cx="0" cy="0"/>
        </a:xfrm>
      </p:grpSpPr>
      <p:sp>
        <p:nvSpPr>
          <p:cNvPr id="16" name="Google Shape;16;p37"/>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7"/>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37"/>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 name="Shape 19"/>
        <p:cNvGrpSpPr/>
        <p:nvPr/>
      </p:nvGrpSpPr>
      <p:grpSpPr>
        <a:xfrm>
          <a:off x="0" y="0"/>
          <a:ext cx="0" cy="0"/>
          <a:chOff x="0" y="0"/>
          <a:chExt cx="0" cy="0"/>
        </a:xfrm>
      </p:grpSpPr>
      <p:sp>
        <p:nvSpPr>
          <p:cNvPr id="20" name="Google Shape;20;p38"/>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1" name="Shape 21"/>
        <p:cNvGrpSpPr/>
        <p:nvPr/>
      </p:nvGrpSpPr>
      <p:grpSpPr>
        <a:xfrm>
          <a:off x="0" y="0"/>
          <a:ext cx="0" cy="0"/>
          <a:chOff x="0" y="0"/>
          <a:chExt cx="0" cy="0"/>
        </a:xfrm>
      </p:grpSpPr>
      <p:sp>
        <p:nvSpPr>
          <p:cNvPr id="22" name="Google Shape;22;p39"/>
          <p:cNvSpPr txBox="1"/>
          <p:nvPr>
            <p:ph idx="1" type="subTitle"/>
          </p:nvPr>
        </p:nvSpPr>
        <p:spPr>
          <a:xfrm>
            <a:off x="504000" y="226080"/>
            <a:ext cx="9072000" cy="4388400"/>
          </a:xfrm>
          <a:prstGeom prst="rect">
            <a:avLst/>
          </a:prstGeom>
          <a:noFill/>
          <a:ln>
            <a:noFill/>
          </a:ln>
        </p:spPr>
        <p:txBody>
          <a:bodyPr anchorCtr="0" anchor="ctr" bIns="0" lIns="0" spcFirstLastPara="1" rIns="0" wrap="square" tIns="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3" name="Shape 23"/>
        <p:cNvGrpSpPr/>
        <p:nvPr/>
      </p:nvGrpSpPr>
      <p:grpSpPr>
        <a:xfrm>
          <a:off x="0" y="0"/>
          <a:ext cx="0" cy="0"/>
          <a:chOff x="0" y="0"/>
          <a:chExt cx="0" cy="0"/>
        </a:xfrm>
      </p:grpSpPr>
      <p:sp>
        <p:nvSpPr>
          <p:cNvPr id="24" name="Google Shape;24;p40"/>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0"/>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40"/>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40"/>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28" name="Shape 28"/>
        <p:cNvGrpSpPr/>
        <p:nvPr/>
      </p:nvGrpSpPr>
      <p:grpSpPr>
        <a:xfrm>
          <a:off x="0" y="0"/>
          <a:ext cx="0" cy="0"/>
          <a:chOff x="0" y="0"/>
          <a:chExt cx="0" cy="0"/>
        </a:xfrm>
      </p:grpSpPr>
      <p:sp>
        <p:nvSpPr>
          <p:cNvPr id="29" name="Google Shape;29;p41"/>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1"/>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1"/>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1"/>
          <p:cNvSpPr txBox="1"/>
          <p:nvPr>
            <p:ph idx="3"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33" name="Shape 33"/>
        <p:cNvGrpSpPr/>
        <p:nvPr/>
      </p:nvGrpSpPr>
      <p:grpSpPr>
        <a:xfrm>
          <a:off x="0" y="0"/>
          <a:ext cx="0" cy="0"/>
          <a:chOff x="0" y="0"/>
          <a:chExt cx="0" cy="0"/>
        </a:xfrm>
      </p:grpSpPr>
      <p:sp>
        <p:nvSpPr>
          <p:cNvPr id="34" name="Google Shape;34;p42"/>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2"/>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2"/>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2"/>
          <p:cNvSpPr txBox="1"/>
          <p:nvPr>
            <p:ph idx="3"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504000" y="225720"/>
            <a:ext cx="9071640" cy="946800"/>
          </a:xfrm>
          <a:prstGeom prst="rect">
            <a:avLst/>
          </a:prstGeom>
          <a:noFill/>
          <a:ln>
            <a:noFill/>
          </a:ln>
        </p:spPr>
        <p:txBody>
          <a:bodyPr anchorCtr="0" anchor="ctr" bIns="0" lIns="0" spcFirstLastPara="1" rIns="0" wrap="square" tIns="0">
            <a:sp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7"/>
          <p:cNvSpPr txBox="1"/>
          <p:nvPr>
            <p:ph idx="1" type="body"/>
          </p:nvPr>
        </p:nvSpPr>
        <p:spPr>
          <a:xfrm>
            <a:off x="504000" y="1326600"/>
            <a:ext cx="9071640" cy="328824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 name="Shape 56"/>
        <p:cNvGrpSpPr/>
        <p:nvPr/>
      </p:nvGrpSpPr>
      <p:grpSpPr>
        <a:xfrm>
          <a:off x="0" y="0"/>
          <a:ext cx="0" cy="0"/>
          <a:chOff x="0" y="0"/>
          <a:chExt cx="0" cy="0"/>
        </a:xfrm>
      </p:grpSpPr>
      <p:sp>
        <p:nvSpPr>
          <p:cNvPr id="57" name="Google Shape;57;p31"/>
          <p:cNvSpPr txBox="1"/>
          <p:nvPr>
            <p:ph type="title"/>
          </p:nvPr>
        </p:nvSpPr>
        <p:spPr>
          <a:xfrm>
            <a:off x="504000" y="225720"/>
            <a:ext cx="9071640" cy="946800"/>
          </a:xfrm>
          <a:prstGeom prst="rect">
            <a:avLst/>
          </a:prstGeom>
          <a:noFill/>
          <a:ln>
            <a:noFill/>
          </a:ln>
        </p:spPr>
        <p:txBody>
          <a:bodyPr anchorCtr="0" anchor="ctr" bIns="0" lIns="0" spcFirstLastPara="1" rIns="0" wrap="square" tIns="0">
            <a:sp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8" name="Google Shape;58;p31"/>
          <p:cNvSpPr txBox="1"/>
          <p:nvPr>
            <p:ph idx="1" type="body"/>
          </p:nvPr>
        </p:nvSpPr>
        <p:spPr>
          <a:xfrm>
            <a:off x="504000" y="1326600"/>
            <a:ext cx="9071640" cy="328824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jp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1"/>
          <p:cNvPicPr preferRelativeResize="0"/>
          <p:nvPr/>
        </p:nvPicPr>
        <p:blipFill rotWithShape="1">
          <a:blip r:embed="rId3">
            <a:alphaModFix/>
          </a:blip>
          <a:srcRect b="0" l="0" r="0" t="0"/>
          <a:stretch/>
        </p:blipFill>
        <p:spPr>
          <a:xfrm>
            <a:off x="7751923" y="72000"/>
            <a:ext cx="2305400" cy="472824"/>
          </a:xfrm>
          <a:prstGeom prst="rect">
            <a:avLst/>
          </a:prstGeom>
          <a:noFill/>
          <a:ln>
            <a:noFill/>
          </a:ln>
        </p:spPr>
      </p:pic>
      <p:sp>
        <p:nvSpPr>
          <p:cNvPr id="112" name="Google Shape;112;p1"/>
          <p:cNvSpPr/>
          <p:nvPr/>
        </p:nvSpPr>
        <p:spPr>
          <a:xfrm>
            <a:off x="3477020" y="3003513"/>
            <a:ext cx="6321300" cy="22161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3600"/>
              <a:buFont typeface="Arial"/>
              <a:buNone/>
            </a:pPr>
            <a:r>
              <a:rPr lang="en-US" sz="2200">
                <a:solidFill>
                  <a:srgbClr val="7F7F7F"/>
                </a:solidFill>
              </a:rPr>
              <a:t>Results of the project till now</a:t>
            </a:r>
            <a:endParaRPr b="0" i="0" sz="2200" u="none" cap="none" strike="noStrike">
              <a:solidFill>
                <a:srgbClr val="7F7F7F"/>
              </a:solidFill>
              <a:latin typeface="Arial"/>
              <a:ea typeface="Arial"/>
              <a:cs typeface="Arial"/>
              <a:sym typeface="Arial"/>
            </a:endParaRPr>
          </a:p>
        </p:txBody>
      </p:sp>
      <p:pic>
        <p:nvPicPr>
          <p:cNvPr descr="Αποτέλεσμα εικόνας για digital game entrepreneurship" id="113" name="Google Shape;113;p1"/>
          <p:cNvPicPr preferRelativeResize="0"/>
          <p:nvPr/>
        </p:nvPicPr>
        <p:blipFill rotWithShape="1">
          <a:blip r:embed="rId4">
            <a:alphaModFix/>
          </a:blip>
          <a:srcRect b="0" l="37501" r="26893" t="0"/>
          <a:stretch/>
        </p:blipFill>
        <p:spPr>
          <a:xfrm>
            <a:off x="0" y="0"/>
            <a:ext cx="3031368" cy="5670550"/>
          </a:xfrm>
          <a:prstGeom prst="rect">
            <a:avLst/>
          </a:prstGeom>
          <a:noFill/>
          <a:ln>
            <a:noFill/>
          </a:ln>
        </p:spPr>
      </p:pic>
      <p:pic>
        <p:nvPicPr>
          <p:cNvPr id="114" name="Google Shape;114;p1"/>
          <p:cNvPicPr preferRelativeResize="0"/>
          <p:nvPr/>
        </p:nvPicPr>
        <p:blipFill rotWithShape="1">
          <a:blip r:embed="rId5">
            <a:alphaModFix/>
          </a:blip>
          <a:srcRect b="0" l="0" r="0" t="0"/>
          <a:stretch/>
        </p:blipFill>
        <p:spPr>
          <a:xfrm>
            <a:off x="4392618" y="961588"/>
            <a:ext cx="4632052" cy="18311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ac17dc4ac3_0_64"/>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ac17dc4ac3_0_64"/>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Press Releases</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 </a:t>
            </a:r>
            <a:endParaRPr sz="2400">
              <a:solidFill>
                <a:schemeClr val="lt1"/>
              </a:solidFill>
            </a:endParaRPr>
          </a:p>
        </p:txBody>
      </p:sp>
      <p:pic>
        <p:nvPicPr>
          <p:cNvPr id="200" name="Google Shape;200;gac17dc4ac3_0_64"/>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01" name="Google Shape;201;gac17dc4ac3_0_64"/>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202" name="Google Shape;202;gac17dc4ac3_0_64"/>
          <p:cNvPicPr preferRelativeResize="0"/>
          <p:nvPr/>
        </p:nvPicPr>
        <p:blipFill rotWithShape="1">
          <a:blip r:embed="rId5">
            <a:alphaModFix/>
          </a:blip>
          <a:srcRect b="14874" l="48188" r="26356" t="21342"/>
          <a:stretch/>
        </p:blipFill>
        <p:spPr>
          <a:xfrm>
            <a:off x="2705925" y="621600"/>
            <a:ext cx="2956627" cy="4167199"/>
          </a:xfrm>
          <a:prstGeom prst="rect">
            <a:avLst/>
          </a:prstGeom>
          <a:noFill/>
          <a:ln>
            <a:noFill/>
          </a:ln>
        </p:spPr>
      </p:pic>
      <p:pic>
        <p:nvPicPr>
          <p:cNvPr id="203" name="Google Shape;203;gac17dc4ac3_0_64"/>
          <p:cNvPicPr preferRelativeResize="0"/>
          <p:nvPr/>
        </p:nvPicPr>
        <p:blipFill rotWithShape="1">
          <a:blip r:embed="rId6">
            <a:alphaModFix/>
          </a:blip>
          <a:srcRect b="14555" l="48685" r="26461" t="21546"/>
          <a:stretch/>
        </p:blipFill>
        <p:spPr>
          <a:xfrm>
            <a:off x="6177525" y="621600"/>
            <a:ext cx="2881445" cy="41671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ac17dc4ac3_0_84"/>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ac17dc4ac3_0_84"/>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Kick off </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meeting</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 </a:t>
            </a:r>
            <a:endParaRPr sz="2400">
              <a:solidFill>
                <a:schemeClr val="lt1"/>
              </a:solidFill>
            </a:endParaRPr>
          </a:p>
        </p:txBody>
      </p:sp>
      <p:pic>
        <p:nvPicPr>
          <p:cNvPr id="210" name="Google Shape;210;gac17dc4ac3_0_84"/>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11" name="Google Shape;211;gac17dc4ac3_0_84"/>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212" name="Google Shape;212;gac17dc4ac3_0_84"/>
          <p:cNvPicPr preferRelativeResize="0"/>
          <p:nvPr/>
        </p:nvPicPr>
        <p:blipFill rotWithShape="1">
          <a:blip r:embed="rId5">
            <a:alphaModFix/>
          </a:blip>
          <a:srcRect b="16649" l="24079" r="24445" t="13920"/>
          <a:stretch/>
        </p:blipFill>
        <p:spPr>
          <a:xfrm>
            <a:off x="2904550" y="327375"/>
            <a:ext cx="4993877" cy="3788826"/>
          </a:xfrm>
          <a:prstGeom prst="rect">
            <a:avLst/>
          </a:prstGeom>
          <a:noFill/>
          <a:ln>
            <a:noFill/>
          </a:ln>
        </p:spPr>
      </p:pic>
      <p:pic>
        <p:nvPicPr>
          <p:cNvPr id="213" name="Google Shape;213;gac17dc4ac3_0_84"/>
          <p:cNvPicPr preferRelativeResize="0"/>
          <p:nvPr/>
        </p:nvPicPr>
        <p:blipFill rotWithShape="1">
          <a:blip r:embed="rId6">
            <a:alphaModFix/>
          </a:blip>
          <a:srcRect b="17403" l="30949" r="30746" t="14238"/>
          <a:stretch/>
        </p:blipFill>
        <p:spPr>
          <a:xfrm>
            <a:off x="6942300" y="2620575"/>
            <a:ext cx="2324126" cy="2332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ac17dc4ac3_0_95"/>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gac17dc4ac3_0_95"/>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Online</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meetings</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 </a:t>
            </a:r>
            <a:endParaRPr sz="2400">
              <a:solidFill>
                <a:schemeClr val="lt1"/>
              </a:solidFill>
            </a:endParaRPr>
          </a:p>
        </p:txBody>
      </p:sp>
      <p:pic>
        <p:nvPicPr>
          <p:cNvPr id="220" name="Google Shape;220;gac17dc4ac3_0_95"/>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21" name="Google Shape;221;gac17dc4ac3_0_95"/>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222" name="Google Shape;222;gac17dc4ac3_0_95"/>
          <p:cNvPicPr preferRelativeResize="0"/>
          <p:nvPr/>
        </p:nvPicPr>
        <p:blipFill>
          <a:blip r:embed="rId5">
            <a:alphaModFix/>
          </a:blip>
          <a:stretch>
            <a:fillRect/>
          </a:stretch>
        </p:blipFill>
        <p:spPr>
          <a:xfrm>
            <a:off x="2696350" y="261275"/>
            <a:ext cx="4510726" cy="2424525"/>
          </a:xfrm>
          <a:prstGeom prst="rect">
            <a:avLst/>
          </a:prstGeom>
          <a:noFill/>
          <a:ln>
            <a:noFill/>
          </a:ln>
        </p:spPr>
      </p:pic>
      <p:pic>
        <p:nvPicPr>
          <p:cNvPr id="223" name="Google Shape;223;gac17dc4ac3_0_95"/>
          <p:cNvPicPr preferRelativeResize="0"/>
          <p:nvPr/>
        </p:nvPicPr>
        <p:blipFill>
          <a:blip r:embed="rId6">
            <a:alphaModFix/>
          </a:blip>
          <a:stretch>
            <a:fillRect/>
          </a:stretch>
        </p:blipFill>
        <p:spPr>
          <a:xfrm>
            <a:off x="5895700" y="2754325"/>
            <a:ext cx="3692009" cy="23518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6"/>
          <p:cNvSpPr/>
          <p:nvPr/>
        </p:nvSpPr>
        <p:spPr>
          <a:xfrm>
            <a:off x="-1" y="0"/>
            <a:ext cx="100806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26"/>
          <p:cNvSpPr/>
          <p:nvPr/>
        </p:nvSpPr>
        <p:spPr>
          <a:xfrm>
            <a:off x="1080000" y="3581640"/>
            <a:ext cx="8228100" cy="989400"/>
          </a:xfrm>
          <a:prstGeom prst="rect">
            <a:avLst/>
          </a:prstGeom>
          <a:noFill/>
          <a:ln>
            <a:noFill/>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FFFFFF"/>
                </a:solidFill>
                <a:latin typeface="Arial"/>
                <a:ea typeface="Arial"/>
                <a:cs typeface="Arial"/>
                <a:sym typeface="Arial"/>
              </a:rPr>
              <a:t>THANK YOU!!</a:t>
            </a:r>
            <a:endParaRPr b="0" i="0" sz="4400" u="none" cap="none" strike="noStrike">
              <a:solidFill>
                <a:schemeClr val="dk1"/>
              </a:solidFill>
              <a:latin typeface="Arial"/>
              <a:ea typeface="Arial"/>
              <a:cs typeface="Arial"/>
              <a:sym typeface="Arial"/>
            </a:endParaRPr>
          </a:p>
        </p:txBody>
      </p:sp>
      <p:sp>
        <p:nvSpPr>
          <p:cNvPr id="230" name="Google Shape;230;p26"/>
          <p:cNvSpPr/>
          <p:nvPr/>
        </p:nvSpPr>
        <p:spPr>
          <a:xfrm>
            <a:off x="6768000" y="4838760"/>
            <a:ext cx="3238800" cy="6981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0000"/>
              </a:buClr>
              <a:buSzPts val="800"/>
              <a:buFont typeface="Arial"/>
              <a:buNone/>
            </a:pPr>
            <a:r>
              <a:rPr b="0" i="0" lang="en-US" sz="800" u="none" cap="none" strike="noStrike">
                <a:solidFill>
                  <a:srgbClr val="009999"/>
                </a:solidFill>
                <a:latin typeface="Arial"/>
                <a:ea typeface="Arial"/>
                <a:cs typeface="Arial"/>
                <a:sym typeface="Arial"/>
              </a:rPr>
              <a:t>This presentation is related to the Project made by the beneficiaries jointly or individually in any form and using any means shall indicate that it reflects only the authors view and tha the National Agency and the European Commision are not responsible for any use that may be made of the information it contains.</a:t>
            </a:r>
            <a:endParaRPr b="0" i="0" sz="800" u="none" cap="none" strike="noStrike">
              <a:solidFill>
                <a:schemeClr val="dk1"/>
              </a:solidFill>
              <a:latin typeface="Arial"/>
              <a:ea typeface="Arial"/>
              <a:cs typeface="Arial"/>
              <a:sym typeface="Arial"/>
            </a:endParaRPr>
          </a:p>
        </p:txBody>
      </p:sp>
      <p:pic>
        <p:nvPicPr>
          <p:cNvPr id="231" name="Google Shape;231;p26"/>
          <p:cNvPicPr preferRelativeResize="0"/>
          <p:nvPr/>
        </p:nvPicPr>
        <p:blipFill rotWithShape="1">
          <a:blip r:embed="rId3">
            <a:alphaModFix/>
          </a:blip>
          <a:srcRect b="0" l="0" r="0" t="0"/>
          <a:stretch/>
        </p:blipFill>
        <p:spPr>
          <a:xfrm>
            <a:off x="6562440" y="20880"/>
            <a:ext cx="3505319" cy="718919"/>
          </a:xfrm>
          <a:prstGeom prst="rect">
            <a:avLst/>
          </a:prstGeom>
          <a:noFill/>
          <a:ln>
            <a:noFill/>
          </a:ln>
        </p:spPr>
      </p:pic>
      <p:sp>
        <p:nvSpPr>
          <p:cNvPr id="232" name="Google Shape;232;p26"/>
          <p:cNvSpPr txBox="1"/>
          <p:nvPr/>
        </p:nvSpPr>
        <p:spPr>
          <a:xfrm>
            <a:off x="3713040" y="2651402"/>
            <a:ext cx="2849400" cy="9834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FFFFFF"/>
                </a:solidFill>
                <a:latin typeface="Arial"/>
                <a:ea typeface="Arial"/>
                <a:cs typeface="Arial"/>
                <a:sym typeface="Arial"/>
              </a:rPr>
              <a:t>INSPIRE</a:t>
            </a:r>
            <a:r>
              <a:rPr b="0" i="0" lang="en-US" sz="10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rial"/>
                <a:ea typeface="Arial"/>
                <a:cs typeface="Arial"/>
                <a:sym typeface="Arial"/>
              </a:rPr>
              <a:t>2019-3-EL02-KA205-005215</a:t>
            </a:r>
            <a:endParaRPr b="0" i="0" sz="1000" u="none" cap="none" strike="noStrike">
              <a:solidFill>
                <a:schemeClr val="lt1"/>
              </a:solidFill>
              <a:latin typeface="Arial"/>
              <a:ea typeface="Arial"/>
              <a:cs typeface="Arial"/>
              <a:sym typeface="Arial"/>
            </a:endParaRPr>
          </a:p>
        </p:txBody>
      </p:sp>
      <p:pic>
        <p:nvPicPr>
          <p:cNvPr id="233" name="Google Shape;233;p26"/>
          <p:cNvPicPr preferRelativeResize="0"/>
          <p:nvPr/>
        </p:nvPicPr>
        <p:blipFill rotWithShape="1">
          <a:blip r:embed="rId4">
            <a:alphaModFix/>
          </a:blip>
          <a:srcRect b="0" l="0" r="0" t="0"/>
          <a:stretch/>
        </p:blipFill>
        <p:spPr>
          <a:xfrm>
            <a:off x="3751437" y="1504450"/>
            <a:ext cx="2849400" cy="11264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3"/>
          <p:cNvSpPr/>
          <p:nvPr/>
        </p:nvSpPr>
        <p:spPr>
          <a:xfrm>
            <a:off x="0" y="0"/>
            <a:ext cx="2374920" cy="566892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3"/>
          <p:cNvSpPr/>
          <p:nvPr/>
        </p:nvSpPr>
        <p:spPr>
          <a:xfrm>
            <a:off x="62063" y="2355334"/>
            <a:ext cx="2374920" cy="369332"/>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WEBSITE</a:t>
            </a:r>
            <a:endParaRPr b="0" i="0" sz="2400" u="none" cap="none" strike="noStrike">
              <a:solidFill>
                <a:schemeClr val="lt1"/>
              </a:solidFill>
              <a:latin typeface="Arial"/>
              <a:ea typeface="Arial"/>
              <a:cs typeface="Arial"/>
              <a:sym typeface="Arial"/>
            </a:endParaRPr>
          </a:p>
        </p:txBody>
      </p:sp>
      <p:pic>
        <p:nvPicPr>
          <p:cNvPr id="121" name="Google Shape;121;p3"/>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22" name="Google Shape;122;p3"/>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123" name="Google Shape;123;p3"/>
          <p:cNvPicPr preferRelativeResize="0"/>
          <p:nvPr/>
        </p:nvPicPr>
        <p:blipFill rotWithShape="1">
          <a:blip r:embed="rId5">
            <a:alphaModFix/>
          </a:blip>
          <a:srcRect b="6856" l="0" r="0" t="10832"/>
          <a:stretch/>
        </p:blipFill>
        <p:spPr>
          <a:xfrm>
            <a:off x="2515825" y="378875"/>
            <a:ext cx="7338850" cy="3397926"/>
          </a:xfrm>
          <a:prstGeom prst="rect">
            <a:avLst/>
          </a:prstGeom>
          <a:noFill/>
          <a:ln>
            <a:noFill/>
          </a:ln>
        </p:spPr>
      </p:pic>
      <p:sp>
        <p:nvSpPr>
          <p:cNvPr id="124" name="Google Shape;124;p3"/>
          <p:cNvSpPr txBox="1"/>
          <p:nvPr/>
        </p:nvSpPr>
        <p:spPr>
          <a:xfrm>
            <a:off x="2773125" y="3835200"/>
            <a:ext cx="6756000" cy="13296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You can visit our website to find out all details of the project</a:t>
            </a:r>
            <a:endParaRPr b="0" i="0" sz="1600" u="none" cap="none" strike="noStrike">
              <a:solidFill>
                <a:srgbClr val="595959"/>
              </a:solidFill>
              <a:latin typeface="Arial"/>
              <a:ea typeface="Arial"/>
              <a:cs typeface="Arial"/>
              <a:sym typeface="Arial"/>
            </a:endParaRPr>
          </a:p>
          <a:p>
            <a:pPr indent="0" lvl="0" marL="457200" marR="0" rtl="0" algn="l">
              <a:lnSpc>
                <a:spcPct val="90000"/>
              </a:lnSpc>
              <a:spcBef>
                <a:spcPts val="1000"/>
              </a:spcBef>
              <a:spcAft>
                <a:spcPts val="0"/>
              </a:spcAft>
              <a:buNone/>
            </a:pPr>
            <a:r>
              <a:t/>
            </a:r>
            <a:endParaRPr b="0" i="0" sz="1600" u="none" cap="none" strike="noStrike">
              <a:solidFill>
                <a:srgbClr val="595959"/>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ac17dc4ac3_0_2"/>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gac17dc4ac3_0_2"/>
          <p:cNvSpPr/>
          <p:nvPr/>
        </p:nvSpPr>
        <p:spPr>
          <a:xfrm>
            <a:off x="62063"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Intellectual Output 1</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Methodological guide of INSPIRE </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project </a:t>
            </a:r>
            <a:endParaRPr sz="2400">
              <a:solidFill>
                <a:schemeClr val="lt1"/>
              </a:solidFill>
            </a:endParaRPr>
          </a:p>
        </p:txBody>
      </p:sp>
      <p:pic>
        <p:nvPicPr>
          <p:cNvPr id="131" name="Google Shape;131;gac17dc4ac3_0_2"/>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32" name="Google Shape;132;gac17dc4ac3_0_2"/>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133" name="Google Shape;133;gac17dc4ac3_0_2"/>
          <p:cNvSpPr txBox="1"/>
          <p:nvPr/>
        </p:nvSpPr>
        <p:spPr>
          <a:xfrm>
            <a:off x="2684875" y="367825"/>
            <a:ext cx="4176600" cy="13296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None/>
            </a:pPr>
            <a:r>
              <a:rPr lang="en-US" sz="1600">
                <a:solidFill>
                  <a:srgbClr val="595959"/>
                </a:solidFill>
              </a:rPr>
              <a:t>In the methodological guide you will find:</a:t>
            </a:r>
            <a:endParaRPr sz="1600">
              <a:solidFill>
                <a:srgbClr val="595959"/>
              </a:solidFill>
            </a:endParaRPr>
          </a:p>
          <a:p>
            <a:pPr indent="0" lvl="0" marL="0" marR="0" rtl="0" algn="l">
              <a:lnSpc>
                <a:spcPct val="90000"/>
              </a:lnSpc>
              <a:spcBef>
                <a:spcPts val="1000"/>
              </a:spcBef>
              <a:spcAft>
                <a:spcPts val="0"/>
              </a:spcAft>
              <a:buNone/>
            </a:pPr>
            <a:r>
              <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Youth unemployment rates in Europe</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How entrepreneurship can be used as a tool to fight unemployment</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Characteristics of Startups in Partners countries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What is Sustainable Development Goals (SDGs) and initiatives for their promotion in Europe</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How social-startups can help towards SDGs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Educational projects that promotes Social entrepreneurship</a:t>
            </a:r>
            <a:endParaRPr sz="1600">
              <a:solidFill>
                <a:srgbClr val="595959"/>
              </a:solidFill>
            </a:endParaRPr>
          </a:p>
          <a:p>
            <a:pPr indent="0" lvl="0" marL="457200" marR="0" rtl="0" algn="l">
              <a:lnSpc>
                <a:spcPct val="90000"/>
              </a:lnSpc>
              <a:spcBef>
                <a:spcPts val="1000"/>
              </a:spcBef>
              <a:spcAft>
                <a:spcPts val="0"/>
              </a:spcAft>
              <a:buNone/>
            </a:pPr>
            <a:r>
              <a:t/>
            </a:r>
            <a:endParaRPr b="0" i="0" sz="1600" u="none" cap="none" strike="noStrike">
              <a:solidFill>
                <a:srgbClr val="595959"/>
              </a:solidFill>
              <a:latin typeface="Arial"/>
              <a:ea typeface="Arial"/>
              <a:cs typeface="Arial"/>
              <a:sym typeface="Arial"/>
            </a:endParaRPr>
          </a:p>
        </p:txBody>
      </p:sp>
      <p:pic>
        <p:nvPicPr>
          <p:cNvPr id="134" name="Google Shape;134;gac17dc4ac3_0_2"/>
          <p:cNvPicPr preferRelativeResize="0"/>
          <p:nvPr/>
        </p:nvPicPr>
        <p:blipFill rotWithShape="1">
          <a:blip r:embed="rId5">
            <a:alphaModFix/>
          </a:blip>
          <a:srcRect b="18591" l="35761" r="36828" t="11828"/>
          <a:stretch/>
        </p:blipFill>
        <p:spPr>
          <a:xfrm>
            <a:off x="6957000" y="467125"/>
            <a:ext cx="2736000" cy="39066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ac17dc4ac3_0_13"/>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gac17dc4ac3_0_13"/>
          <p:cNvSpPr/>
          <p:nvPr/>
        </p:nvSpPr>
        <p:spPr>
          <a:xfrm>
            <a:off x="62063"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Intellectual Output 2</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a:solidFill>
                  <a:srgbClr val="FFFFFF"/>
                </a:solidFill>
              </a:rPr>
              <a:t>Learning training guide for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a:solidFill>
                  <a:srgbClr val="FFFFFF"/>
                </a:solidFill>
              </a:rPr>
              <a:t>career development and psychometric methods.</a:t>
            </a:r>
            <a:r>
              <a:rPr lang="en-US" sz="2400">
                <a:solidFill>
                  <a:schemeClr val="lt1"/>
                </a:solidFill>
              </a:rPr>
              <a:t> </a:t>
            </a:r>
            <a:endParaRPr sz="2400">
              <a:solidFill>
                <a:schemeClr val="lt1"/>
              </a:solidFill>
            </a:endParaRPr>
          </a:p>
        </p:txBody>
      </p:sp>
      <p:pic>
        <p:nvPicPr>
          <p:cNvPr id="141" name="Google Shape;141;gac17dc4ac3_0_13"/>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42" name="Google Shape;142;gac17dc4ac3_0_13"/>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143" name="Google Shape;143;gac17dc4ac3_0_13"/>
          <p:cNvSpPr txBox="1"/>
          <p:nvPr/>
        </p:nvSpPr>
        <p:spPr>
          <a:xfrm>
            <a:off x="2684875" y="367825"/>
            <a:ext cx="7118400" cy="13296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None/>
            </a:pPr>
            <a:r>
              <a:rPr lang="en-US" sz="1600">
                <a:solidFill>
                  <a:srgbClr val="595959"/>
                </a:solidFill>
              </a:rPr>
              <a:t>The Guide is under development and we need your feedback in today's activities and presentation to make it better!!!! </a:t>
            </a:r>
            <a:endParaRPr sz="1600">
              <a:solidFill>
                <a:srgbClr val="595959"/>
              </a:solidFill>
            </a:endParaRPr>
          </a:p>
          <a:p>
            <a:pPr indent="0" lvl="0" marL="0" marR="0" rtl="0" algn="l">
              <a:lnSpc>
                <a:spcPct val="90000"/>
              </a:lnSpc>
              <a:spcBef>
                <a:spcPts val="1000"/>
              </a:spcBef>
              <a:spcAft>
                <a:spcPts val="0"/>
              </a:spcAft>
              <a:buNone/>
            </a:pPr>
            <a:r>
              <a:rPr lang="en-US" sz="1600">
                <a:solidFill>
                  <a:srgbClr val="595959"/>
                </a:solidFill>
              </a:rPr>
              <a:t>Main contents: </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Career Development and Vocational choices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Skills, competences and personality</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Psychometric methods and tools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Roles in a social entrepreneurship</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Importance of Teambuilding   </a:t>
            </a:r>
            <a:endParaRPr sz="1600">
              <a:solidFill>
                <a:srgbClr val="595959"/>
              </a:solidFill>
            </a:endParaRPr>
          </a:p>
          <a:p>
            <a:pPr indent="0" lvl="0" marL="457200" marR="0" rtl="0" algn="l">
              <a:lnSpc>
                <a:spcPct val="90000"/>
              </a:lnSpc>
              <a:spcBef>
                <a:spcPts val="1000"/>
              </a:spcBef>
              <a:spcAft>
                <a:spcPts val="0"/>
              </a:spcAft>
              <a:buNone/>
            </a:pPr>
            <a:r>
              <a:t/>
            </a:r>
            <a:endParaRPr b="0" i="0" sz="1600" u="none" cap="none" strike="noStrike">
              <a:solidFill>
                <a:srgbClr val="595959"/>
              </a:solidFill>
              <a:latin typeface="Arial"/>
              <a:ea typeface="Arial"/>
              <a:cs typeface="Arial"/>
              <a:sym typeface="Arial"/>
            </a:endParaRPr>
          </a:p>
        </p:txBody>
      </p:sp>
      <p:pic>
        <p:nvPicPr>
          <p:cNvPr id="144" name="Google Shape;144;gac17dc4ac3_0_13"/>
          <p:cNvPicPr preferRelativeResize="0"/>
          <p:nvPr/>
        </p:nvPicPr>
        <p:blipFill rotWithShape="1">
          <a:blip r:embed="rId5">
            <a:alphaModFix/>
          </a:blip>
          <a:srcRect b="35495" l="16647" r="16681" t="32250"/>
          <a:stretch/>
        </p:blipFill>
        <p:spPr>
          <a:xfrm>
            <a:off x="2901000" y="3328750"/>
            <a:ext cx="6729677" cy="1831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ac17dc4ac3_0_23"/>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ac17dc4ac3_0_23"/>
          <p:cNvSpPr/>
          <p:nvPr/>
        </p:nvSpPr>
        <p:spPr>
          <a:xfrm>
            <a:off x="62063"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Intellectual Output 3</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1200">
                <a:solidFill>
                  <a:srgbClr val="FFFFFF"/>
                </a:solidFill>
              </a:rPr>
              <a:t>Learning training guide for viable Social Enterprises business models addressing challenges based on SDGs (Sustainable Development Goals) and for effective use of Social Medias</a:t>
            </a:r>
            <a:endParaRPr sz="1200">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 </a:t>
            </a:r>
            <a:endParaRPr sz="2400">
              <a:solidFill>
                <a:schemeClr val="lt1"/>
              </a:solidFill>
            </a:endParaRPr>
          </a:p>
        </p:txBody>
      </p:sp>
      <p:pic>
        <p:nvPicPr>
          <p:cNvPr id="151" name="Google Shape;151;gac17dc4ac3_0_23"/>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52" name="Google Shape;152;gac17dc4ac3_0_23"/>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153" name="Google Shape;153;gac17dc4ac3_0_23"/>
          <p:cNvSpPr txBox="1"/>
          <p:nvPr/>
        </p:nvSpPr>
        <p:spPr>
          <a:xfrm>
            <a:off x="2684875" y="215425"/>
            <a:ext cx="7118400" cy="13296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None/>
            </a:pPr>
            <a:r>
              <a:rPr lang="en-US" sz="1600">
                <a:solidFill>
                  <a:srgbClr val="595959"/>
                </a:solidFill>
              </a:rPr>
              <a:t>The Guide is under development and we need your feedback in its activities and presentation to make it better the following days!!!! </a:t>
            </a:r>
            <a:endParaRPr sz="1600">
              <a:solidFill>
                <a:srgbClr val="595959"/>
              </a:solidFill>
            </a:endParaRPr>
          </a:p>
          <a:p>
            <a:pPr indent="0" lvl="0" marL="0" marR="0" rtl="0" algn="l">
              <a:lnSpc>
                <a:spcPct val="90000"/>
              </a:lnSpc>
              <a:spcBef>
                <a:spcPts val="1000"/>
              </a:spcBef>
              <a:spcAft>
                <a:spcPts val="0"/>
              </a:spcAft>
              <a:buNone/>
            </a:pPr>
            <a:r>
              <a:rPr lang="en-US" sz="1600">
                <a:solidFill>
                  <a:srgbClr val="595959"/>
                </a:solidFill>
              </a:rPr>
              <a:t>Main contents of part 1: </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Business</a:t>
            </a:r>
            <a:r>
              <a:rPr lang="en-US" sz="1600">
                <a:solidFill>
                  <a:srgbClr val="595959"/>
                </a:solidFill>
              </a:rPr>
              <a:t> models for Social </a:t>
            </a:r>
            <a:r>
              <a:rPr lang="en-US" sz="1600">
                <a:solidFill>
                  <a:srgbClr val="595959"/>
                </a:solidFill>
              </a:rPr>
              <a:t>enterprises</a:t>
            </a:r>
            <a:r>
              <a:rPr lang="en-US" sz="1600">
                <a:solidFill>
                  <a:srgbClr val="595959"/>
                </a:solidFill>
              </a:rPr>
              <a:t> </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SDGs and Social enterprises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Skills and competences of Social </a:t>
            </a:r>
            <a:r>
              <a:rPr lang="en-US" sz="1600">
                <a:solidFill>
                  <a:srgbClr val="595959"/>
                </a:solidFill>
              </a:rPr>
              <a:t>entrepreneurs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Activities and tools to develop a strategy for a social enterprise to deal with SDGs</a:t>
            </a:r>
            <a:endParaRPr sz="1600">
              <a:solidFill>
                <a:srgbClr val="595959"/>
              </a:solidFill>
            </a:endParaRPr>
          </a:p>
          <a:p>
            <a:pPr indent="0" lvl="0" marL="0" marR="0" rtl="0" algn="l">
              <a:lnSpc>
                <a:spcPct val="90000"/>
              </a:lnSpc>
              <a:spcBef>
                <a:spcPts val="1000"/>
              </a:spcBef>
              <a:spcAft>
                <a:spcPts val="0"/>
              </a:spcAft>
              <a:buNone/>
            </a:pPr>
            <a:r>
              <a:rPr lang="en-US" sz="1600">
                <a:solidFill>
                  <a:srgbClr val="595959"/>
                </a:solidFill>
              </a:rPr>
              <a:t>Main contents of part 2:</a:t>
            </a:r>
            <a:endParaRPr sz="1600">
              <a:solidFill>
                <a:srgbClr val="595959"/>
              </a:solidFill>
            </a:endParaRPr>
          </a:p>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Social medias in social enterprises</a:t>
            </a:r>
            <a:endParaRPr sz="1600">
              <a:solidFill>
                <a:srgbClr val="595959"/>
              </a:solidFill>
            </a:endParaRPr>
          </a:p>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Effective use of social media</a:t>
            </a:r>
            <a:endParaRPr sz="1600">
              <a:solidFill>
                <a:srgbClr val="595959"/>
              </a:solidFill>
            </a:endParaRPr>
          </a:p>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Activities and tools to develop a social media strategy for a social enterprise </a:t>
            </a:r>
            <a:endParaRPr b="0" i="0" sz="1600" u="none" cap="none" strike="noStrike">
              <a:solidFill>
                <a:srgbClr val="595959"/>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ac17dc4ac3_0_75"/>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gac17dc4ac3_0_75"/>
          <p:cNvSpPr/>
          <p:nvPr/>
        </p:nvSpPr>
        <p:spPr>
          <a:xfrm>
            <a:off x="62063"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Intellectual Output 4</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rtl="0" algn="ctr">
              <a:spcBef>
                <a:spcPts val="0"/>
              </a:spcBef>
              <a:spcAft>
                <a:spcPts val="0"/>
              </a:spcAft>
              <a:buClr>
                <a:schemeClr val="dk1"/>
              </a:buClr>
              <a:buSzPts val="1200"/>
              <a:buFont typeface="Arial"/>
              <a:buNone/>
            </a:pPr>
            <a:r>
              <a:rPr lang="en-US" sz="1700">
                <a:solidFill>
                  <a:srgbClr val="FFFFFF"/>
                </a:solidFill>
              </a:rPr>
              <a:t>Innovative psychometric Serious Game</a:t>
            </a:r>
            <a:endParaRPr sz="1700">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 </a:t>
            </a:r>
            <a:endParaRPr sz="2400">
              <a:solidFill>
                <a:schemeClr val="lt1"/>
              </a:solidFill>
            </a:endParaRPr>
          </a:p>
        </p:txBody>
      </p:sp>
      <p:pic>
        <p:nvPicPr>
          <p:cNvPr id="160" name="Google Shape;160;gac17dc4ac3_0_75"/>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61" name="Google Shape;161;gac17dc4ac3_0_75"/>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162" name="Google Shape;162;gac17dc4ac3_0_75"/>
          <p:cNvSpPr txBox="1"/>
          <p:nvPr/>
        </p:nvSpPr>
        <p:spPr>
          <a:xfrm>
            <a:off x="2684875" y="215425"/>
            <a:ext cx="7118400" cy="13296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t/>
            </a:r>
            <a:endParaRPr b="0" i="0" sz="1600" u="none" cap="none" strike="noStrike">
              <a:solidFill>
                <a:srgbClr val="595959"/>
              </a:solidFill>
              <a:latin typeface="Arial"/>
              <a:ea typeface="Arial"/>
              <a:cs typeface="Arial"/>
              <a:sym typeface="Arial"/>
            </a:endParaRPr>
          </a:p>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First brainstorming on the main concept and mechanics of the game</a:t>
            </a:r>
            <a:endParaRPr b="0" i="0" sz="1600" u="none" cap="none" strike="noStrike">
              <a:solidFill>
                <a:srgbClr val="595959"/>
              </a:solidFill>
              <a:latin typeface="Arial"/>
              <a:ea typeface="Arial"/>
              <a:cs typeface="Arial"/>
              <a:sym typeface="Arial"/>
            </a:endParaRPr>
          </a:p>
        </p:txBody>
      </p:sp>
      <p:pic>
        <p:nvPicPr>
          <p:cNvPr id="163" name="Google Shape;163;gac17dc4ac3_0_75"/>
          <p:cNvPicPr preferRelativeResize="0"/>
          <p:nvPr/>
        </p:nvPicPr>
        <p:blipFill rotWithShape="1">
          <a:blip r:embed="rId5">
            <a:alphaModFix/>
          </a:blip>
          <a:srcRect b="19103" l="16282" r="33572" t="20728"/>
          <a:stretch/>
        </p:blipFill>
        <p:spPr>
          <a:xfrm>
            <a:off x="3544375" y="1408525"/>
            <a:ext cx="4596749" cy="31025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ac17dc4ac3_0_42"/>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ac17dc4ac3_0_42"/>
          <p:cNvSpPr/>
          <p:nvPr/>
        </p:nvSpPr>
        <p:spPr>
          <a:xfrm>
            <a:off x="62063"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Newsletters</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 </a:t>
            </a:r>
            <a:endParaRPr sz="2400">
              <a:solidFill>
                <a:schemeClr val="lt1"/>
              </a:solidFill>
            </a:endParaRPr>
          </a:p>
        </p:txBody>
      </p:sp>
      <p:pic>
        <p:nvPicPr>
          <p:cNvPr id="170" name="Google Shape;170;gac17dc4ac3_0_42"/>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71" name="Google Shape;171;gac17dc4ac3_0_42"/>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172" name="Google Shape;172;gac17dc4ac3_0_42"/>
          <p:cNvPicPr preferRelativeResize="0"/>
          <p:nvPr/>
        </p:nvPicPr>
        <p:blipFill rotWithShape="1">
          <a:blip r:embed="rId5">
            <a:alphaModFix/>
          </a:blip>
          <a:srcRect b="16832" l="48290" r="26555" t="19383"/>
          <a:stretch/>
        </p:blipFill>
        <p:spPr>
          <a:xfrm>
            <a:off x="3148425" y="568050"/>
            <a:ext cx="2941901" cy="4196024"/>
          </a:xfrm>
          <a:prstGeom prst="rect">
            <a:avLst/>
          </a:prstGeom>
          <a:noFill/>
          <a:ln>
            <a:noFill/>
          </a:ln>
        </p:spPr>
      </p:pic>
      <p:pic>
        <p:nvPicPr>
          <p:cNvPr id="173" name="Google Shape;173;gac17dc4ac3_0_42"/>
          <p:cNvPicPr preferRelativeResize="0"/>
          <p:nvPr/>
        </p:nvPicPr>
        <p:blipFill rotWithShape="1">
          <a:blip r:embed="rId6">
            <a:alphaModFix/>
          </a:blip>
          <a:srcRect b="18942" l="47895" r="26397" t="16629"/>
          <a:stretch/>
        </p:blipFill>
        <p:spPr>
          <a:xfrm>
            <a:off x="6215350" y="568050"/>
            <a:ext cx="2941901" cy="414778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ac17dc4ac3_0_53"/>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gac17dc4ac3_0_53"/>
          <p:cNvSpPr/>
          <p:nvPr/>
        </p:nvSpPr>
        <p:spPr>
          <a:xfrm>
            <a:off x="62063"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Newsletters</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 </a:t>
            </a:r>
            <a:endParaRPr sz="2400">
              <a:solidFill>
                <a:schemeClr val="lt1"/>
              </a:solidFill>
            </a:endParaRPr>
          </a:p>
        </p:txBody>
      </p:sp>
      <p:pic>
        <p:nvPicPr>
          <p:cNvPr id="180" name="Google Shape;180;gac17dc4ac3_0_53"/>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81" name="Google Shape;181;gac17dc4ac3_0_53"/>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182" name="Google Shape;182;gac17dc4ac3_0_53"/>
          <p:cNvPicPr preferRelativeResize="0"/>
          <p:nvPr/>
        </p:nvPicPr>
        <p:blipFill rotWithShape="1">
          <a:blip r:embed="rId5">
            <a:alphaModFix/>
          </a:blip>
          <a:srcRect b="17371" l="47989" r="26254" t="19204"/>
          <a:stretch/>
        </p:blipFill>
        <p:spPr>
          <a:xfrm>
            <a:off x="2941275" y="548050"/>
            <a:ext cx="3103723" cy="4299326"/>
          </a:xfrm>
          <a:prstGeom prst="rect">
            <a:avLst/>
          </a:prstGeom>
          <a:noFill/>
          <a:ln>
            <a:noFill/>
          </a:ln>
        </p:spPr>
      </p:pic>
      <p:pic>
        <p:nvPicPr>
          <p:cNvPr id="183" name="Google Shape;183;gac17dc4ac3_0_53"/>
          <p:cNvPicPr preferRelativeResize="0"/>
          <p:nvPr/>
        </p:nvPicPr>
        <p:blipFill rotWithShape="1">
          <a:blip r:embed="rId6">
            <a:alphaModFix/>
          </a:blip>
          <a:srcRect b="10230" l="48093" r="26700" t="26341"/>
          <a:stretch/>
        </p:blipFill>
        <p:spPr>
          <a:xfrm>
            <a:off x="6295076" y="548050"/>
            <a:ext cx="3037282" cy="42993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ac17dc4ac3_0_32"/>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gac17dc4ac3_0_32"/>
          <p:cNvSpPr/>
          <p:nvPr/>
        </p:nvSpPr>
        <p:spPr>
          <a:xfrm>
            <a:off x="62063"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Newsletters</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 </a:t>
            </a:r>
            <a:endParaRPr sz="2400">
              <a:solidFill>
                <a:schemeClr val="lt1"/>
              </a:solidFill>
            </a:endParaRPr>
          </a:p>
        </p:txBody>
      </p:sp>
      <p:pic>
        <p:nvPicPr>
          <p:cNvPr id="190" name="Google Shape;190;gac17dc4ac3_0_32"/>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91" name="Google Shape;191;gac17dc4ac3_0_32"/>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192" name="Google Shape;192;gac17dc4ac3_0_32"/>
          <p:cNvPicPr preferRelativeResize="0"/>
          <p:nvPr/>
        </p:nvPicPr>
        <p:blipFill rotWithShape="1">
          <a:blip r:embed="rId5">
            <a:alphaModFix/>
          </a:blip>
          <a:srcRect b="14519" l="47888" r="26055" t="20805"/>
          <a:stretch/>
        </p:blipFill>
        <p:spPr>
          <a:xfrm>
            <a:off x="2998075" y="570075"/>
            <a:ext cx="3067474" cy="4282675"/>
          </a:xfrm>
          <a:prstGeom prst="rect">
            <a:avLst/>
          </a:prstGeom>
          <a:noFill/>
          <a:ln>
            <a:noFill/>
          </a:ln>
        </p:spPr>
      </p:pic>
      <p:pic>
        <p:nvPicPr>
          <p:cNvPr id="193" name="Google Shape;193;gac17dc4ac3_0_32"/>
          <p:cNvPicPr preferRelativeResize="0"/>
          <p:nvPr/>
        </p:nvPicPr>
        <p:blipFill rotWithShape="1">
          <a:blip r:embed="rId6">
            <a:alphaModFix/>
          </a:blip>
          <a:srcRect b="10563" l="48131" r="26218" t="26028"/>
          <a:stretch/>
        </p:blipFill>
        <p:spPr>
          <a:xfrm>
            <a:off x="6218949" y="570076"/>
            <a:ext cx="3067474" cy="426553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2019-10-17T23:47:41Z</dcterms:created>
  <dc:creator>marin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Notes">
    <vt:i4>0</vt:i4>
  </property>
  <property fmtid="{D5CDD505-2E9C-101B-9397-08002B2CF9AE}" pid="7" name="PresentationFormat">
    <vt:lpwstr>Προσαρμογή</vt:lpwstr>
  </property>
  <property fmtid="{D5CDD505-2E9C-101B-9397-08002B2CF9AE}" pid="8" name="ScaleCrop">
    <vt:bool>false</vt:bool>
  </property>
  <property fmtid="{D5CDD505-2E9C-101B-9397-08002B2CF9AE}" pid="9" name="ShareDoc">
    <vt:bool>false</vt:bool>
  </property>
  <property fmtid="{D5CDD505-2E9C-101B-9397-08002B2CF9AE}" pid="10" name="Slides">
    <vt:i4>5</vt:i4>
  </property>
</Properties>
</file>