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1"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y="5670550"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86">
          <p15:clr>
            <a:srgbClr val="000000"/>
          </p15:clr>
        </p15:guide>
        <p15:guide id="2" pos="3175">
          <p15:clr>
            <a:srgbClr val="000000"/>
          </p15:clr>
        </p15:guide>
      </p15:sldGuideLst>
    </p:ext>
    <p:ext uri="http://customooxmlschemas.google.com/">
      <go:slidesCustomData xmlns:go="http://customooxmlschemas.google.com/" r:id="rId38" roundtripDataSignature="AMtx7mg1k9hD9Mqi8CcDIGrf5rW9k1YN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324BF8-007F-4325-8497-556CA3CB6437}">
  <a:tblStyle styleId="{10324BF8-007F-4325-8497-556CA3CB643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AF0"/>
          </a:solidFill>
        </a:fill>
      </a:tcStyle>
    </a:wholeTbl>
    <a:band1H>
      <a:tcTxStyle b="off" i="off"/>
      <a:tcStyle>
        <a:fill>
          <a:solidFill>
            <a:srgbClr val="D7D2DF"/>
          </a:solidFill>
        </a:fill>
      </a:tcStyle>
    </a:band1H>
    <a:band2H>
      <a:tcTxStyle b="off" i="off"/>
    </a:band2H>
    <a:band1V>
      <a:tcTxStyle b="off" i="off"/>
      <a:tcStyle>
        <a:fill>
          <a:solidFill>
            <a:srgbClr val="D7D2DF"/>
          </a:solidFill>
        </a:fill>
      </a:tcStyle>
    </a:band1V>
    <a:band2V>
      <a:tcTxStyle b="off" i="off"/>
    </a:band2V>
    <a:lastCol>
      <a:tcTxStyle b="on" i="off">
        <a:font>
          <a:latin typeface="Arial"/>
          <a:ea typeface="Arial"/>
          <a:cs typeface="Arial"/>
        </a:font>
        <a:schemeClr val="lt1"/>
      </a:tcTxStyle>
      <a:tcStyle>
        <a:fill>
          <a:solidFill>
            <a:schemeClr val="accent4"/>
          </a:solidFill>
        </a:fill>
      </a:tcStyle>
    </a:lastCol>
    <a:firstCol>
      <a:tcTxStyle b="on" i="off">
        <a:font>
          <a:latin typeface="Arial"/>
          <a:ea typeface="Arial"/>
          <a:cs typeface="Arial"/>
        </a:font>
        <a:schemeClr val="lt1"/>
      </a:tcTxStyle>
      <a:tcStyle>
        <a:fill>
          <a:solidFill>
            <a:schemeClr val="accent4"/>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86" orient="horz"/>
        <p:guide pos="317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16" Type="http://schemas.openxmlformats.org/officeDocument/2006/relationships/slide" Target="slides/slide8.xml"/><Relationship Id="rId38" Type="http://customschemas.google.com/relationships/presentationmetadata" Target="meta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1: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3: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14: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6: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6: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15: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6: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 name="Google Shape;297;p16: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7: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17: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8: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18: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9: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19: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p20: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1: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p21: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2: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2: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p22: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3: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p23: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4: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24: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5: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25: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79: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p79: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80: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p80: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81: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p81: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8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p82: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83: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7" name="Google Shape;457;p83: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84: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 name="Google Shape;476;p84: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3: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4: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7: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8: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p9: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10: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12: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8" name="Shape 38"/>
        <p:cNvGrpSpPr/>
        <p:nvPr/>
      </p:nvGrpSpPr>
      <p:grpSpPr>
        <a:xfrm>
          <a:off x="0" y="0"/>
          <a:ext cx="0" cy="0"/>
          <a:chOff x="0" y="0"/>
          <a:chExt cx="0" cy="0"/>
        </a:xfrm>
      </p:grpSpPr>
      <p:sp>
        <p:nvSpPr>
          <p:cNvPr id="39" name="Google Shape;39;p43"/>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3"/>
          <p:cNvSpPr txBox="1"/>
          <p:nvPr>
            <p:ph idx="1" type="body"/>
          </p:nvPr>
        </p:nvSpPr>
        <p:spPr>
          <a:xfrm>
            <a:off x="504000" y="132660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3"/>
          <p:cNvSpPr txBox="1"/>
          <p:nvPr>
            <p:ph idx="2"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2" name="Shape 42"/>
        <p:cNvGrpSpPr/>
        <p:nvPr/>
      </p:nvGrpSpPr>
      <p:grpSpPr>
        <a:xfrm>
          <a:off x="0" y="0"/>
          <a:ext cx="0" cy="0"/>
          <a:chOff x="0" y="0"/>
          <a:chExt cx="0" cy="0"/>
        </a:xfrm>
      </p:grpSpPr>
      <p:sp>
        <p:nvSpPr>
          <p:cNvPr id="43" name="Google Shape;43;p44"/>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4"/>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44"/>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4"/>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4"/>
          <p:cNvSpPr txBox="1"/>
          <p:nvPr>
            <p:ph idx="4"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8" name="Shape 48"/>
        <p:cNvGrpSpPr/>
        <p:nvPr/>
      </p:nvGrpSpPr>
      <p:grpSpPr>
        <a:xfrm>
          <a:off x="0" y="0"/>
          <a:ext cx="0" cy="0"/>
          <a:chOff x="0" y="0"/>
          <a:chExt cx="0" cy="0"/>
        </a:xfrm>
      </p:grpSpPr>
      <p:sp>
        <p:nvSpPr>
          <p:cNvPr id="49" name="Google Shape;49;p45"/>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5"/>
          <p:cNvSpPr txBox="1"/>
          <p:nvPr>
            <p:ph idx="1" type="body"/>
          </p:nvPr>
        </p:nvSpPr>
        <p:spPr>
          <a:xfrm>
            <a:off x="50400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5"/>
          <p:cNvSpPr txBox="1"/>
          <p:nvPr>
            <p:ph idx="2" type="body"/>
          </p:nvPr>
        </p:nvSpPr>
        <p:spPr>
          <a:xfrm>
            <a:off x="357156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5"/>
          <p:cNvSpPr txBox="1"/>
          <p:nvPr>
            <p:ph idx="3" type="body"/>
          </p:nvPr>
        </p:nvSpPr>
        <p:spPr>
          <a:xfrm>
            <a:off x="663912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5"/>
          <p:cNvSpPr txBox="1"/>
          <p:nvPr>
            <p:ph idx="4" type="body"/>
          </p:nvPr>
        </p:nvSpPr>
        <p:spPr>
          <a:xfrm>
            <a:off x="50400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45"/>
          <p:cNvSpPr txBox="1"/>
          <p:nvPr>
            <p:ph idx="5" type="body"/>
          </p:nvPr>
        </p:nvSpPr>
        <p:spPr>
          <a:xfrm>
            <a:off x="357156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5"/>
          <p:cNvSpPr txBox="1"/>
          <p:nvPr>
            <p:ph idx="6" type="body"/>
          </p:nvPr>
        </p:nvSpPr>
        <p:spPr>
          <a:xfrm>
            <a:off x="663912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59"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0" name="Shape 60"/>
        <p:cNvGrpSpPr/>
        <p:nvPr/>
      </p:nvGrpSpPr>
      <p:grpSpPr>
        <a:xfrm>
          <a:off x="0" y="0"/>
          <a:ext cx="0" cy="0"/>
          <a:chOff x="0" y="0"/>
          <a:chExt cx="0" cy="0"/>
        </a:xfrm>
      </p:grpSpPr>
      <p:sp>
        <p:nvSpPr>
          <p:cNvPr id="61" name="Google Shape;61;p46"/>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6"/>
          <p:cNvSpPr txBox="1"/>
          <p:nvPr>
            <p:ph idx="1" type="subTitle"/>
          </p:nvPr>
        </p:nvSpPr>
        <p:spPr>
          <a:xfrm>
            <a:off x="504000" y="1326600"/>
            <a:ext cx="9072000" cy="3288600"/>
          </a:xfrm>
          <a:prstGeom prst="rect">
            <a:avLst/>
          </a:prstGeom>
          <a:noFill/>
          <a:ln>
            <a:noFill/>
          </a:ln>
        </p:spPr>
        <p:txBody>
          <a:bodyPr anchorCtr="0" anchor="ctr" bIns="0" lIns="0" spcFirstLastPara="1" rIns="0" wrap="square" tIns="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3" name="Shape 63"/>
        <p:cNvGrpSpPr/>
        <p:nvPr/>
      </p:nvGrpSpPr>
      <p:grpSpPr>
        <a:xfrm>
          <a:off x="0" y="0"/>
          <a:ext cx="0" cy="0"/>
          <a:chOff x="0" y="0"/>
          <a:chExt cx="0" cy="0"/>
        </a:xfrm>
      </p:grpSpPr>
      <p:sp>
        <p:nvSpPr>
          <p:cNvPr id="64" name="Google Shape;64;p47"/>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7"/>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66" name="Shape 66"/>
        <p:cNvGrpSpPr/>
        <p:nvPr/>
      </p:nvGrpSpPr>
      <p:grpSpPr>
        <a:xfrm>
          <a:off x="0" y="0"/>
          <a:ext cx="0" cy="0"/>
          <a:chOff x="0" y="0"/>
          <a:chExt cx="0" cy="0"/>
        </a:xfrm>
      </p:grpSpPr>
      <p:sp>
        <p:nvSpPr>
          <p:cNvPr id="67" name="Google Shape;67;p48"/>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8"/>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48"/>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49"/>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2" name="Shape 72"/>
        <p:cNvGrpSpPr/>
        <p:nvPr/>
      </p:nvGrpSpPr>
      <p:grpSpPr>
        <a:xfrm>
          <a:off x="0" y="0"/>
          <a:ext cx="0" cy="0"/>
          <a:chOff x="0" y="0"/>
          <a:chExt cx="0" cy="0"/>
        </a:xfrm>
      </p:grpSpPr>
      <p:sp>
        <p:nvSpPr>
          <p:cNvPr id="73" name="Google Shape;73;p50"/>
          <p:cNvSpPr txBox="1"/>
          <p:nvPr>
            <p:ph idx="1" type="subTitle"/>
          </p:nvPr>
        </p:nvSpPr>
        <p:spPr>
          <a:xfrm>
            <a:off x="504000" y="226080"/>
            <a:ext cx="9072000" cy="4388400"/>
          </a:xfrm>
          <a:prstGeom prst="rect">
            <a:avLst/>
          </a:prstGeom>
          <a:noFill/>
          <a:ln>
            <a:noFill/>
          </a:ln>
        </p:spPr>
        <p:txBody>
          <a:bodyPr anchorCtr="0" anchor="ctr" bIns="0" lIns="0" spcFirstLastPara="1" rIns="0" wrap="square" tIns="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4" name="Shape 74"/>
        <p:cNvGrpSpPr/>
        <p:nvPr/>
      </p:nvGrpSpPr>
      <p:grpSpPr>
        <a:xfrm>
          <a:off x="0" y="0"/>
          <a:ext cx="0" cy="0"/>
          <a:chOff x="0" y="0"/>
          <a:chExt cx="0" cy="0"/>
        </a:xfrm>
      </p:grpSpPr>
      <p:sp>
        <p:nvSpPr>
          <p:cNvPr id="75" name="Google Shape;75;p51"/>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1"/>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1"/>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51"/>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35"/>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35"/>
          <p:cNvSpPr txBox="1"/>
          <p:nvPr>
            <p:ph idx="1" type="subTitle"/>
          </p:nvPr>
        </p:nvSpPr>
        <p:spPr>
          <a:xfrm>
            <a:off x="504000" y="1326600"/>
            <a:ext cx="9072000" cy="3288600"/>
          </a:xfrm>
          <a:prstGeom prst="rect">
            <a:avLst/>
          </a:prstGeom>
          <a:noFill/>
          <a:ln>
            <a:noFill/>
          </a:ln>
        </p:spPr>
        <p:txBody>
          <a:bodyPr anchorCtr="0" anchor="ctr" bIns="0" lIns="0" spcFirstLastPara="1" rIns="0" wrap="square" tIns="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79" name="Shape 79"/>
        <p:cNvGrpSpPr/>
        <p:nvPr/>
      </p:nvGrpSpPr>
      <p:grpSpPr>
        <a:xfrm>
          <a:off x="0" y="0"/>
          <a:ext cx="0" cy="0"/>
          <a:chOff x="0" y="0"/>
          <a:chExt cx="0" cy="0"/>
        </a:xfrm>
      </p:grpSpPr>
      <p:sp>
        <p:nvSpPr>
          <p:cNvPr id="80" name="Google Shape;80;p52"/>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52"/>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52"/>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52"/>
          <p:cNvSpPr txBox="1"/>
          <p:nvPr>
            <p:ph idx="3"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4" name="Shape 84"/>
        <p:cNvGrpSpPr/>
        <p:nvPr/>
      </p:nvGrpSpPr>
      <p:grpSpPr>
        <a:xfrm>
          <a:off x="0" y="0"/>
          <a:ext cx="0" cy="0"/>
          <a:chOff x="0" y="0"/>
          <a:chExt cx="0" cy="0"/>
        </a:xfrm>
      </p:grpSpPr>
      <p:sp>
        <p:nvSpPr>
          <p:cNvPr id="85" name="Google Shape;85;p53"/>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3"/>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3"/>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3"/>
          <p:cNvSpPr txBox="1"/>
          <p:nvPr>
            <p:ph idx="3"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89" name="Shape 89"/>
        <p:cNvGrpSpPr/>
        <p:nvPr/>
      </p:nvGrpSpPr>
      <p:grpSpPr>
        <a:xfrm>
          <a:off x="0" y="0"/>
          <a:ext cx="0" cy="0"/>
          <a:chOff x="0" y="0"/>
          <a:chExt cx="0" cy="0"/>
        </a:xfrm>
      </p:grpSpPr>
      <p:sp>
        <p:nvSpPr>
          <p:cNvPr id="90" name="Google Shape;90;p54"/>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4"/>
          <p:cNvSpPr txBox="1"/>
          <p:nvPr>
            <p:ph idx="1" type="body"/>
          </p:nvPr>
        </p:nvSpPr>
        <p:spPr>
          <a:xfrm>
            <a:off x="504000" y="132660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54"/>
          <p:cNvSpPr txBox="1"/>
          <p:nvPr>
            <p:ph idx="2"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3" name="Shape 93"/>
        <p:cNvGrpSpPr/>
        <p:nvPr/>
      </p:nvGrpSpPr>
      <p:grpSpPr>
        <a:xfrm>
          <a:off x="0" y="0"/>
          <a:ext cx="0" cy="0"/>
          <a:chOff x="0" y="0"/>
          <a:chExt cx="0" cy="0"/>
        </a:xfrm>
      </p:grpSpPr>
      <p:sp>
        <p:nvSpPr>
          <p:cNvPr id="94" name="Google Shape;94;p55"/>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5"/>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55"/>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55"/>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55"/>
          <p:cNvSpPr txBox="1"/>
          <p:nvPr>
            <p:ph idx="4"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9" name="Shape 99"/>
        <p:cNvGrpSpPr/>
        <p:nvPr/>
      </p:nvGrpSpPr>
      <p:grpSpPr>
        <a:xfrm>
          <a:off x="0" y="0"/>
          <a:ext cx="0" cy="0"/>
          <a:chOff x="0" y="0"/>
          <a:chExt cx="0" cy="0"/>
        </a:xfrm>
      </p:grpSpPr>
      <p:sp>
        <p:nvSpPr>
          <p:cNvPr id="100" name="Google Shape;100;p56"/>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56"/>
          <p:cNvSpPr txBox="1"/>
          <p:nvPr>
            <p:ph idx="1" type="body"/>
          </p:nvPr>
        </p:nvSpPr>
        <p:spPr>
          <a:xfrm>
            <a:off x="50400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56"/>
          <p:cNvSpPr txBox="1"/>
          <p:nvPr>
            <p:ph idx="2" type="body"/>
          </p:nvPr>
        </p:nvSpPr>
        <p:spPr>
          <a:xfrm>
            <a:off x="357156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56"/>
          <p:cNvSpPr txBox="1"/>
          <p:nvPr>
            <p:ph idx="3" type="body"/>
          </p:nvPr>
        </p:nvSpPr>
        <p:spPr>
          <a:xfrm>
            <a:off x="663912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56"/>
          <p:cNvSpPr txBox="1"/>
          <p:nvPr>
            <p:ph idx="4" type="body"/>
          </p:nvPr>
        </p:nvSpPr>
        <p:spPr>
          <a:xfrm>
            <a:off x="50400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56"/>
          <p:cNvSpPr txBox="1"/>
          <p:nvPr>
            <p:ph idx="5" type="body"/>
          </p:nvPr>
        </p:nvSpPr>
        <p:spPr>
          <a:xfrm>
            <a:off x="357156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56"/>
          <p:cNvSpPr txBox="1"/>
          <p:nvPr>
            <p:ph idx="6" type="body"/>
          </p:nvPr>
        </p:nvSpPr>
        <p:spPr>
          <a:xfrm>
            <a:off x="663912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0" name="Shape 11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11" name="Shape 111"/>
        <p:cNvGrpSpPr/>
        <p:nvPr/>
      </p:nvGrpSpPr>
      <p:grpSpPr>
        <a:xfrm>
          <a:off x="0" y="0"/>
          <a:ext cx="0" cy="0"/>
          <a:chOff x="0" y="0"/>
          <a:chExt cx="0" cy="0"/>
        </a:xfrm>
      </p:grpSpPr>
      <p:sp>
        <p:nvSpPr>
          <p:cNvPr id="112" name="Google Shape;112;p70"/>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70"/>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70"/>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71"/>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17" name="Shape 117"/>
        <p:cNvGrpSpPr/>
        <p:nvPr/>
      </p:nvGrpSpPr>
      <p:grpSpPr>
        <a:xfrm>
          <a:off x="0" y="0"/>
          <a:ext cx="0" cy="0"/>
          <a:chOff x="0" y="0"/>
          <a:chExt cx="0" cy="0"/>
        </a:xfrm>
      </p:grpSpPr>
      <p:sp>
        <p:nvSpPr>
          <p:cNvPr id="118" name="Google Shape;118;p72"/>
          <p:cNvSpPr txBox="1"/>
          <p:nvPr>
            <p:ph idx="1" type="subTitle"/>
          </p:nvPr>
        </p:nvSpPr>
        <p:spPr>
          <a:xfrm>
            <a:off x="504000" y="226080"/>
            <a:ext cx="9072000" cy="4388400"/>
          </a:xfrm>
          <a:prstGeom prst="rect">
            <a:avLst/>
          </a:prstGeom>
          <a:noFill/>
          <a:ln>
            <a:noFill/>
          </a:ln>
        </p:spPr>
        <p:txBody>
          <a:bodyPr anchorCtr="0" anchor="ctr" bIns="0" lIns="0" spcFirstLastPara="1" rIns="0" wrap="square" tIns="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19" name="Shape 119"/>
        <p:cNvGrpSpPr/>
        <p:nvPr/>
      </p:nvGrpSpPr>
      <p:grpSpPr>
        <a:xfrm>
          <a:off x="0" y="0"/>
          <a:ext cx="0" cy="0"/>
          <a:chOff x="0" y="0"/>
          <a:chExt cx="0" cy="0"/>
        </a:xfrm>
      </p:grpSpPr>
      <p:sp>
        <p:nvSpPr>
          <p:cNvPr id="120" name="Google Shape;120;p73"/>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73"/>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73"/>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73"/>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 name="Shape 12"/>
        <p:cNvGrpSpPr/>
        <p:nvPr/>
      </p:nvGrpSpPr>
      <p:grpSpPr>
        <a:xfrm>
          <a:off x="0" y="0"/>
          <a:ext cx="0" cy="0"/>
          <a:chOff x="0" y="0"/>
          <a:chExt cx="0" cy="0"/>
        </a:xfrm>
      </p:grpSpPr>
      <p:sp>
        <p:nvSpPr>
          <p:cNvPr id="13" name="Google Shape;13;p36"/>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6"/>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24" name="Shape 124"/>
        <p:cNvGrpSpPr/>
        <p:nvPr/>
      </p:nvGrpSpPr>
      <p:grpSpPr>
        <a:xfrm>
          <a:off x="0" y="0"/>
          <a:ext cx="0" cy="0"/>
          <a:chOff x="0" y="0"/>
          <a:chExt cx="0" cy="0"/>
        </a:xfrm>
      </p:grpSpPr>
      <p:sp>
        <p:nvSpPr>
          <p:cNvPr id="125" name="Google Shape;125;p74"/>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74"/>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74"/>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74"/>
          <p:cNvSpPr txBox="1"/>
          <p:nvPr>
            <p:ph idx="3"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29" name="Shape 129"/>
        <p:cNvGrpSpPr/>
        <p:nvPr/>
      </p:nvGrpSpPr>
      <p:grpSpPr>
        <a:xfrm>
          <a:off x="0" y="0"/>
          <a:ext cx="0" cy="0"/>
          <a:chOff x="0" y="0"/>
          <a:chExt cx="0" cy="0"/>
        </a:xfrm>
      </p:grpSpPr>
      <p:sp>
        <p:nvSpPr>
          <p:cNvPr id="130" name="Google Shape;130;p75"/>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75"/>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75"/>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75"/>
          <p:cNvSpPr txBox="1"/>
          <p:nvPr>
            <p:ph idx="3"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34" name="Shape 134"/>
        <p:cNvGrpSpPr/>
        <p:nvPr/>
      </p:nvGrpSpPr>
      <p:grpSpPr>
        <a:xfrm>
          <a:off x="0" y="0"/>
          <a:ext cx="0" cy="0"/>
          <a:chOff x="0" y="0"/>
          <a:chExt cx="0" cy="0"/>
        </a:xfrm>
      </p:grpSpPr>
      <p:sp>
        <p:nvSpPr>
          <p:cNvPr id="135" name="Google Shape;135;p76"/>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76"/>
          <p:cNvSpPr txBox="1"/>
          <p:nvPr>
            <p:ph idx="1" type="body"/>
          </p:nvPr>
        </p:nvSpPr>
        <p:spPr>
          <a:xfrm>
            <a:off x="504000" y="132660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76"/>
          <p:cNvSpPr txBox="1"/>
          <p:nvPr>
            <p:ph idx="2"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38" name="Shape 138"/>
        <p:cNvGrpSpPr/>
        <p:nvPr/>
      </p:nvGrpSpPr>
      <p:grpSpPr>
        <a:xfrm>
          <a:off x="0" y="0"/>
          <a:ext cx="0" cy="0"/>
          <a:chOff x="0" y="0"/>
          <a:chExt cx="0" cy="0"/>
        </a:xfrm>
      </p:grpSpPr>
      <p:sp>
        <p:nvSpPr>
          <p:cNvPr id="139" name="Google Shape;139;p77"/>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77"/>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77"/>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77"/>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77"/>
          <p:cNvSpPr txBox="1"/>
          <p:nvPr>
            <p:ph idx="4"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44" name="Shape 144"/>
        <p:cNvGrpSpPr/>
        <p:nvPr/>
      </p:nvGrpSpPr>
      <p:grpSpPr>
        <a:xfrm>
          <a:off x="0" y="0"/>
          <a:ext cx="0" cy="0"/>
          <a:chOff x="0" y="0"/>
          <a:chExt cx="0" cy="0"/>
        </a:xfrm>
      </p:grpSpPr>
      <p:sp>
        <p:nvSpPr>
          <p:cNvPr id="145" name="Google Shape;145;p78"/>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78"/>
          <p:cNvSpPr txBox="1"/>
          <p:nvPr>
            <p:ph idx="1" type="body"/>
          </p:nvPr>
        </p:nvSpPr>
        <p:spPr>
          <a:xfrm>
            <a:off x="50400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78"/>
          <p:cNvSpPr txBox="1"/>
          <p:nvPr>
            <p:ph idx="2" type="body"/>
          </p:nvPr>
        </p:nvSpPr>
        <p:spPr>
          <a:xfrm>
            <a:off x="357156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78"/>
          <p:cNvSpPr txBox="1"/>
          <p:nvPr>
            <p:ph idx="3" type="body"/>
          </p:nvPr>
        </p:nvSpPr>
        <p:spPr>
          <a:xfrm>
            <a:off x="6639120" y="132660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78"/>
          <p:cNvSpPr txBox="1"/>
          <p:nvPr>
            <p:ph idx="4" type="body"/>
          </p:nvPr>
        </p:nvSpPr>
        <p:spPr>
          <a:xfrm>
            <a:off x="50400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78"/>
          <p:cNvSpPr txBox="1"/>
          <p:nvPr>
            <p:ph idx="5" type="body"/>
          </p:nvPr>
        </p:nvSpPr>
        <p:spPr>
          <a:xfrm>
            <a:off x="357156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78"/>
          <p:cNvSpPr txBox="1"/>
          <p:nvPr>
            <p:ph idx="6" type="body"/>
          </p:nvPr>
        </p:nvSpPr>
        <p:spPr>
          <a:xfrm>
            <a:off x="6639120" y="3044520"/>
            <a:ext cx="292104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5" name="Shape 15"/>
        <p:cNvGrpSpPr/>
        <p:nvPr/>
      </p:nvGrpSpPr>
      <p:grpSpPr>
        <a:xfrm>
          <a:off x="0" y="0"/>
          <a:ext cx="0" cy="0"/>
          <a:chOff x="0" y="0"/>
          <a:chExt cx="0" cy="0"/>
        </a:xfrm>
      </p:grpSpPr>
      <p:sp>
        <p:nvSpPr>
          <p:cNvPr id="16" name="Google Shape;16;p37"/>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7"/>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7"/>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38"/>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1" name="Shape 21"/>
        <p:cNvGrpSpPr/>
        <p:nvPr/>
      </p:nvGrpSpPr>
      <p:grpSpPr>
        <a:xfrm>
          <a:off x="0" y="0"/>
          <a:ext cx="0" cy="0"/>
          <a:chOff x="0" y="0"/>
          <a:chExt cx="0" cy="0"/>
        </a:xfrm>
      </p:grpSpPr>
      <p:sp>
        <p:nvSpPr>
          <p:cNvPr id="22" name="Google Shape;22;p39"/>
          <p:cNvSpPr txBox="1"/>
          <p:nvPr>
            <p:ph idx="1" type="subTitle"/>
          </p:nvPr>
        </p:nvSpPr>
        <p:spPr>
          <a:xfrm>
            <a:off x="504000" y="226080"/>
            <a:ext cx="9072000" cy="4388400"/>
          </a:xfrm>
          <a:prstGeom prst="rect">
            <a:avLst/>
          </a:prstGeom>
          <a:noFill/>
          <a:ln>
            <a:noFill/>
          </a:ln>
        </p:spPr>
        <p:txBody>
          <a:bodyPr anchorCtr="0" anchor="ctr" bIns="0" lIns="0" spcFirstLastPara="1" rIns="0" wrap="square" tIns="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3" name="Shape 23"/>
        <p:cNvGrpSpPr/>
        <p:nvPr/>
      </p:nvGrpSpPr>
      <p:grpSpPr>
        <a:xfrm>
          <a:off x="0" y="0"/>
          <a:ext cx="0" cy="0"/>
          <a:chOff x="0" y="0"/>
          <a:chExt cx="0" cy="0"/>
        </a:xfrm>
      </p:grpSpPr>
      <p:sp>
        <p:nvSpPr>
          <p:cNvPr id="24" name="Google Shape;24;p40"/>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0"/>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0"/>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0"/>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8" name="Shape 28"/>
        <p:cNvGrpSpPr/>
        <p:nvPr/>
      </p:nvGrpSpPr>
      <p:grpSpPr>
        <a:xfrm>
          <a:off x="0" y="0"/>
          <a:ext cx="0" cy="0"/>
          <a:chOff x="0" y="0"/>
          <a:chExt cx="0" cy="0"/>
        </a:xfrm>
      </p:grpSpPr>
      <p:sp>
        <p:nvSpPr>
          <p:cNvPr id="29" name="Google Shape;29;p41"/>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1"/>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1"/>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1"/>
          <p:cNvSpPr txBox="1"/>
          <p:nvPr>
            <p:ph idx="3"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3" name="Shape 33"/>
        <p:cNvGrpSpPr/>
        <p:nvPr/>
      </p:nvGrpSpPr>
      <p:grpSpPr>
        <a:xfrm>
          <a:off x="0" y="0"/>
          <a:ext cx="0" cy="0"/>
          <a:chOff x="0" y="0"/>
          <a:chExt cx="0" cy="0"/>
        </a:xfrm>
      </p:grpSpPr>
      <p:sp>
        <p:nvSpPr>
          <p:cNvPr id="34" name="Google Shape;34;p42"/>
          <p:cNvSpPr txBox="1"/>
          <p:nvPr>
            <p:ph type="title"/>
          </p:nvPr>
        </p:nvSpPr>
        <p:spPr>
          <a:xfrm>
            <a:off x="504000" y="226080"/>
            <a:ext cx="9072000" cy="946440"/>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2"/>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2"/>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2"/>
          <p:cNvSpPr txBox="1"/>
          <p:nvPr>
            <p:ph idx="3"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34.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504000" y="225720"/>
            <a:ext cx="9071640" cy="946800"/>
          </a:xfrm>
          <a:prstGeom prst="rect">
            <a:avLst/>
          </a:prstGeom>
          <a:noFill/>
          <a:ln>
            <a:noFill/>
          </a:ln>
        </p:spPr>
        <p:txBody>
          <a:bodyPr anchorCtr="0" anchor="ctr" bIns="0" lIns="0" spcFirstLastPara="1" rIns="0" wrap="square" tIns="0">
            <a:sp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7"/>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 name="Shape 56"/>
        <p:cNvGrpSpPr/>
        <p:nvPr/>
      </p:nvGrpSpPr>
      <p:grpSpPr>
        <a:xfrm>
          <a:off x="0" y="0"/>
          <a:ext cx="0" cy="0"/>
          <a:chOff x="0" y="0"/>
          <a:chExt cx="0" cy="0"/>
        </a:xfrm>
      </p:grpSpPr>
      <p:sp>
        <p:nvSpPr>
          <p:cNvPr id="57" name="Google Shape;57;p29"/>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29"/>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7" name="Shape 107"/>
        <p:cNvGrpSpPr/>
        <p:nvPr/>
      </p:nvGrpSpPr>
      <p:grpSpPr>
        <a:xfrm>
          <a:off x="0" y="0"/>
          <a:ext cx="0" cy="0"/>
          <a:chOff x="0" y="0"/>
          <a:chExt cx="0" cy="0"/>
        </a:xfrm>
      </p:grpSpPr>
      <p:sp>
        <p:nvSpPr>
          <p:cNvPr id="108" name="Google Shape;108;p31"/>
          <p:cNvSpPr txBox="1"/>
          <p:nvPr>
            <p:ph type="title"/>
          </p:nvPr>
        </p:nvSpPr>
        <p:spPr>
          <a:xfrm>
            <a:off x="504000" y="225720"/>
            <a:ext cx="9071640" cy="946800"/>
          </a:xfrm>
          <a:prstGeom prst="rect">
            <a:avLst/>
          </a:prstGeom>
          <a:noFill/>
          <a:ln>
            <a:noFill/>
          </a:ln>
        </p:spPr>
        <p:txBody>
          <a:bodyPr anchorCtr="0" anchor="ctr" bIns="0" lIns="0" spcFirstLastPara="1" rIns="0" wrap="square" tIns="0">
            <a:sp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 name="Google Shape;109;p3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hyperlink" Target="https://givmed.org/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hyperlink" Target="https://www.hubnicosia.org/about-u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hyperlink" Target="https://apadrinaunolivo.org/en" TargetMode="External"/><Relationship Id="rId6" Type="http://schemas.openxmlformats.org/officeDocument/2006/relationships/hyperlink" Target="https://www.instagram.com/adoptaunoliv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hyperlink" Target="https://www.youtube.com/watch?v=QoAOzMTLP5s&amp;t=17s" TargetMode="External"/><Relationship Id="rId4" Type="http://schemas.openxmlformats.org/officeDocument/2006/relationships/image" Target="../media/image1.jpg"/><Relationship Id="rId5" Type="http://schemas.openxmlformats.org/officeDocument/2006/relationships/image" Target="../media/image3.png"/><Relationship Id="rId6"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
          <p:cNvPicPr preferRelativeResize="0"/>
          <p:nvPr/>
        </p:nvPicPr>
        <p:blipFill rotWithShape="1">
          <a:blip r:embed="rId3">
            <a:alphaModFix/>
          </a:blip>
          <a:srcRect b="0" l="0" r="0" t="0"/>
          <a:stretch/>
        </p:blipFill>
        <p:spPr>
          <a:xfrm>
            <a:off x="7751923" y="72000"/>
            <a:ext cx="2305400" cy="472824"/>
          </a:xfrm>
          <a:prstGeom prst="rect">
            <a:avLst/>
          </a:prstGeom>
          <a:noFill/>
          <a:ln>
            <a:noFill/>
          </a:ln>
        </p:spPr>
      </p:pic>
      <p:sp>
        <p:nvSpPr>
          <p:cNvPr id="157" name="Google Shape;157;p1"/>
          <p:cNvSpPr/>
          <p:nvPr/>
        </p:nvSpPr>
        <p:spPr>
          <a:xfrm>
            <a:off x="3477020" y="3126678"/>
            <a:ext cx="6321300" cy="196977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0" i="0" lang="en-US" sz="3200" u="none" cap="none" strike="noStrike">
                <a:solidFill>
                  <a:srgbClr val="3F3151"/>
                </a:solidFill>
                <a:latin typeface="Arial"/>
                <a:ea typeface="Arial"/>
                <a:cs typeface="Arial"/>
                <a:sym typeface="Arial"/>
              </a:rPr>
              <a:t>IO3 – Learning Training Guide for Viable Business Models of Social Enterprises addressing SDG’s and Use of Social Media</a:t>
            </a:r>
            <a:endParaRPr b="0" i="0" sz="3200" u="none" cap="none" strike="noStrike">
              <a:solidFill>
                <a:srgbClr val="3F3151"/>
              </a:solidFill>
              <a:latin typeface="Arial"/>
              <a:ea typeface="Arial"/>
              <a:cs typeface="Arial"/>
              <a:sym typeface="Arial"/>
            </a:endParaRPr>
          </a:p>
        </p:txBody>
      </p:sp>
      <p:pic>
        <p:nvPicPr>
          <p:cNvPr descr="Αποτέλεσμα εικόνας για digital game entrepreneurship" id="158" name="Google Shape;158;p1"/>
          <p:cNvPicPr preferRelativeResize="0"/>
          <p:nvPr/>
        </p:nvPicPr>
        <p:blipFill rotWithShape="1">
          <a:blip r:embed="rId4">
            <a:alphaModFix/>
          </a:blip>
          <a:srcRect b="0" l="37501" r="26893" t="0"/>
          <a:stretch/>
        </p:blipFill>
        <p:spPr>
          <a:xfrm>
            <a:off x="0" y="0"/>
            <a:ext cx="3031368" cy="5670550"/>
          </a:xfrm>
          <a:prstGeom prst="rect">
            <a:avLst/>
          </a:prstGeom>
          <a:noFill/>
          <a:ln>
            <a:noFill/>
          </a:ln>
        </p:spPr>
      </p:pic>
      <p:pic>
        <p:nvPicPr>
          <p:cNvPr id="159" name="Google Shape;159;p1"/>
          <p:cNvPicPr preferRelativeResize="0"/>
          <p:nvPr/>
        </p:nvPicPr>
        <p:blipFill rotWithShape="1">
          <a:blip r:embed="rId5">
            <a:alphaModFix/>
          </a:blip>
          <a:srcRect b="0" l="0" r="0" t="0"/>
          <a:stretch/>
        </p:blipFill>
        <p:spPr>
          <a:xfrm>
            <a:off x="4392618" y="961588"/>
            <a:ext cx="4632052" cy="18311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3"/>
          <p:cNvSpPr/>
          <p:nvPr/>
        </p:nvSpPr>
        <p:spPr>
          <a:xfrm>
            <a:off x="-1" y="0"/>
            <a:ext cx="10080600" cy="5668800"/>
          </a:xfrm>
          <a:prstGeom prst="rect">
            <a:avLst/>
          </a:prstGeom>
          <a:solidFill>
            <a:srgbClr val="CCC0D9"/>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2" name="Google Shape;262;p13"/>
          <p:cNvPicPr preferRelativeResize="0"/>
          <p:nvPr/>
        </p:nvPicPr>
        <p:blipFill rotWithShape="1">
          <a:blip r:embed="rId3">
            <a:alphaModFix/>
          </a:blip>
          <a:srcRect b="0" l="0" r="0" t="0"/>
          <a:stretch/>
        </p:blipFill>
        <p:spPr>
          <a:xfrm>
            <a:off x="6562440" y="20880"/>
            <a:ext cx="3505319" cy="718919"/>
          </a:xfrm>
          <a:prstGeom prst="rect">
            <a:avLst/>
          </a:prstGeom>
          <a:noFill/>
          <a:ln>
            <a:noFill/>
          </a:ln>
        </p:spPr>
      </p:pic>
      <p:sp>
        <p:nvSpPr>
          <p:cNvPr id="263" name="Google Shape;263;p13"/>
          <p:cNvSpPr txBox="1"/>
          <p:nvPr/>
        </p:nvSpPr>
        <p:spPr>
          <a:xfrm>
            <a:off x="1508075" y="1214651"/>
            <a:ext cx="7506269" cy="24975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800"/>
              <a:buFont typeface="Arial"/>
              <a:buNone/>
            </a:pPr>
            <a:r>
              <a:rPr b="0" i="0" lang="en-US" sz="4000" u="none" cap="none" strike="noStrike">
                <a:solidFill>
                  <a:srgbClr val="FFFFFF"/>
                </a:solidFill>
                <a:latin typeface="Arial"/>
                <a:ea typeface="Arial"/>
                <a:cs typeface="Arial"/>
                <a:sym typeface="Arial"/>
              </a:rPr>
              <a:t>MANAGEMENT SKILLS EVERY SOCIAL ENTREPRENEUR SHOULD BOOST</a:t>
            </a:r>
            <a:endParaRPr/>
          </a:p>
          <a:p>
            <a:pPr indent="0" lvl="0" marL="0" marR="0" rtl="0" algn="ctr">
              <a:lnSpc>
                <a:spcPct val="100000"/>
              </a:lnSpc>
              <a:spcBef>
                <a:spcPts val="0"/>
              </a:spcBef>
              <a:spcAft>
                <a:spcPts val="0"/>
              </a:spcAft>
              <a:buClr>
                <a:srgbClr val="000000"/>
              </a:buClr>
              <a:buSzPts val="48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000" u="none" cap="none" strike="noStrike">
                <a:solidFill>
                  <a:srgbClr val="FFFFFF"/>
                </a:solidFill>
                <a:latin typeface="Arial"/>
                <a:ea typeface="Arial"/>
                <a:cs typeface="Arial"/>
                <a:sym typeface="Arial"/>
              </a:rPr>
              <a:t>IO2 wrap up</a:t>
            </a:r>
            <a:endParaRPr b="0" i="0" sz="4000" u="none" cap="none" strike="noStrike">
              <a:solidFill>
                <a:srgbClr val="000000"/>
              </a:solidFill>
              <a:latin typeface="Arial"/>
              <a:ea typeface="Arial"/>
              <a:cs typeface="Arial"/>
              <a:sym typeface="Arial"/>
            </a:endParaRPr>
          </a:p>
        </p:txBody>
      </p:sp>
      <p:pic>
        <p:nvPicPr>
          <p:cNvPr id="264" name="Google Shape;264;p13"/>
          <p:cNvPicPr preferRelativeResize="0"/>
          <p:nvPr/>
        </p:nvPicPr>
        <p:blipFill rotWithShape="1">
          <a:blip r:embed="rId4">
            <a:alphaModFix/>
          </a:blip>
          <a:srcRect b="0" l="0" r="0" t="0"/>
          <a:stretch/>
        </p:blipFill>
        <p:spPr>
          <a:xfrm>
            <a:off x="4068958" y="4184594"/>
            <a:ext cx="2384505" cy="7748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4"/>
          <p:cNvSpPr/>
          <p:nvPr/>
        </p:nvSpPr>
        <p:spPr>
          <a:xfrm>
            <a:off x="0" y="0"/>
            <a:ext cx="2374920" cy="566892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4"/>
          <p:cNvSpPr/>
          <p:nvPr/>
        </p:nvSpPr>
        <p:spPr>
          <a:xfrm>
            <a:off x="31701" y="2044482"/>
            <a:ext cx="2374920" cy="1107996"/>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400" u="none" cap="none" strike="noStrike">
                <a:solidFill>
                  <a:schemeClr val="lt1"/>
                </a:solidFill>
                <a:latin typeface="Arial"/>
                <a:ea typeface="Arial"/>
                <a:cs typeface="Arial"/>
                <a:sym typeface="Arial"/>
              </a:rPr>
              <a:t>SKILLS FOR A SOCIAL ENTREPRENEUR</a:t>
            </a:r>
            <a:endParaRPr b="0" i="0" sz="2400" u="none" cap="none" strike="noStrike">
              <a:solidFill>
                <a:schemeClr val="lt1"/>
              </a:solidFill>
              <a:latin typeface="Arial"/>
              <a:ea typeface="Arial"/>
              <a:cs typeface="Arial"/>
              <a:sym typeface="Arial"/>
            </a:endParaRPr>
          </a:p>
        </p:txBody>
      </p:sp>
      <p:sp>
        <p:nvSpPr>
          <p:cNvPr id="271" name="Google Shape;271;p14"/>
          <p:cNvSpPr txBox="1"/>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0" i="0" sz="4400" u="none" cap="none" strike="noStrike">
              <a:solidFill>
                <a:schemeClr val="dk1"/>
              </a:solidFill>
              <a:latin typeface="Arial"/>
              <a:ea typeface="Arial"/>
              <a:cs typeface="Arial"/>
              <a:sym typeface="Arial"/>
            </a:endParaRPr>
          </a:p>
        </p:txBody>
      </p:sp>
      <p:pic>
        <p:nvPicPr>
          <p:cNvPr id="272" name="Google Shape;272;p14"/>
          <p:cNvPicPr preferRelativeResize="0"/>
          <p:nvPr/>
        </p:nvPicPr>
        <p:blipFill rotWithShape="1">
          <a:blip r:embed="rId3">
            <a:alphaModFix/>
          </a:blip>
          <a:srcRect b="0" l="0" r="0" t="0"/>
          <a:stretch/>
        </p:blipFill>
        <p:spPr>
          <a:xfrm>
            <a:off x="8353900" y="5256592"/>
            <a:ext cx="1752119" cy="358920"/>
          </a:xfrm>
          <a:prstGeom prst="rect">
            <a:avLst/>
          </a:prstGeom>
          <a:noFill/>
          <a:ln>
            <a:noFill/>
          </a:ln>
        </p:spPr>
      </p:pic>
      <p:pic>
        <p:nvPicPr>
          <p:cNvPr id="273" name="Google Shape;273;p14"/>
          <p:cNvPicPr preferRelativeResize="0"/>
          <p:nvPr/>
        </p:nvPicPr>
        <p:blipFill rotWithShape="1">
          <a:blip r:embed="rId4">
            <a:alphaModFix/>
          </a:blip>
          <a:srcRect b="0" l="0" r="0" t="0"/>
          <a:stretch/>
        </p:blipFill>
        <p:spPr>
          <a:xfrm>
            <a:off x="7205821" y="5235356"/>
            <a:ext cx="907904" cy="358925"/>
          </a:xfrm>
          <a:prstGeom prst="rect">
            <a:avLst/>
          </a:prstGeom>
          <a:noFill/>
          <a:ln>
            <a:noFill/>
          </a:ln>
        </p:spPr>
      </p:pic>
      <p:pic>
        <p:nvPicPr>
          <p:cNvPr id="274" name="Google Shape;274;p14"/>
          <p:cNvPicPr preferRelativeResize="0"/>
          <p:nvPr/>
        </p:nvPicPr>
        <p:blipFill rotWithShape="1">
          <a:blip r:embed="rId5">
            <a:alphaModFix/>
          </a:blip>
          <a:srcRect b="0" l="0" r="0" t="0"/>
          <a:stretch/>
        </p:blipFill>
        <p:spPr>
          <a:xfrm>
            <a:off x="3054987" y="65038"/>
            <a:ext cx="5968226" cy="5129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cxnSp>
        <p:nvCxnSpPr>
          <p:cNvPr id="279" name="Google Shape;279;p6"/>
          <p:cNvCxnSpPr/>
          <p:nvPr/>
        </p:nvCxnSpPr>
        <p:spPr>
          <a:xfrm rot="10800000">
            <a:off x="2376000" y="1050128"/>
            <a:ext cx="7704000" cy="0"/>
          </a:xfrm>
          <a:prstGeom prst="straightConnector1">
            <a:avLst/>
          </a:prstGeom>
          <a:noFill/>
          <a:ln cap="flat" cmpd="sng" w="76300">
            <a:solidFill>
              <a:srgbClr val="5F497A"/>
            </a:solidFill>
            <a:prstDash val="solid"/>
            <a:round/>
            <a:headEnd len="sm" w="sm" type="none"/>
            <a:tailEnd len="sm" w="sm" type="none"/>
          </a:ln>
        </p:spPr>
      </p:cxnSp>
      <p:sp>
        <p:nvSpPr>
          <p:cNvPr id="280" name="Google Shape;280;p6"/>
          <p:cNvSpPr/>
          <p:nvPr/>
        </p:nvSpPr>
        <p:spPr>
          <a:xfrm>
            <a:off x="936000" y="-29520"/>
            <a:ext cx="8228160" cy="989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6"/>
          <p:cNvSpPr/>
          <p:nvPr/>
        </p:nvSpPr>
        <p:spPr>
          <a:xfrm>
            <a:off x="341194" y="185971"/>
            <a:ext cx="9253886" cy="800219"/>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800"/>
              <a:buFont typeface="Arial"/>
              <a:buNone/>
            </a:pPr>
            <a:r>
              <a:rPr b="0" i="0" lang="en-US" sz="2600" u="none" cap="none" strike="noStrike">
                <a:solidFill>
                  <a:schemeClr val="dk1"/>
                </a:solidFill>
                <a:latin typeface="Arial"/>
                <a:ea typeface="Arial"/>
                <a:cs typeface="Arial"/>
                <a:sym typeface="Arial"/>
              </a:rPr>
              <a:t>ALIGNMENT OF KEY COMPETENCES WITH LABOUR RELATIONS OF THE SOCIAL ENTERPRISE</a:t>
            </a:r>
            <a:endParaRPr b="0" i="0" sz="2600" u="none" cap="none" strike="noStrike">
              <a:solidFill>
                <a:schemeClr val="dk1"/>
              </a:solidFill>
              <a:latin typeface="Arial"/>
              <a:ea typeface="Arial"/>
              <a:cs typeface="Arial"/>
              <a:sym typeface="Arial"/>
            </a:endParaRPr>
          </a:p>
        </p:txBody>
      </p:sp>
      <p:sp>
        <p:nvSpPr>
          <p:cNvPr id="282" name="Google Shape;282;p6"/>
          <p:cNvSpPr/>
          <p:nvPr/>
        </p:nvSpPr>
        <p:spPr>
          <a:xfrm>
            <a:off x="504000" y="1326600"/>
            <a:ext cx="9070560" cy="3287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3" name="Google Shape;283;p6"/>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284" name="Google Shape;284;p6"/>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285" name="Google Shape;285;p6"/>
          <p:cNvSpPr/>
          <p:nvPr/>
        </p:nvSpPr>
        <p:spPr>
          <a:xfrm>
            <a:off x="1965781" y="1435782"/>
            <a:ext cx="6168597" cy="3463764"/>
          </a:xfrm>
          <a:prstGeom prst="rect">
            <a:avLst/>
          </a:prstGeom>
          <a:solidFill>
            <a:srgbClr val="E5DFEC"/>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Organization</a:t>
            </a:r>
            <a:endParaRPr b="1" i="0" sz="2000" u="none" cap="none" strike="noStrike">
              <a:solidFill>
                <a:srgbClr val="7F7F7F"/>
              </a:solidFill>
              <a:latin typeface="Arial"/>
              <a:ea typeface="Arial"/>
              <a:cs typeface="Arial"/>
              <a:sym typeface="Arial"/>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Autonomy</a:t>
            </a:r>
            <a:endParaRPr b="1" i="0" sz="2000" u="none" cap="none" strike="noStrike">
              <a:solidFill>
                <a:srgbClr val="7F7F7F"/>
              </a:solidFill>
              <a:latin typeface="Arial"/>
              <a:ea typeface="Arial"/>
              <a:cs typeface="Arial"/>
              <a:sym typeface="Arial"/>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People as the core value of the company</a:t>
            </a:r>
            <a:endParaRPr b="1" i="0" sz="2000" u="none" cap="none" strike="noStrike">
              <a:solidFill>
                <a:srgbClr val="7F7F7F"/>
              </a:solidFill>
              <a:latin typeface="Arial"/>
              <a:ea typeface="Arial"/>
              <a:cs typeface="Arial"/>
              <a:sym typeface="Arial"/>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Participation in management</a:t>
            </a:r>
            <a:endParaRPr/>
          </a:p>
          <a:p>
            <a:pPr indent="0" lvl="0" marL="0" marR="0" rtl="0" algn="ctr">
              <a:lnSpc>
                <a:spcPct val="150000"/>
              </a:lnSpc>
              <a:spcBef>
                <a:spcPts val="0"/>
              </a:spcBef>
              <a:spcAft>
                <a:spcPts val="0"/>
              </a:spcAft>
              <a:buNone/>
            </a:pPr>
            <a:r>
              <a:t/>
            </a:r>
            <a:endParaRPr b="1" i="0" sz="2000" u="none" cap="none" strike="noStrike">
              <a:solidFill>
                <a:srgbClr val="7F7F7F"/>
              </a:solidFill>
              <a:latin typeface="Arial"/>
              <a:ea typeface="Arial"/>
              <a:cs typeface="Arial"/>
              <a:sym typeface="Arial"/>
            </a:endParaRPr>
          </a:p>
          <a:p>
            <a:pPr indent="0" lvl="0" marL="0" marR="0" rtl="0" algn="ctr">
              <a:lnSpc>
                <a:spcPct val="150000"/>
              </a:lnSpc>
              <a:spcBef>
                <a:spcPts val="0"/>
              </a:spcBef>
              <a:spcAft>
                <a:spcPts val="0"/>
              </a:spcAft>
              <a:buNone/>
            </a:pPr>
            <a:r>
              <a:t/>
            </a:r>
            <a:endParaRPr b="1" i="0" sz="2000" u="none" cap="none" strike="noStrike">
              <a:solidFill>
                <a:srgbClr val="7F7F7F"/>
              </a:solidFill>
              <a:latin typeface="Arial"/>
              <a:ea typeface="Arial"/>
              <a:cs typeface="Arial"/>
              <a:sym typeface="Arial"/>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Retributive solidarity</a:t>
            </a:r>
            <a:endParaRPr b="1" i="0" sz="2000" u="none" cap="none" strike="noStrike">
              <a:solidFill>
                <a:srgbClr val="7F7F7F"/>
              </a:solidFill>
              <a:latin typeface="Arial"/>
              <a:ea typeface="Arial"/>
              <a:cs typeface="Arial"/>
              <a:sym typeface="Arial"/>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Inter-cooperation </a:t>
            </a:r>
            <a:endParaRPr b="1" i="0" sz="2000" u="none" cap="none" strike="noStrike">
              <a:solidFill>
                <a:srgbClr val="7F7F7F"/>
              </a:solidFill>
              <a:latin typeface="Arial"/>
              <a:ea typeface="Arial"/>
              <a:cs typeface="Arial"/>
              <a:sym typeface="Arial"/>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Social transformation</a:t>
            </a:r>
            <a:endParaRPr b="1" i="0" sz="2000" u="none" cap="none" strike="noStrike">
              <a:solidFill>
                <a:srgbClr val="7F7F7F"/>
              </a:solidFill>
              <a:latin typeface="Arial"/>
              <a:ea typeface="Arial"/>
              <a:cs typeface="Arial"/>
              <a:sym typeface="Arial"/>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Universal character</a:t>
            </a:r>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Education</a:t>
            </a:r>
            <a:endParaRPr b="1" i="0" sz="20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86" name="Google Shape;286;p6"/>
          <p:cNvPicPr preferRelativeResize="0"/>
          <p:nvPr/>
        </p:nvPicPr>
        <p:blipFill rotWithShape="1">
          <a:blip r:embed="rId5">
            <a:alphaModFix/>
          </a:blip>
          <a:srcRect b="0" l="0" r="0" t="0"/>
          <a:stretch/>
        </p:blipFill>
        <p:spPr>
          <a:xfrm>
            <a:off x="3979296" y="3769053"/>
            <a:ext cx="2248704" cy="14991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5"/>
          <p:cNvSpPr/>
          <p:nvPr/>
        </p:nvSpPr>
        <p:spPr>
          <a:xfrm>
            <a:off x="-1" y="0"/>
            <a:ext cx="10080600" cy="5668800"/>
          </a:xfrm>
          <a:prstGeom prst="rect">
            <a:avLst/>
          </a:prstGeom>
          <a:solidFill>
            <a:srgbClr val="CCC0D9"/>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2" name="Google Shape;292;p15"/>
          <p:cNvPicPr preferRelativeResize="0"/>
          <p:nvPr/>
        </p:nvPicPr>
        <p:blipFill rotWithShape="1">
          <a:blip r:embed="rId3">
            <a:alphaModFix/>
          </a:blip>
          <a:srcRect b="0" l="0" r="0" t="0"/>
          <a:stretch/>
        </p:blipFill>
        <p:spPr>
          <a:xfrm>
            <a:off x="6562440" y="20880"/>
            <a:ext cx="3505319" cy="718919"/>
          </a:xfrm>
          <a:prstGeom prst="rect">
            <a:avLst/>
          </a:prstGeom>
          <a:noFill/>
          <a:ln>
            <a:noFill/>
          </a:ln>
        </p:spPr>
      </p:pic>
      <p:sp>
        <p:nvSpPr>
          <p:cNvPr id="293" name="Google Shape;293;p15"/>
          <p:cNvSpPr txBox="1"/>
          <p:nvPr/>
        </p:nvSpPr>
        <p:spPr>
          <a:xfrm>
            <a:off x="1508075" y="1214651"/>
            <a:ext cx="7506269" cy="24975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800"/>
              <a:buFont typeface="Arial"/>
              <a:buNone/>
            </a:pPr>
            <a:r>
              <a:rPr b="0" i="0" lang="en-US" sz="4000" u="none" cap="none" strike="noStrike">
                <a:solidFill>
                  <a:srgbClr val="FFFFFF"/>
                </a:solidFill>
                <a:latin typeface="Arial"/>
                <a:ea typeface="Arial"/>
                <a:cs typeface="Arial"/>
                <a:sym typeface="Arial"/>
              </a:rPr>
              <a:t>CHALLENGES AND OPPORTUNITIES FOR NEW SOCIAL ENTREPRENEURS</a:t>
            </a:r>
            <a:endParaRPr b="0" i="0" sz="4000" u="none" cap="none" strike="noStrike">
              <a:solidFill>
                <a:srgbClr val="000000"/>
              </a:solidFill>
              <a:latin typeface="Arial"/>
              <a:ea typeface="Arial"/>
              <a:cs typeface="Arial"/>
              <a:sym typeface="Arial"/>
            </a:endParaRPr>
          </a:p>
        </p:txBody>
      </p:sp>
      <p:pic>
        <p:nvPicPr>
          <p:cNvPr id="294" name="Google Shape;294;p15"/>
          <p:cNvPicPr preferRelativeResize="0"/>
          <p:nvPr/>
        </p:nvPicPr>
        <p:blipFill rotWithShape="1">
          <a:blip r:embed="rId4">
            <a:alphaModFix/>
          </a:blip>
          <a:srcRect b="0" l="0" r="0" t="0"/>
          <a:stretch/>
        </p:blipFill>
        <p:spPr>
          <a:xfrm>
            <a:off x="4068958" y="4184594"/>
            <a:ext cx="2384505" cy="7748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cxnSp>
        <p:nvCxnSpPr>
          <p:cNvPr id="299" name="Google Shape;299;p16"/>
          <p:cNvCxnSpPr/>
          <p:nvPr/>
        </p:nvCxnSpPr>
        <p:spPr>
          <a:xfrm rot="10800000">
            <a:off x="5050080" y="760078"/>
            <a:ext cx="0" cy="4594086"/>
          </a:xfrm>
          <a:prstGeom prst="straightConnector1">
            <a:avLst/>
          </a:prstGeom>
          <a:noFill/>
          <a:ln cap="flat" cmpd="sng" w="76300">
            <a:solidFill>
              <a:srgbClr val="5F497A"/>
            </a:solidFill>
            <a:prstDash val="solid"/>
            <a:round/>
            <a:headEnd len="sm" w="sm" type="none"/>
            <a:tailEnd len="sm" w="sm" type="none"/>
          </a:ln>
        </p:spPr>
      </p:cxnSp>
      <p:sp>
        <p:nvSpPr>
          <p:cNvPr id="300" name="Google Shape;300;p16"/>
          <p:cNvSpPr/>
          <p:nvPr/>
        </p:nvSpPr>
        <p:spPr>
          <a:xfrm>
            <a:off x="936000" y="-29520"/>
            <a:ext cx="8228160" cy="989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6"/>
          <p:cNvSpPr/>
          <p:nvPr/>
        </p:nvSpPr>
        <p:spPr>
          <a:xfrm>
            <a:off x="504000" y="1326600"/>
            <a:ext cx="9070560" cy="3287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2" name="Google Shape;302;p16"/>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303" name="Google Shape;303;p16"/>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304" name="Google Shape;304;p16"/>
          <p:cNvSpPr/>
          <p:nvPr/>
        </p:nvSpPr>
        <p:spPr>
          <a:xfrm>
            <a:off x="504000" y="278662"/>
            <a:ext cx="4168535" cy="731270"/>
          </a:xfrm>
          <a:prstGeom prst="roundRect">
            <a:avLst>
              <a:gd fmla="val 16667" name="adj"/>
            </a:avLst>
          </a:prstGeom>
          <a:solidFill>
            <a:srgbClr val="E5DFEC"/>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CHALLENGES</a:t>
            </a:r>
            <a:endParaRPr b="0" i="0" sz="2400" u="none" cap="none" strike="noStrike">
              <a:solidFill>
                <a:schemeClr val="lt1"/>
              </a:solidFill>
              <a:latin typeface="Arial"/>
              <a:ea typeface="Arial"/>
              <a:cs typeface="Arial"/>
              <a:sym typeface="Arial"/>
            </a:endParaRPr>
          </a:p>
        </p:txBody>
      </p:sp>
      <p:sp>
        <p:nvSpPr>
          <p:cNvPr id="305" name="Google Shape;305;p16"/>
          <p:cNvSpPr/>
          <p:nvPr/>
        </p:nvSpPr>
        <p:spPr>
          <a:xfrm>
            <a:off x="5476401" y="278662"/>
            <a:ext cx="4168535" cy="731270"/>
          </a:xfrm>
          <a:prstGeom prst="roundRect">
            <a:avLst>
              <a:gd fmla="val 16667" name="adj"/>
            </a:avLst>
          </a:prstGeom>
          <a:solidFill>
            <a:srgbClr val="E5DFEC"/>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OPPORTUNITIES</a:t>
            </a:r>
            <a:endParaRPr b="0" i="0" sz="2400" u="none" cap="none" strike="noStrike">
              <a:solidFill>
                <a:schemeClr val="lt1"/>
              </a:solidFill>
              <a:latin typeface="Arial"/>
              <a:ea typeface="Arial"/>
              <a:cs typeface="Arial"/>
              <a:sym typeface="Arial"/>
            </a:endParaRPr>
          </a:p>
        </p:txBody>
      </p:sp>
      <p:sp>
        <p:nvSpPr>
          <p:cNvPr id="306" name="Google Shape;306;p16"/>
          <p:cNvSpPr txBox="1"/>
          <p:nvPr/>
        </p:nvSpPr>
        <p:spPr>
          <a:xfrm>
            <a:off x="286606" y="1155025"/>
            <a:ext cx="4558350" cy="424731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Austerity measures and financial pressures</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Reduced budget for grants to social enterprises</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Difficult access to finance</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Lack of awareness on social economy and entrepreneurship</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Difficulties in finding appropriate training or mentors</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Not strong enough networks of social entrepreneurs</a:t>
            </a:r>
            <a:endParaRPr b="0" i="0" sz="1800" u="none" cap="none" strike="noStrike">
              <a:solidFill>
                <a:srgbClr val="000000"/>
              </a:solidFill>
              <a:latin typeface="Arial"/>
              <a:ea typeface="Arial"/>
              <a:cs typeface="Arial"/>
              <a:sym typeface="Arial"/>
            </a:endParaRPr>
          </a:p>
        </p:txBody>
      </p:sp>
      <p:sp>
        <p:nvSpPr>
          <p:cNvPr id="307" name="Google Shape;307;p16"/>
          <p:cNvSpPr txBox="1"/>
          <p:nvPr/>
        </p:nvSpPr>
        <p:spPr>
          <a:xfrm>
            <a:off x="5377218" y="1155025"/>
            <a:ext cx="4585648" cy="415498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Possibility of playing an important role in crisis scenarios (due to their social mission)</a:t>
            </a:r>
            <a:endParaRPr/>
          </a:p>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Diversification of funding sources (governments, private sector, awards, crow funding, etc.)</a:t>
            </a:r>
            <a:endParaRPr/>
          </a:p>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Labour intensive sector rather than capital intensive</a:t>
            </a:r>
            <a:endParaRPr/>
          </a:p>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ITCs as an ally on business development and management</a:t>
            </a:r>
            <a:endParaRPr/>
          </a:p>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High probabilities of making strong bonds with the community</a:t>
            </a:r>
            <a:endParaRPr/>
          </a:p>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Many guidelines and resources that approach SDGs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cxnSp>
        <p:nvCxnSpPr>
          <p:cNvPr id="312" name="Google Shape;312;p17"/>
          <p:cNvCxnSpPr/>
          <p:nvPr/>
        </p:nvCxnSpPr>
        <p:spPr>
          <a:xfrm rot="10800000">
            <a:off x="2376000" y="1050128"/>
            <a:ext cx="7704000" cy="0"/>
          </a:xfrm>
          <a:prstGeom prst="straightConnector1">
            <a:avLst/>
          </a:prstGeom>
          <a:noFill/>
          <a:ln cap="flat" cmpd="sng" w="76300">
            <a:solidFill>
              <a:srgbClr val="5F497A"/>
            </a:solidFill>
            <a:prstDash val="solid"/>
            <a:round/>
            <a:headEnd len="sm" w="sm" type="none"/>
            <a:tailEnd len="sm" w="sm" type="none"/>
          </a:ln>
        </p:spPr>
      </p:cxnSp>
      <p:sp>
        <p:nvSpPr>
          <p:cNvPr id="313" name="Google Shape;313;p17"/>
          <p:cNvSpPr/>
          <p:nvPr/>
        </p:nvSpPr>
        <p:spPr>
          <a:xfrm>
            <a:off x="936000" y="-29520"/>
            <a:ext cx="8228160" cy="989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7"/>
          <p:cNvSpPr/>
          <p:nvPr/>
        </p:nvSpPr>
        <p:spPr>
          <a:xfrm>
            <a:off x="341194" y="386025"/>
            <a:ext cx="9253886" cy="40011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800"/>
              <a:buFont typeface="Arial"/>
              <a:buNone/>
            </a:pPr>
            <a:r>
              <a:rPr b="0" i="0" lang="en-US" sz="2600" u="none" cap="none" strike="noStrike">
                <a:solidFill>
                  <a:schemeClr val="dk1"/>
                </a:solidFill>
                <a:latin typeface="Arial"/>
                <a:ea typeface="Arial"/>
                <a:cs typeface="Arial"/>
                <a:sym typeface="Arial"/>
              </a:rPr>
              <a:t>OPPORTUNITIES BASED ON SDGs</a:t>
            </a:r>
            <a:endParaRPr b="0" i="0" sz="2600" u="none" cap="none" strike="noStrike">
              <a:solidFill>
                <a:schemeClr val="dk1"/>
              </a:solidFill>
              <a:latin typeface="Arial"/>
              <a:ea typeface="Arial"/>
              <a:cs typeface="Arial"/>
              <a:sym typeface="Arial"/>
            </a:endParaRPr>
          </a:p>
        </p:txBody>
      </p:sp>
      <p:sp>
        <p:nvSpPr>
          <p:cNvPr id="315" name="Google Shape;315;p17"/>
          <p:cNvSpPr/>
          <p:nvPr/>
        </p:nvSpPr>
        <p:spPr>
          <a:xfrm>
            <a:off x="504000" y="1326600"/>
            <a:ext cx="9070560" cy="3287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6" name="Google Shape;316;p17"/>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317" name="Google Shape;317;p17"/>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sp>
        <p:nvSpPr>
          <p:cNvPr id="318" name="Google Shape;318;p17"/>
          <p:cNvSpPr/>
          <p:nvPr/>
        </p:nvSpPr>
        <p:spPr>
          <a:xfrm>
            <a:off x="1473958" y="1435782"/>
            <a:ext cx="7260609" cy="3463764"/>
          </a:xfrm>
          <a:prstGeom prst="rect">
            <a:avLst/>
          </a:prstGeom>
          <a:solidFill>
            <a:srgbClr val="E5DFEC"/>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Access to new markets (food, agriculture, sustainable cities, etc.)</a:t>
            </a:r>
            <a:endParaRPr b="1" i="0" sz="2000" u="none" cap="none" strike="noStrike">
              <a:solidFill>
                <a:srgbClr val="7F7F7F"/>
              </a:solidFill>
              <a:latin typeface="Arial"/>
              <a:ea typeface="Arial"/>
              <a:cs typeface="Arial"/>
              <a:sym typeface="Arial"/>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Cost saving</a:t>
            </a:r>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Generation of new partnerships and agreements with large companies </a:t>
            </a:r>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Public sector contracts </a:t>
            </a:r>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Improving reputation and increasing brand confidence </a:t>
            </a:r>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Early compliance with laws and regulations</a:t>
            </a:r>
            <a:endParaRPr/>
          </a:p>
          <a:p>
            <a:pPr indent="0" lvl="0" marL="0" marR="0" rtl="0" algn="ctr">
              <a:lnSpc>
                <a:spcPct val="150000"/>
              </a:lnSpc>
              <a:spcBef>
                <a:spcPts val="0"/>
              </a:spcBef>
              <a:spcAft>
                <a:spcPts val="0"/>
              </a:spcAft>
              <a:buNone/>
            </a:pPr>
            <a:r>
              <a:rPr b="1" i="0" lang="en-US" sz="2000" u="none" cap="none" strike="noStrike">
                <a:solidFill>
                  <a:srgbClr val="7F7F7F"/>
                </a:solidFill>
                <a:latin typeface="Arial"/>
                <a:ea typeface="Arial"/>
                <a:cs typeface="Arial"/>
                <a:sym typeface="Arial"/>
              </a:rPr>
              <a:t>Promotion of more resilient and prosperous communities</a:t>
            </a:r>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user06\Documents\LETICIA\Herramientas visuales\Imagenes\ago_downloaded-removebg-preview.png" id="319" name="Google Shape;319;p17"/>
          <p:cNvPicPr preferRelativeResize="0"/>
          <p:nvPr/>
        </p:nvPicPr>
        <p:blipFill rotWithShape="1">
          <a:blip r:embed="rId5">
            <a:alphaModFix/>
          </a:blip>
          <a:srcRect b="0" l="0" r="0" t="0"/>
          <a:stretch/>
        </p:blipFill>
        <p:spPr>
          <a:xfrm>
            <a:off x="-118779" y="3368286"/>
            <a:ext cx="2590313" cy="22340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8"/>
          <p:cNvSpPr/>
          <p:nvPr/>
        </p:nvSpPr>
        <p:spPr>
          <a:xfrm>
            <a:off x="-1" y="0"/>
            <a:ext cx="10080600" cy="5668800"/>
          </a:xfrm>
          <a:prstGeom prst="rect">
            <a:avLst/>
          </a:prstGeom>
          <a:solidFill>
            <a:srgbClr val="CCC0D9"/>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5" name="Google Shape;325;p18"/>
          <p:cNvPicPr preferRelativeResize="0"/>
          <p:nvPr/>
        </p:nvPicPr>
        <p:blipFill rotWithShape="1">
          <a:blip r:embed="rId3">
            <a:alphaModFix/>
          </a:blip>
          <a:srcRect b="0" l="0" r="0" t="0"/>
          <a:stretch/>
        </p:blipFill>
        <p:spPr>
          <a:xfrm>
            <a:off x="6562440" y="20880"/>
            <a:ext cx="3505319" cy="718919"/>
          </a:xfrm>
          <a:prstGeom prst="rect">
            <a:avLst/>
          </a:prstGeom>
          <a:noFill/>
          <a:ln>
            <a:noFill/>
          </a:ln>
        </p:spPr>
      </p:pic>
      <p:sp>
        <p:nvSpPr>
          <p:cNvPr id="326" name="Google Shape;326;p18"/>
          <p:cNvSpPr txBox="1"/>
          <p:nvPr/>
        </p:nvSpPr>
        <p:spPr>
          <a:xfrm>
            <a:off x="1712796" y="1214651"/>
            <a:ext cx="6807024" cy="24975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800"/>
              <a:buFont typeface="Arial"/>
              <a:buNone/>
            </a:pPr>
            <a:r>
              <a:rPr b="0" i="0" lang="en-US" sz="4000" u="none" cap="none" strike="noStrike">
                <a:solidFill>
                  <a:srgbClr val="FFFFFF"/>
                </a:solidFill>
                <a:latin typeface="Arial"/>
                <a:ea typeface="Arial"/>
                <a:cs typeface="Arial"/>
                <a:sym typeface="Arial"/>
              </a:rPr>
              <a:t>ACTIVITIES TO PROMOTE SOCIAL ENTREPRENEURSHIP</a:t>
            </a:r>
            <a:endParaRPr b="0" i="0" sz="4000" u="none" cap="none" strike="noStrike">
              <a:solidFill>
                <a:srgbClr val="000000"/>
              </a:solidFill>
              <a:latin typeface="Arial"/>
              <a:ea typeface="Arial"/>
              <a:cs typeface="Arial"/>
              <a:sym typeface="Arial"/>
            </a:endParaRPr>
          </a:p>
        </p:txBody>
      </p:sp>
      <p:pic>
        <p:nvPicPr>
          <p:cNvPr id="327" name="Google Shape;327;p18"/>
          <p:cNvPicPr preferRelativeResize="0"/>
          <p:nvPr/>
        </p:nvPicPr>
        <p:blipFill rotWithShape="1">
          <a:blip r:embed="rId4">
            <a:alphaModFix/>
          </a:blip>
          <a:srcRect b="0" l="0" r="0" t="0"/>
          <a:stretch/>
        </p:blipFill>
        <p:spPr>
          <a:xfrm>
            <a:off x="4068958" y="4184594"/>
            <a:ext cx="2384505" cy="7748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19"/>
          <p:cNvPicPr preferRelativeResize="0"/>
          <p:nvPr/>
        </p:nvPicPr>
        <p:blipFill rotWithShape="1">
          <a:blip r:embed="rId3">
            <a:alphaModFix/>
          </a:blip>
          <a:srcRect b="0" l="0" r="0" t="0"/>
          <a:stretch/>
        </p:blipFill>
        <p:spPr>
          <a:xfrm>
            <a:off x="8338856" y="5174704"/>
            <a:ext cx="1752119" cy="358920"/>
          </a:xfrm>
          <a:prstGeom prst="rect">
            <a:avLst/>
          </a:prstGeom>
          <a:noFill/>
          <a:ln>
            <a:noFill/>
          </a:ln>
        </p:spPr>
      </p:pic>
      <p:pic>
        <p:nvPicPr>
          <p:cNvPr id="333" name="Google Shape;333;p19"/>
          <p:cNvPicPr preferRelativeResize="0"/>
          <p:nvPr/>
        </p:nvPicPr>
        <p:blipFill rotWithShape="1">
          <a:blip r:embed="rId4">
            <a:alphaModFix/>
          </a:blip>
          <a:srcRect b="0" l="0" r="0" t="0"/>
          <a:stretch/>
        </p:blipFill>
        <p:spPr>
          <a:xfrm>
            <a:off x="7346919" y="5229075"/>
            <a:ext cx="907904" cy="358925"/>
          </a:xfrm>
          <a:prstGeom prst="rect">
            <a:avLst/>
          </a:prstGeom>
          <a:noFill/>
          <a:ln>
            <a:noFill/>
          </a:ln>
        </p:spPr>
      </p:pic>
      <p:pic>
        <p:nvPicPr>
          <p:cNvPr descr="C:\Users\user06\Documents\LETICIA\Herramientas visuales\Imagenes\Post_it_2-removebg-preview.png" id="334" name="Google Shape;334;p19"/>
          <p:cNvPicPr preferRelativeResize="0"/>
          <p:nvPr/>
        </p:nvPicPr>
        <p:blipFill rotWithShape="1">
          <a:blip r:embed="rId5">
            <a:alphaModFix/>
          </a:blip>
          <a:srcRect b="0" l="0" r="0" t="0"/>
          <a:stretch/>
        </p:blipFill>
        <p:spPr>
          <a:xfrm>
            <a:off x="-9903" y="58279"/>
            <a:ext cx="2440766" cy="2226091"/>
          </a:xfrm>
          <a:prstGeom prst="rect">
            <a:avLst/>
          </a:prstGeom>
          <a:noFill/>
          <a:ln>
            <a:noFill/>
          </a:ln>
        </p:spPr>
      </p:pic>
      <p:pic>
        <p:nvPicPr>
          <p:cNvPr descr="C:\Users\user06\Documents\LETICIA\Herramientas visuales\Imagenes\406196-PEUW5W-8_-_amarillo-removebg-preview.png" id="335" name="Google Shape;335;p19"/>
          <p:cNvPicPr preferRelativeResize="0"/>
          <p:nvPr/>
        </p:nvPicPr>
        <p:blipFill rotWithShape="1">
          <a:blip r:embed="rId6">
            <a:alphaModFix/>
          </a:blip>
          <a:srcRect b="0" l="0" r="0" t="0"/>
          <a:stretch/>
        </p:blipFill>
        <p:spPr>
          <a:xfrm>
            <a:off x="2267087" y="123464"/>
            <a:ext cx="1934949" cy="2087814"/>
          </a:xfrm>
          <a:prstGeom prst="rect">
            <a:avLst/>
          </a:prstGeom>
          <a:noFill/>
          <a:ln>
            <a:noFill/>
          </a:ln>
        </p:spPr>
      </p:pic>
      <p:sp>
        <p:nvSpPr>
          <p:cNvPr id="336" name="Google Shape;336;p19"/>
          <p:cNvSpPr txBox="1"/>
          <p:nvPr/>
        </p:nvSpPr>
        <p:spPr>
          <a:xfrm>
            <a:off x="301317" y="501910"/>
            <a:ext cx="1818326" cy="13388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1. What is social entrepreneurship?</a:t>
            </a:r>
            <a:endParaRPr b="0" i="0" sz="1600" u="none" cap="none" strike="noStrike">
              <a:solidFill>
                <a:schemeClr val="lt1"/>
              </a:solidFill>
              <a:latin typeface="Arial"/>
              <a:ea typeface="Arial"/>
              <a:cs typeface="Arial"/>
              <a:sym typeface="Arial"/>
            </a:endParaRPr>
          </a:p>
        </p:txBody>
      </p:sp>
      <p:sp>
        <p:nvSpPr>
          <p:cNvPr id="337" name="Google Shape;337;p19"/>
          <p:cNvSpPr txBox="1"/>
          <p:nvPr/>
        </p:nvSpPr>
        <p:spPr>
          <a:xfrm>
            <a:off x="2527776" y="476415"/>
            <a:ext cx="1468162" cy="13388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800" u="none" cap="none" strike="noStrike">
                <a:solidFill>
                  <a:schemeClr val="dk1"/>
                </a:solidFill>
                <a:latin typeface="Arial"/>
                <a:ea typeface="Arial"/>
                <a:cs typeface="Arial"/>
                <a:sym typeface="Arial"/>
              </a:rPr>
              <a:t>2. Setting up my own social enterprise</a:t>
            </a:r>
            <a:endParaRPr b="0" i="0" sz="1600" u="none" cap="none" strike="noStrike">
              <a:solidFill>
                <a:schemeClr val="dk1"/>
              </a:solidFill>
              <a:latin typeface="Arial"/>
              <a:ea typeface="Arial"/>
              <a:cs typeface="Arial"/>
              <a:sym typeface="Arial"/>
            </a:endParaRPr>
          </a:p>
        </p:txBody>
      </p:sp>
      <p:pic>
        <p:nvPicPr>
          <p:cNvPr descr="C:\Users\user06\Documents\LETICIA\Herramientas visuales\Imagenes\Post_it_1-removebg-preview.png" id="338" name="Google Shape;338;p19"/>
          <p:cNvPicPr preferRelativeResize="0"/>
          <p:nvPr/>
        </p:nvPicPr>
        <p:blipFill rotWithShape="1">
          <a:blip r:embed="rId7">
            <a:alphaModFix/>
          </a:blip>
          <a:srcRect b="0" l="0" r="0" t="0"/>
          <a:stretch/>
        </p:blipFill>
        <p:spPr>
          <a:xfrm>
            <a:off x="96638" y="2155763"/>
            <a:ext cx="1877233" cy="2099956"/>
          </a:xfrm>
          <a:prstGeom prst="rect">
            <a:avLst/>
          </a:prstGeom>
          <a:noFill/>
          <a:ln>
            <a:noFill/>
          </a:ln>
        </p:spPr>
      </p:pic>
      <p:sp>
        <p:nvSpPr>
          <p:cNvPr id="339" name="Google Shape;339;p19"/>
          <p:cNvSpPr txBox="1"/>
          <p:nvPr/>
        </p:nvSpPr>
        <p:spPr>
          <a:xfrm>
            <a:off x="328469" y="2614164"/>
            <a:ext cx="1468162" cy="128253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6. Solve a challenge – support SDGs</a:t>
            </a:r>
            <a:endParaRPr b="0" i="0" sz="1600" u="none" cap="none" strike="noStrike">
              <a:solidFill>
                <a:schemeClr val="lt1"/>
              </a:solidFill>
              <a:latin typeface="Arial"/>
              <a:ea typeface="Arial"/>
              <a:cs typeface="Arial"/>
              <a:sym typeface="Arial"/>
            </a:endParaRPr>
          </a:p>
        </p:txBody>
      </p:sp>
      <p:pic>
        <p:nvPicPr>
          <p:cNvPr descr="C:\Users\user06\Documents\LETICIA\Herramientas visuales\Imagenes\Post_it_naranja-removebg-preview.png" id="340" name="Google Shape;340;p19"/>
          <p:cNvPicPr preferRelativeResize="0"/>
          <p:nvPr/>
        </p:nvPicPr>
        <p:blipFill rotWithShape="1">
          <a:blip r:embed="rId8">
            <a:alphaModFix/>
          </a:blip>
          <a:srcRect b="0" l="0" r="0" t="0"/>
          <a:stretch/>
        </p:blipFill>
        <p:spPr>
          <a:xfrm>
            <a:off x="6279912" y="257640"/>
            <a:ext cx="1950077" cy="1800071"/>
          </a:xfrm>
          <a:prstGeom prst="rect">
            <a:avLst/>
          </a:prstGeom>
          <a:noFill/>
          <a:ln>
            <a:noFill/>
          </a:ln>
        </p:spPr>
      </p:pic>
      <p:sp>
        <p:nvSpPr>
          <p:cNvPr id="341" name="Google Shape;341;p19"/>
          <p:cNvSpPr txBox="1"/>
          <p:nvPr/>
        </p:nvSpPr>
        <p:spPr>
          <a:xfrm>
            <a:off x="6534518" y="626542"/>
            <a:ext cx="146816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4. The game of 5 “whys”</a:t>
            </a:r>
            <a:endParaRPr b="0" i="0" sz="1800" u="none" cap="none" strike="noStrike">
              <a:solidFill>
                <a:schemeClr val="lt1"/>
              </a:solidFill>
              <a:latin typeface="Arial"/>
              <a:ea typeface="Arial"/>
              <a:cs typeface="Arial"/>
              <a:sym typeface="Arial"/>
            </a:endParaRPr>
          </a:p>
        </p:txBody>
      </p:sp>
      <p:pic>
        <p:nvPicPr>
          <p:cNvPr descr="C:\Users\user06\Documents\LETICIA\Herramientas visuales\Imagenes\Post_it_2-removebg-preview.png" id="342" name="Google Shape;342;p19"/>
          <p:cNvPicPr preferRelativeResize="0"/>
          <p:nvPr/>
        </p:nvPicPr>
        <p:blipFill rotWithShape="1">
          <a:blip r:embed="rId5">
            <a:alphaModFix/>
          </a:blip>
          <a:srcRect b="0" l="0" r="0" t="0"/>
          <a:stretch/>
        </p:blipFill>
        <p:spPr>
          <a:xfrm>
            <a:off x="7995641" y="170067"/>
            <a:ext cx="2136707" cy="1948775"/>
          </a:xfrm>
          <a:prstGeom prst="rect">
            <a:avLst/>
          </a:prstGeom>
          <a:noFill/>
          <a:ln>
            <a:noFill/>
          </a:ln>
        </p:spPr>
      </p:pic>
      <p:pic>
        <p:nvPicPr>
          <p:cNvPr descr="C:\Users\user06\Documents\LETICIA\Herramientas visuales\Imagenes\Post_it_1-removebg-preview.png" id="343" name="Google Shape;343;p19"/>
          <p:cNvPicPr preferRelativeResize="0"/>
          <p:nvPr/>
        </p:nvPicPr>
        <p:blipFill rotWithShape="1">
          <a:blip r:embed="rId7">
            <a:alphaModFix/>
          </a:blip>
          <a:srcRect b="0" l="0" r="0" t="0"/>
          <a:stretch/>
        </p:blipFill>
        <p:spPr>
          <a:xfrm>
            <a:off x="4349976" y="3687"/>
            <a:ext cx="1923825" cy="2152076"/>
          </a:xfrm>
          <a:prstGeom prst="rect">
            <a:avLst/>
          </a:prstGeom>
          <a:noFill/>
          <a:ln>
            <a:noFill/>
          </a:ln>
        </p:spPr>
      </p:pic>
      <p:sp>
        <p:nvSpPr>
          <p:cNvPr id="344" name="Google Shape;344;p19"/>
          <p:cNvSpPr txBox="1"/>
          <p:nvPr/>
        </p:nvSpPr>
        <p:spPr>
          <a:xfrm>
            <a:off x="4482793" y="456675"/>
            <a:ext cx="1709119" cy="13388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3. What makes a successful businesswoman?</a:t>
            </a:r>
            <a:endParaRPr b="0" i="0" sz="1600" u="none" cap="none" strike="noStrike">
              <a:solidFill>
                <a:schemeClr val="lt1"/>
              </a:solidFill>
              <a:latin typeface="Arial"/>
              <a:ea typeface="Arial"/>
              <a:cs typeface="Arial"/>
              <a:sym typeface="Arial"/>
            </a:endParaRPr>
          </a:p>
        </p:txBody>
      </p:sp>
      <p:sp>
        <p:nvSpPr>
          <p:cNvPr id="345" name="Google Shape;345;p19"/>
          <p:cNvSpPr txBox="1"/>
          <p:nvPr/>
        </p:nvSpPr>
        <p:spPr>
          <a:xfrm>
            <a:off x="8323734" y="663196"/>
            <a:ext cx="146816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5.Marmalade game</a:t>
            </a:r>
            <a:endParaRPr b="0" i="0" sz="1800" u="none" cap="none" strike="noStrike">
              <a:solidFill>
                <a:schemeClr val="lt1"/>
              </a:solidFill>
              <a:latin typeface="Arial"/>
              <a:ea typeface="Arial"/>
              <a:cs typeface="Arial"/>
              <a:sym typeface="Arial"/>
            </a:endParaRPr>
          </a:p>
        </p:txBody>
      </p:sp>
      <p:pic>
        <p:nvPicPr>
          <p:cNvPr descr="C:\Users\user06\Documents\LETICIA\Herramientas visuales\Imagenes\Post_it_naranja-removebg-preview.png" id="346" name="Google Shape;346;p19"/>
          <p:cNvPicPr preferRelativeResize="0"/>
          <p:nvPr/>
        </p:nvPicPr>
        <p:blipFill rotWithShape="1">
          <a:blip r:embed="rId8">
            <a:alphaModFix/>
          </a:blip>
          <a:srcRect b="0" l="0" r="0" t="0"/>
          <a:stretch/>
        </p:blipFill>
        <p:spPr>
          <a:xfrm>
            <a:off x="2048719" y="2382689"/>
            <a:ext cx="1950077" cy="1800071"/>
          </a:xfrm>
          <a:prstGeom prst="rect">
            <a:avLst/>
          </a:prstGeom>
          <a:noFill/>
          <a:ln>
            <a:noFill/>
          </a:ln>
        </p:spPr>
      </p:pic>
      <p:sp>
        <p:nvSpPr>
          <p:cNvPr id="347" name="Google Shape;347;p19"/>
          <p:cNvSpPr txBox="1"/>
          <p:nvPr/>
        </p:nvSpPr>
        <p:spPr>
          <a:xfrm>
            <a:off x="2276028" y="2660761"/>
            <a:ext cx="1468162"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7. Find your role</a:t>
            </a:r>
            <a:endParaRPr b="0" i="0" sz="1600" u="none" cap="none" strike="noStrike">
              <a:solidFill>
                <a:schemeClr val="lt1"/>
              </a:solidFill>
              <a:latin typeface="Arial"/>
              <a:ea typeface="Arial"/>
              <a:cs typeface="Arial"/>
              <a:sym typeface="Arial"/>
            </a:endParaRPr>
          </a:p>
        </p:txBody>
      </p:sp>
      <p:pic>
        <p:nvPicPr>
          <p:cNvPr descr="C:\Users\user06\Documents\LETICIA\Herramientas visuales\Imagenes\406196-PEUW5W-8_-_amarillo-removebg-preview.png" id="348" name="Google Shape;348;p19"/>
          <p:cNvPicPr preferRelativeResize="0"/>
          <p:nvPr/>
        </p:nvPicPr>
        <p:blipFill rotWithShape="1">
          <a:blip r:embed="rId6">
            <a:alphaModFix/>
          </a:blip>
          <a:srcRect b="0" l="0" r="0" t="0"/>
          <a:stretch/>
        </p:blipFill>
        <p:spPr>
          <a:xfrm>
            <a:off x="3909577" y="2118842"/>
            <a:ext cx="2088357" cy="2253342"/>
          </a:xfrm>
          <a:prstGeom prst="rect">
            <a:avLst/>
          </a:prstGeom>
          <a:noFill/>
          <a:ln>
            <a:noFill/>
          </a:ln>
        </p:spPr>
      </p:pic>
      <p:sp>
        <p:nvSpPr>
          <p:cNvPr id="349" name="Google Shape;349;p19"/>
          <p:cNvSpPr txBox="1"/>
          <p:nvPr/>
        </p:nvSpPr>
        <p:spPr>
          <a:xfrm>
            <a:off x="4098158" y="2325252"/>
            <a:ext cx="1814607"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800" u="none" cap="none" strike="noStrike">
                <a:solidFill>
                  <a:schemeClr val="dk1"/>
                </a:solidFill>
                <a:latin typeface="Arial"/>
                <a:ea typeface="Arial"/>
                <a:cs typeface="Arial"/>
                <a:sym typeface="Arial"/>
              </a:rPr>
              <a:t>8. The Life Skills program – Developing Social Entrepreneurs</a:t>
            </a:r>
            <a:endParaRPr b="0" i="0" sz="1600" u="none" cap="none" strike="noStrike">
              <a:solidFill>
                <a:schemeClr val="dk1"/>
              </a:solidFill>
              <a:latin typeface="Arial"/>
              <a:ea typeface="Arial"/>
              <a:cs typeface="Arial"/>
              <a:sym typeface="Arial"/>
            </a:endParaRPr>
          </a:p>
        </p:txBody>
      </p:sp>
      <p:pic>
        <p:nvPicPr>
          <p:cNvPr descr="C:\Users\user06\Documents\LETICIA\Herramientas visuales\Imagenes\Post_it_2-removebg-preview.png" id="350" name="Google Shape;350;p19"/>
          <p:cNvPicPr preferRelativeResize="0"/>
          <p:nvPr/>
        </p:nvPicPr>
        <p:blipFill rotWithShape="1">
          <a:blip r:embed="rId5">
            <a:alphaModFix/>
          </a:blip>
          <a:srcRect b="0" l="0" r="0" t="0"/>
          <a:stretch/>
        </p:blipFill>
        <p:spPr>
          <a:xfrm>
            <a:off x="5934006" y="2327639"/>
            <a:ext cx="2136707" cy="1948775"/>
          </a:xfrm>
          <a:prstGeom prst="rect">
            <a:avLst/>
          </a:prstGeom>
          <a:noFill/>
          <a:ln>
            <a:noFill/>
          </a:ln>
        </p:spPr>
      </p:pic>
      <p:sp>
        <p:nvSpPr>
          <p:cNvPr id="351" name="Google Shape;351;p19"/>
          <p:cNvSpPr txBox="1"/>
          <p:nvPr/>
        </p:nvSpPr>
        <p:spPr>
          <a:xfrm>
            <a:off x="6268278" y="2478369"/>
            <a:ext cx="1409444"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9. Grassroots U</a:t>
            </a:r>
            <a:endParaRPr b="0" i="0" sz="1800" u="none" cap="none" strike="noStrike">
              <a:solidFill>
                <a:schemeClr val="lt1"/>
              </a:solidFill>
              <a:latin typeface="Arial"/>
              <a:ea typeface="Arial"/>
              <a:cs typeface="Arial"/>
              <a:sym typeface="Arial"/>
            </a:endParaRPr>
          </a:p>
        </p:txBody>
      </p:sp>
      <p:pic>
        <p:nvPicPr>
          <p:cNvPr descr="C:\Users\user06\Documents\LETICIA\Herramientas visuales\Imagenes\Post_it_1-removebg-preview.png" id="352" name="Google Shape;352;p19"/>
          <p:cNvPicPr preferRelativeResize="0"/>
          <p:nvPr/>
        </p:nvPicPr>
        <p:blipFill rotWithShape="1">
          <a:blip r:embed="rId7">
            <a:alphaModFix/>
          </a:blip>
          <a:srcRect b="0" l="0" r="0" t="0"/>
          <a:stretch/>
        </p:blipFill>
        <p:spPr>
          <a:xfrm>
            <a:off x="7894429" y="2232746"/>
            <a:ext cx="1877233" cy="2099956"/>
          </a:xfrm>
          <a:prstGeom prst="rect">
            <a:avLst/>
          </a:prstGeom>
          <a:noFill/>
          <a:ln>
            <a:noFill/>
          </a:ln>
        </p:spPr>
      </p:pic>
      <p:sp>
        <p:nvSpPr>
          <p:cNvPr id="353" name="Google Shape;353;p19"/>
          <p:cNvSpPr txBox="1"/>
          <p:nvPr/>
        </p:nvSpPr>
        <p:spPr>
          <a:xfrm>
            <a:off x="8179821" y="2614795"/>
            <a:ext cx="1409444"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10. Mentorship sessions</a:t>
            </a:r>
            <a:endParaRPr b="0" i="0" sz="1800" u="none" cap="none" strike="noStrike">
              <a:solidFill>
                <a:schemeClr val="lt1"/>
              </a:solidFill>
              <a:latin typeface="Arial"/>
              <a:ea typeface="Arial"/>
              <a:cs typeface="Arial"/>
              <a:sym typeface="Arial"/>
            </a:endParaRPr>
          </a:p>
        </p:txBody>
      </p:sp>
      <p:pic>
        <p:nvPicPr>
          <p:cNvPr descr="C:\Users\user06\Documents\LETICIA\Herramientas visuales\Imagenes\Post_it_naranja-removebg-preview.png" id="354" name="Google Shape;354;p19"/>
          <p:cNvPicPr preferRelativeResize="0"/>
          <p:nvPr/>
        </p:nvPicPr>
        <p:blipFill rotWithShape="1">
          <a:blip r:embed="rId8">
            <a:alphaModFix/>
          </a:blip>
          <a:srcRect b="0" l="0" r="0" t="0"/>
          <a:stretch/>
        </p:blipFill>
        <p:spPr>
          <a:xfrm>
            <a:off x="2703935" y="4255719"/>
            <a:ext cx="3208830" cy="1277905"/>
          </a:xfrm>
          <a:prstGeom prst="rect">
            <a:avLst/>
          </a:prstGeom>
          <a:noFill/>
          <a:ln>
            <a:noFill/>
          </a:ln>
        </p:spPr>
      </p:pic>
      <p:sp>
        <p:nvSpPr>
          <p:cNvPr id="355" name="Google Shape;355;p19"/>
          <p:cNvSpPr txBox="1"/>
          <p:nvPr/>
        </p:nvSpPr>
        <p:spPr>
          <a:xfrm>
            <a:off x="3371042" y="4433006"/>
            <a:ext cx="184949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11. Theory of Change</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0"/>
          <p:cNvSpPr/>
          <p:nvPr/>
        </p:nvSpPr>
        <p:spPr>
          <a:xfrm>
            <a:off x="-1" y="0"/>
            <a:ext cx="10080600" cy="5668800"/>
          </a:xfrm>
          <a:prstGeom prst="rect">
            <a:avLst/>
          </a:prstGeom>
          <a:solidFill>
            <a:srgbClr val="CCC0D9"/>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1" name="Google Shape;361;p20"/>
          <p:cNvPicPr preferRelativeResize="0"/>
          <p:nvPr/>
        </p:nvPicPr>
        <p:blipFill rotWithShape="1">
          <a:blip r:embed="rId3">
            <a:alphaModFix/>
          </a:blip>
          <a:srcRect b="0" l="0" r="0" t="0"/>
          <a:stretch/>
        </p:blipFill>
        <p:spPr>
          <a:xfrm>
            <a:off x="6562440" y="20880"/>
            <a:ext cx="3505319" cy="718919"/>
          </a:xfrm>
          <a:prstGeom prst="rect">
            <a:avLst/>
          </a:prstGeom>
          <a:noFill/>
          <a:ln>
            <a:noFill/>
          </a:ln>
        </p:spPr>
      </p:pic>
      <p:sp>
        <p:nvSpPr>
          <p:cNvPr id="362" name="Google Shape;362;p20"/>
          <p:cNvSpPr txBox="1"/>
          <p:nvPr/>
        </p:nvSpPr>
        <p:spPr>
          <a:xfrm>
            <a:off x="1712796" y="1214651"/>
            <a:ext cx="6807024" cy="24975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800"/>
              <a:buFont typeface="Arial"/>
              <a:buNone/>
            </a:pPr>
            <a:r>
              <a:rPr b="0" i="0" lang="en-US" sz="4000" u="none" cap="none" strike="noStrike">
                <a:solidFill>
                  <a:srgbClr val="FFFFFF"/>
                </a:solidFill>
                <a:latin typeface="Arial"/>
                <a:ea typeface="Arial"/>
                <a:cs typeface="Arial"/>
                <a:sym typeface="Arial"/>
              </a:rPr>
              <a:t>SUCCESSFUL SOCIAL ENTREPRISES</a:t>
            </a:r>
            <a:endParaRPr/>
          </a:p>
          <a:p>
            <a:pPr indent="0" lvl="0" marL="0" marR="0" rtl="0" algn="ctr">
              <a:lnSpc>
                <a:spcPct val="100000"/>
              </a:lnSpc>
              <a:spcBef>
                <a:spcPts val="0"/>
              </a:spcBef>
              <a:spcAft>
                <a:spcPts val="0"/>
              </a:spcAft>
              <a:buClr>
                <a:srgbClr val="000000"/>
              </a:buClr>
              <a:buSzPts val="4800"/>
              <a:buFont typeface="Arial"/>
              <a:buNone/>
            </a:pPr>
            <a:r>
              <a:t/>
            </a:r>
            <a:endParaRPr b="0" i="0" sz="16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000" u="none" cap="none" strike="noStrike">
                <a:solidFill>
                  <a:srgbClr val="FFFFFF"/>
                </a:solidFill>
                <a:latin typeface="Arial"/>
                <a:ea typeface="Arial"/>
                <a:cs typeface="Arial"/>
                <a:sym typeface="Arial"/>
              </a:rPr>
              <a:t>Sneak peek of our selection</a:t>
            </a:r>
            <a:endParaRPr b="0" i="0" sz="4000" u="none" cap="none" strike="noStrike">
              <a:solidFill>
                <a:srgbClr val="000000"/>
              </a:solidFill>
              <a:latin typeface="Arial"/>
              <a:ea typeface="Arial"/>
              <a:cs typeface="Arial"/>
              <a:sym typeface="Arial"/>
            </a:endParaRPr>
          </a:p>
        </p:txBody>
      </p:sp>
      <p:pic>
        <p:nvPicPr>
          <p:cNvPr id="363" name="Google Shape;363;p20"/>
          <p:cNvPicPr preferRelativeResize="0"/>
          <p:nvPr/>
        </p:nvPicPr>
        <p:blipFill rotWithShape="1">
          <a:blip r:embed="rId4">
            <a:alphaModFix/>
          </a:blip>
          <a:srcRect b="0" l="0" r="0" t="0"/>
          <a:stretch/>
        </p:blipFill>
        <p:spPr>
          <a:xfrm>
            <a:off x="4068958" y="4184594"/>
            <a:ext cx="2384505" cy="7748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1"/>
          <p:cNvSpPr/>
          <p:nvPr/>
        </p:nvSpPr>
        <p:spPr>
          <a:xfrm>
            <a:off x="0" y="0"/>
            <a:ext cx="2374920" cy="566892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1"/>
          <p:cNvSpPr/>
          <p:nvPr/>
        </p:nvSpPr>
        <p:spPr>
          <a:xfrm>
            <a:off x="62063" y="2355334"/>
            <a:ext cx="2374920" cy="36933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PROVISION</a:t>
            </a:r>
            <a:endParaRPr b="0" i="0" sz="2400" u="none" cap="none" strike="noStrike">
              <a:solidFill>
                <a:schemeClr val="lt1"/>
              </a:solidFill>
              <a:latin typeface="Arial"/>
              <a:ea typeface="Arial"/>
              <a:cs typeface="Arial"/>
              <a:sym typeface="Arial"/>
            </a:endParaRPr>
          </a:p>
        </p:txBody>
      </p:sp>
      <p:sp>
        <p:nvSpPr>
          <p:cNvPr id="370" name="Google Shape;370;p21"/>
          <p:cNvSpPr txBox="1"/>
          <p:nvPr/>
        </p:nvSpPr>
        <p:spPr>
          <a:xfrm>
            <a:off x="5269686" y="1044248"/>
            <a:ext cx="4104297" cy="743028"/>
          </a:xfrm>
          <a:prstGeom prst="rect">
            <a:avLst/>
          </a:prstGeom>
          <a:noFill/>
          <a:ln>
            <a:noFill/>
          </a:ln>
        </p:spPr>
        <p:txBody>
          <a:bodyPr anchorCtr="0" anchor="ctr" bIns="123825" lIns="247650" spcFirstLastPara="1" rIns="247650" wrap="square" tIns="123825">
            <a:noAutofit/>
          </a:bodyPr>
          <a:lstStyle/>
          <a:p>
            <a:pPr indent="0" lvl="1" marL="0" marR="0" rtl="0" algn="just">
              <a:lnSpc>
                <a:spcPct val="9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pic>
        <p:nvPicPr>
          <p:cNvPr id="371" name="Google Shape;371;p21"/>
          <p:cNvPicPr preferRelativeResize="0"/>
          <p:nvPr/>
        </p:nvPicPr>
        <p:blipFill rotWithShape="1">
          <a:blip r:embed="rId3">
            <a:alphaModFix/>
          </a:blip>
          <a:srcRect b="0" l="0" r="0" t="0"/>
          <a:stretch/>
        </p:blipFill>
        <p:spPr>
          <a:xfrm>
            <a:off x="8270610" y="5174704"/>
            <a:ext cx="1752119" cy="358920"/>
          </a:xfrm>
          <a:prstGeom prst="rect">
            <a:avLst/>
          </a:prstGeom>
          <a:noFill/>
          <a:ln>
            <a:noFill/>
          </a:ln>
        </p:spPr>
      </p:pic>
      <p:pic>
        <p:nvPicPr>
          <p:cNvPr id="372" name="Google Shape;372;p21"/>
          <p:cNvPicPr preferRelativeResize="0"/>
          <p:nvPr/>
        </p:nvPicPr>
        <p:blipFill rotWithShape="1">
          <a:blip r:embed="rId4">
            <a:alphaModFix/>
          </a:blip>
          <a:srcRect b="0" l="0" r="0" t="0"/>
          <a:stretch/>
        </p:blipFill>
        <p:spPr>
          <a:xfrm>
            <a:off x="7257216" y="5251218"/>
            <a:ext cx="907904" cy="358925"/>
          </a:xfrm>
          <a:prstGeom prst="rect">
            <a:avLst/>
          </a:prstGeom>
          <a:noFill/>
          <a:ln>
            <a:noFill/>
          </a:ln>
        </p:spPr>
      </p:pic>
      <p:graphicFrame>
        <p:nvGraphicFramePr>
          <p:cNvPr id="373" name="Google Shape;373;p21"/>
          <p:cNvGraphicFramePr/>
          <p:nvPr/>
        </p:nvGraphicFramePr>
        <p:xfrm>
          <a:off x="2565676" y="136478"/>
          <a:ext cx="3000000" cy="3000000"/>
        </p:xfrm>
        <a:graphic>
          <a:graphicData uri="http://schemas.openxmlformats.org/drawingml/2006/table">
            <a:tbl>
              <a:tblPr firstRow="1">
                <a:noFill/>
                <a:tableStyleId>{10324BF8-007F-4325-8497-556CA3CB6437}</a:tableStyleId>
              </a:tblPr>
              <a:tblGrid>
                <a:gridCol w="2249350"/>
                <a:gridCol w="4943125"/>
              </a:tblGrid>
              <a:tr h="25060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NAME</a:t>
                      </a:r>
                      <a:endParaRPr sz="1400" u="none" cap="none" strike="noStrike">
                        <a:latin typeface="Arial"/>
                        <a:ea typeface="Arial"/>
                        <a:cs typeface="Arial"/>
                        <a:sym typeface="Arial"/>
                      </a:endParaRPr>
                    </a:p>
                  </a:txBody>
                  <a:tcPr marT="0" marB="0" marR="58025" marL="58025"/>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2. Give Med Share</a:t>
                      </a:r>
                      <a:endParaRPr sz="1400" u="none" cap="none" strike="noStrike">
                        <a:latin typeface="Arial"/>
                        <a:ea typeface="Arial"/>
                        <a:cs typeface="Arial"/>
                        <a:sym typeface="Arial"/>
                      </a:endParaRPr>
                    </a:p>
                  </a:txBody>
                  <a:tcPr marT="0" marB="0" marR="58025" marL="58025"/>
                </a:tc>
              </a:tr>
              <a:tr h="25060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Country of operation</a:t>
                      </a:r>
                      <a:endParaRPr sz="1400" u="none" cap="none" strike="noStrike">
                        <a:latin typeface="Arial"/>
                        <a:ea typeface="Arial"/>
                        <a:cs typeface="Arial"/>
                        <a:sym typeface="Arial"/>
                      </a:endParaRPr>
                    </a:p>
                  </a:txBody>
                  <a:tcPr marT="0" marB="0" marR="58025" marL="58025"/>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Greece</a:t>
                      </a:r>
                      <a:endParaRPr sz="1400" u="none" cap="none" strike="noStrike">
                        <a:latin typeface="Arial"/>
                        <a:ea typeface="Arial"/>
                        <a:cs typeface="Arial"/>
                        <a:sym typeface="Arial"/>
                      </a:endParaRPr>
                    </a:p>
                  </a:txBody>
                  <a:tcPr marT="0" marB="0" marR="58025" marL="58025"/>
                </a:tc>
              </a:tr>
              <a:tr h="25060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Legal nature</a:t>
                      </a:r>
                      <a:endParaRPr sz="1400" u="none" cap="none" strike="noStrike">
                        <a:latin typeface="Arial"/>
                        <a:ea typeface="Arial"/>
                        <a:cs typeface="Arial"/>
                        <a:sym typeface="Arial"/>
                      </a:endParaRPr>
                    </a:p>
                  </a:txBody>
                  <a:tcPr marT="0" marB="0" marR="58025" marL="58025"/>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Non-profit companies</a:t>
                      </a:r>
                      <a:endParaRPr sz="1400" u="none" cap="none" strike="noStrike">
                        <a:latin typeface="Arial"/>
                        <a:ea typeface="Arial"/>
                        <a:cs typeface="Arial"/>
                        <a:sym typeface="Arial"/>
                      </a:endParaRPr>
                    </a:p>
                  </a:txBody>
                  <a:tcPr marT="0" marB="0" marR="58025" marL="58025"/>
                </a:tc>
              </a:tr>
              <a:tr h="25060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Size (team members)</a:t>
                      </a:r>
                      <a:endParaRPr sz="1400" u="none" cap="none" strike="noStrike">
                        <a:latin typeface="Arial"/>
                        <a:ea typeface="Arial"/>
                        <a:cs typeface="Arial"/>
                        <a:sym typeface="Arial"/>
                      </a:endParaRPr>
                    </a:p>
                  </a:txBody>
                  <a:tcPr marT="0" marB="0" marR="58025" marL="58025"/>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4 - micro enterprise</a:t>
                      </a:r>
                      <a:endParaRPr sz="1400" u="none" cap="none" strike="noStrike">
                        <a:latin typeface="Arial"/>
                        <a:ea typeface="Arial"/>
                        <a:cs typeface="Arial"/>
                        <a:sym typeface="Arial"/>
                      </a:endParaRPr>
                    </a:p>
                  </a:txBody>
                  <a:tcPr marT="0" marB="0" marR="58025" marL="58025"/>
                </a:tc>
              </a:tr>
              <a:tr h="112020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Products/ Services</a:t>
                      </a:r>
                      <a:endParaRPr sz="1400" u="none" cap="none" strike="noStrike">
                        <a:latin typeface="Arial"/>
                        <a:ea typeface="Arial"/>
                        <a:cs typeface="Arial"/>
                        <a:sym typeface="Arial"/>
                      </a:endParaRPr>
                    </a:p>
                  </a:txBody>
                  <a:tcPr marT="0" marB="0" marR="58025" marL="58025"/>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App and web platform that gives people immediate access to the medicines they need. One can easily and quickly donate the medicines no longer needed to social pharmacies, nursing homes and other charities.</a:t>
                      </a:r>
                      <a:endParaRPr sz="1400" u="none" cap="none" strike="noStrike">
                        <a:latin typeface="Arial"/>
                        <a:ea typeface="Arial"/>
                        <a:cs typeface="Arial"/>
                        <a:sym typeface="Arial"/>
                      </a:endParaRPr>
                    </a:p>
                  </a:txBody>
                  <a:tcPr marT="0" marB="0" marR="58025" marL="58025"/>
                </a:tc>
              </a:tr>
              <a:tr h="25060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Website/Social Media</a:t>
                      </a:r>
                      <a:endParaRPr sz="1400" u="none" cap="none" strike="noStrike">
                        <a:latin typeface="Arial"/>
                        <a:ea typeface="Arial"/>
                        <a:cs typeface="Arial"/>
                        <a:sym typeface="Arial"/>
                      </a:endParaRPr>
                    </a:p>
                  </a:txBody>
                  <a:tcPr marT="0" marB="0" marR="58025" marL="58025"/>
                </a:tc>
                <a:tc>
                  <a:txBody>
                    <a:bodyPr/>
                    <a:lstStyle/>
                    <a:p>
                      <a:pPr indent="0" lvl="0" marL="0" marR="0" rtl="0" algn="ctr">
                        <a:lnSpc>
                          <a:spcPct val="150000"/>
                        </a:lnSpc>
                        <a:spcBef>
                          <a:spcPts val="0"/>
                        </a:spcBef>
                        <a:spcAft>
                          <a:spcPts val="0"/>
                        </a:spcAft>
                        <a:buNone/>
                      </a:pPr>
                      <a:r>
                        <a:rPr lang="en-US" sz="1200" u="sng" cap="none" strike="noStrike">
                          <a:solidFill>
                            <a:schemeClr val="hlink"/>
                          </a:solidFill>
                          <a:latin typeface="Arial"/>
                          <a:ea typeface="Arial"/>
                          <a:cs typeface="Arial"/>
                          <a:sym typeface="Arial"/>
                          <a:hlinkClick r:id="rId5"/>
                        </a:rPr>
                        <a:t>https://givmed.org/en/</a:t>
                      </a:r>
                      <a:endParaRPr sz="1200" u="none" cap="none" strike="noStrike">
                        <a:latin typeface="Arial"/>
                        <a:ea typeface="Arial"/>
                        <a:cs typeface="Arial"/>
                        <a:sym typeface="Arial"/>
                      </a:endParaRPr>
                    </a:p>
                  </a:txBody>
                  <a:tcPr marT="0" marB="0" marR="58025" marL="58025"/>
                </a:tc>
              </a:tr>
              <a:tr h="25060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Addressed SDGs</a:t>
                      </a:r>
                      <a:endParaRPr sz="1400" u="none" cap="none" strike="noStrike">
                        <a:latin typeface="Arial"/>
                        <a:ea typeface="Arial"/>
                        <a:cs typeface="Arial"/>
                        <a:sym typeface="Arial"/>
                      </a:endParaRPr>
                    </a:p>
                  </a:txBody>
                  <a:tcPr marT="0" marB="0" marR="58025" marL="58025"/>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People: No poverty - Good health and wellbeing</a:t>
                      </a:r>
                      <a:endParaRPr sz="1400" u="none" cap="none" strike="noStrike">
                        <a:latin typeface="Arial"/>
                        <a:ea typeface="Arial"/>
                        <a:cs typeface="Arial"/>
                        <a:sym typeface="Arial"/>
                      </a:endParaRPr>
                    </a:p>
                  </a:txBody>
                  <a:tcPr marT="0" marB="0" marR="58025" marL="58025"/>
                </a:tc>
              </a:tr>
              <a:tr h="5404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Impact</a:t>
                      </a:r>
                      <a:endParaRPr sz="1400" u="none" cap="none" strike="noStrike">
                        <a:latin typeface="Arial"/>
                        <a:ea typeface="Arial"/>
                        <a:cs typeface="Arial"/>
                        <a:sym typeface="Arial"/>
                      </a:endParaRPr>
                    </a:p>
                  </a:txBody>
                  <a:tcPr marT="0" marB="0" marR="58025" marL="58025"/>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Since 2016 1 million euro of medicines was donated for helping 50000 people</a:t>
                      </a:r>
                      <a:endParaRPr sz="1400" u="none" cap="none" strike="noStrike">
                        <a:latin typeface="Arial"/>
                        <a:ea typeface="Arial"/>
                        <a:cs typeface="Arial"/>
                        <a:sym typeface="Arial"/>
                      </a:endParaRPr>
                    </a:p>
                  </a:txBody>
                  <a:tcPr marT="0" marB="0" marR="58025" marL="58025"/>
                </a:tc>
              </a:tr>
              <a:tr h="112020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 </a:t>
                      </a:r>
                      <a:endParaRPr sz="1400" u="none" cap="none" strike="noStrike">
                        <a:latin typeface="Arial"/>
                        <a:ea typeface="Arial"/>
                        <a:cs typeface="Arial"/>
                        <a:sym typeface="Arial"/>
                      </a:endParaRPr>
                    </a:p>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Supporters</a:t>
                      </a:r>
                      <a:endParaRPr sz="1400" u="none" cap="none" strike="noStrike">
                        <a:latin typeface="Arial"/>
                        <a:ea typeface="Arial"/>
                        <a:cs typeface="Arial"/>
                        <a:sym typeface="Arial"/>
                      </a:endParaRPr>
                    </a:p>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 </a:t>
                      </a:r>
                      <a:endParaRPr sz="1400" u="none" cap="none" strike="noStrike">
                        <a:latin typeface="Arial"/>
                        <a:ea typeface="Arial"/>
                        <a:cs typeface="Arial"/>
                        <a:sym typeface="Arial"/>
                      </a:endParaRPr>
                    </a:p>
                  </a:txBody>
                  <a:tcPr marT="0" marB="0" marR="58025" marL="58025"/>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It is supported by numerous companies, foundations from Greece and international such as Roddenberry Foundation, Tima foundation, Latter-day Saint Charities, A G Leventis foundation, Campari, ELPE, The Hellenic Initiative.</a:t>
                      </a:r>
                      <a:endParaRPr sz="1400" u="none" cap="none" strike="noStrike">
                        <a:latin typeface="Arial"/>
                        <a:ea typeface="Arial"/>
                        <a:cs typeface="Arial"/>
                        <a:sym typeface="Arial"/>
                      </a:endParaRPr>
                    </a:p>
                  </a:txBody>
                  <a:tcPr marT="0" marB="0" marR="58025" marL="58025"/>
                </a:tc>
              </a:tr>
              <a:tr h="830325">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Challenges</a:t>
                      </a:r>
                      <a:endParaRPr sz="1400" u="none" cap="none" strike="noStrike">
                        <a:latin typeface="Arial"/>
                        <a:ea typeface="Arial"/>
                        <a:cs typeface="Arial"/>
                        <a:sym typeface="Arial"/>
                      </a:endParaRPr>
                    </a:p>
                  </a:txBody>
                  <a:tcPr marT="0" marB="0" marR="58025" marL="58025"/>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In Greece there is a lack of an organized system for the collection and management of medicine. GivMed had to invent a whole supply chain.</a:t>
                      </a:r>
                      <a:endParaRPr sz="1400" u="none" cap="none" strike="noStrike">
                        <a:latin typeface="Arial"/>
                        <a:ea typeface="Arial"/>
                        <a:cs typeface="Arial"/>
                        <a:sym typeface="Arial"/>
                      </a:endParaRPr>
                    </a:p>
                  </a:txBody>
                  <a:tcPr marT="0" marB="0" marR="58025" marL="580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
          <p:cNvPicPr preferRelativeResize="0"/>
          <p:nvPr/>
        </p:nvPicPr>
        <p:blipFill rotWithShape="1">
          <a:blip r:embed="rId3">
            <a:alphaModFix/>
          </a:blip>
          <a:srcRect b="0" l="0" r="0" t="0"/>
          <a:stretch/>
        </p:blipFill>
        <p:spPr>
          <a:xfrm>
            <a:off x="8338856" y="5174704"/>
            <a:ext cx="1752119" cy="358920"/>
          </a:xfrm>
          <a:prstGeom prst="rect">
            <a:avLst/>
          </a:prstGeom>
          <a:noFill/>
          <a:ln>
            <a:noFill/>
          </a:ln>
        </p:spPr>
      </p:pic>
      <p:pic>
        <p:nvPicPr>
          <p:cNvPr id="165" name="Google Shape;165;p2"/>
          <p:cNvPicPr preferRelativeResize="0"/>
          <p:nvPr/>
        </p:nvPicPr>
        <p:blipFill rotWithShape="1">
          <a:blip r:embed="rId4">
            <a:alphaModFix/>
          </a:blip>
          <a:srcRect b="0" l="0" r="0" t="0"/>
          <a:stretch/>
        </p:blipFill>
        <p:spPr>
          <a:xfrm>
            <a:off x="7346919" y="5229075"/>
            <a:ext cx="907904" cy="358925"/>
          </a:xfrm>
          <a:prstGeom prst="rect">
            <a:avLst/>
          </a:prstGeom>
          <a:noFill/>
          <a:ln>
            <a:noFill/>
          </a:ln>
        </p:spPr>
      </p:pic>
      <p:sp>
        <p:nvSpPr>
          <p:cNvPr id="166" name="Google Shape;166;p2"/>
          <p:cNvSpPr/>
          <p:nvPr/>
        </p:nvSpPr>
        <p:spPr>
          <a:xfrm>
            <a:off x="1246909" y="627008"/>
            <a:ext cx="7493330" cy="2913521"/>
          </a:xfrm>
          <a:prstGeom prst="rect">
            <a:avLst/>
          </a:prstGeom>
          <a:solidFill>
            <a:srgbClr val="CCC0D9"/>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800" u="none" cap="none" strike="noStrike">
                <a:solidFill>
                  <a:srgbClr val="3F3151"/>
                </a:solidFill>
                <a:latin typeface="Arial"/>
                <a:ea typeface="Arial"/>
                <a:cs typeface="Arial"/>
                <a:sym typeface="Arial"/>
              </a:rPr>
              <a:t>OBJECTIVE</a:t>
            </a:r>
            <a:endParaRPr/>
          </a:p>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lt1"/>
                </a:solidFill>
                <a:latin typeface="Arial"/>
                <a:ea typeface="Arial"/>
                <a:cs typeface="Arial"/>
                <a:sym typeface="Arial"/>
              </a:rPr>
              <a:t>To encourage youngsters to create successful Social Enterprises based on Sustainable Development Goals (SDG’s) through:</a:t>
            </a:r>
            <a:endParaRPr b="0" i="0" sz="1400" u="none" cap="none" strike="noStrike">
              <a:solidFill>
                <a:schemeClr val="lt1"/>
              </a:solidFill>
              <a:latin typeface="Arial"/>
              <a:ea typeface="Arial"/>
              <a:cs typeface="Arial"/>
              <a:sym typeface="Arial"/>
            </a:endParaRPr>
          </a:p>
        </p:txBody>
      </p:sp>
      <p:pic>
        <p:nvPicPr>
          <p:cNvPr descr="C:\Users\user06\Downloads\5898-removebg-preview.png" id="167" name="Google Shape;167;p2"/>
          <p:cNvPicPr preferRelativeResize="0"/>
          <p:nvPr/>
        </p:nvPicPr>
        <p:blipFill rotWithShape="1">
          <a:blip r:embed="rId5">
            <a:alphaModFix/>
          </a:blip>
          <a:srcRect b="0" l="0" r="0" t="0"/>
          <a:stretch/>
        </p:blipFill>
        <p:spPr>
          <a:xfrm>
            <a:off x="184260" y="-489098"/>
            <a:ext cx="2398970" cy="2398970"/>
          </a:xfrm>
          <a:prstGeom prst="rect">
            <a:avLst/>
          </a:prstGeom>
          <a:noFill/>
          <a:ln>
            <a:noFill/>
          </a:ln>
        </p:spPr>
      </p:pic>
      <p:sp>
        <p:nvSpPr>
          <p:cNvPr id="168" name="Google Shape;168;p2"/>
          <p:cNvSpPr txBox="1"/>
          <p:nvPr/>
        </p:nvSpPr>
        <p:spPr>
          <a:xfrm>
            <a:off x="1923940" y="3327596"/>
            <a:ext cx="1424763"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FFFFFF"/>
                </a:solidFill>
                <a:latin typeface="Arial"/>
                <a:ea typeface="Arial"/>
                <a:cs typeface="Arial"/>
                <a:sym typeface="Arial"/>
              </a:rPr>
              <a:t>best practices</a:t>
            </a:r>
            <a:endParaRPr b="0" i="0" sz="1400" u="none" cap="none" strike="noStrike">
              <a:solidFill>
                <a:srgbClr val="000000"/>
              </a:solidFill>
              <a:latin typeface="Arial"/>
              <a:ea typeface="Arial"/>
              <a:cs typeface="Arial"/>
              <a:sym typeface="Arial"/>
            </a:endParaRPr>
          </a:p>
        </p:txBody>
      </p:sp>
      <p:sp>
        <p:nvSpPr>
          <p:cNvPr id="169" name="Google Shape;169;p2"/>
          <p:cNvSpPr txBox="1"/>
          <p:nvPr/>
        </p:nvSpPr>
        <p:spPr>
          <a:xfrm>
            <a:off x="6312616" y="4001768"/>
            <a:ext cx="1544651"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FFFFFF"/>
                </a:solidFill>
                <a:latin typeface="Arial"/>
                <a:ea typeface="Arial"/>
                <a:cs typeface="Arial"/>
                <a:sym typeface="Arial"/>
              </a:rPr>
              <a:t>keys for the effective use of Social Media</a:t>
            </a:r>
            <a:endParaRPr b="0" i="0" sz="2000" u="none" cap="none" strike="noStrike">
              <a:solidFill>
                <a:srgbClr val="000000"/>
              </a:solidFill>
              <a:latin typeface="Arial"/>
              <a:ea typeface="Arial"/>
              <a:cs typeface="Arial"/>
              <a:sym typeface="Arial"/>
            </a:endParaRPr>
          </a:p>
        </p:txBody>
      </p:sp>
      <p:sp>
        <p:nvSpPr>
          <p:cNvPr id="170" name="Google Shape;170;p2"/>
          <p:cNvSpPr/>
          <p:nvPr/>
        </p:nvSpPr>
        <p:spPr>
          <a:xfrm>
            <a:off x="1710047" y="3223370"/>
            <a:ext cx="1852550" cy="1189299"/>
          </a:xfrm>
          <a:prstGeom prst="roundRect">
            <a:avLst>
              <a:gd fmla="val 16667" name="adj"/>
            </a:avLst>
          </a:prstGeom>
          <a:solidFill>
            <a:srgbClr val="E5DFEC"/>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best practices</a:t>
            </a:r>
            <a:endParaRPr b="0" i="0" sz="2400" u="none" cap="none" strike="noStrike">
              <a:solidFill>
                <a:schemeClr val="lt1"/>
              </a:solidFill>
              <a:latin typeface="Arial"/>
              <a:ea typeface="Arial"/>
              <a:cs typeface="Arial"/>
              <a:sym typeface="Arial"/>
            </a:endParaRPr>
          </a:p>
        </p:txBody>
      </p:sp>
      <p:sp>
        <p:nvSpPr>
          <p:cNvPr id="171" name="Google Shape;171;p2"/>
          <p:cNvSpPr/>
          <p:nvPr/>
        </p:nvSpPr>
        <p:spPr>
          <a:xfrm>
            <a:off x="4089659" y="3199952"/>
            <a:ext cx="1852550" cy="1189299"/>
          </a:xfrm>
          <a:prstGeom prst="roundRect">
            <a:avLst>
              <a:gd fmla="val 16667" name="adj"/>
            </a:avLst>
          </a:prstGeom>
          <a:solidFill>
            <a:srgbClr val="E5DFEC"/>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examples</a:t>
            </a:r>
            <a:endParaRPr b="0" i="0" sz="2400" u="none" cap="none" strike="noStrike">
              <a:solidFill>
                <a:schemeClr val="lt1"/>
              </a:solidFill>
              <a:latin typeface="Arial"/>
              <a:ea typeface="Arial"/>
              <a:cs typeface="Arial"/>
              <a:sym typeface="Arial"/>
            </a:endParaRPr>
          </a:p>
        </p:txBody>
      </p:sp>
      <p:sp>
        <p:nvSpPr>
          <p:cNvPr id="172" name="Google Shape;172;p2"/>
          <p:cNvSpPr/>
          <p:nvPr/>
        </p:nvSpPr>
        <p:spPr>
          <a:xfrm>
            <a:off x="6380856" y="3210243"/>
            <a:ext cx="1852550" cy="1189299"/>
          </a:xfrm>
          <a:prstGeom prst="roundRect">
            <a:avLst>
              <a:gd fmla="val 16667" name="adj"/>
            </a:avLst>
          </a:prstGeom>
          <a:solidFill>
            <a:srgbClr val="E5DFEC"/>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cap="none" strike="noStrike">
                <a:solidFill>
                  <a:srgbClr val="FFFFFF"/>
                </a:solidFill>
                <a:latin typeface="Arial"/>
                <a:ea typeface="Arial"/>
                <a:cs typeface="Arial"/>
                <a:sym typeface="Arial"/>
              </a:rPr>
              <a:t>keys for the effective use of Social Media</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cxnSp>
        <p:nvCxnSpPr>
          <p:cNvPr id="378" name="Google Shape;378;p22"/>
          <p:cNvCxnSpPr/>
          <p:nvPr/>
        </p:nvCxnSpPr>
        <p:spPr>
          <a:xfrm rot="10800000">
            <a:off x="2376000" y="1050128"/>
            <a:ext cx="7704000" cy="0"/>
          </a:xfrm>
          <a:prstGeom prst="straightConnector1">
            <a:avLst/>
          </a:prstGeom>
          <a:noFill/>
          <a:ln cap="flat" cmpd="sng" w="76300">
            <a:solidFill>
              <a:srgbClr val="5F497A"/>
            </a:solidFill>
            <a:prstDash val="solid"/>
            <a:round/>
            <a:headEnd len="sm" w="sm" type="none"/>
            <a:tailEnd len="sm" w="sm" type="none"/>
          </a:ln>
        </p:spPr>
      </p:cxnSp>
      <p:sp>
        <p:nvSpPr>
          <p:cNvPr id="379" name="Google Shape;379;p22"/>
          <p:cNvSpPr/>
          <p:nvPr/>
        </p:nvSpPr>
        <p:spPr>
          <a:xfrm>
            <a:off x="936000" y="-29520"/>
            <a:ext cx="8228160" cy="989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2"/>
          <p:cNvSpPr/>
          <p:nvPr/>
        </p:nvSpPr>
        <p:spPr>
          <a:xfrm>
            <a:off x="341194" y="386025"/>
            <a:ext cx="9253886" cy="40011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800"/>
              <a:buFont typeface="Arial"/>
              <a:buNone/>
            </a:pPr>
            <a:r>
              <a:rPr b="0" i="0" lang="en-US" sz="2600" u="none" cap="none" strike="noStrike">
                <a:solidFill>
                  <a:schemeClr val="dk1"/>
                </a:solidFill>
                <a:latin typeface="Arial"/>
                <a:ea typeface="Arial"/>
                <a:cs typeface="Arial"/>
                <a:sym typeface="Arial"/>
              </a:rPr>
              <a:t>GIVE MED SHARE – SOCIAL BUSINESS CANVAS</a:t>
            </a:r>
            <a:endParaRPr b="0" i="0" sz="2600" u="none" cap="none" strike="noStrike">
              <a:solidFill>
                <a:schemeClr val="dk1"/>
              </a:solidFill>
              <a:latin typeface="Arial"/>
              <a:ea typeface="Arial"/>
              <a:cs typeface="Arial"/>
              <a:sym typeface="Arial"/>
            </a:endParaRPr>
          </a:p>
        </p:txBody>
      </p:sp>
      <p:sp>
        <p:nvSpPr>
          <p:cNvPr id="381" name="Google Shape;381;p22"/>
          <p:cNvSpPr/>
          <p:nvPr/>
        </p:nvSpPr>
        <p:spPr>
          <a:xfrm>
            <a:off x="504000" y="1326600"/>
            <a:ext cx="9070560" cy="3287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2" name="Google Shape;382;p22"/>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383" name="Google Shape;383;p22"/>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graphicFrame>
        <p:nvGraphicFramePr>
          <p:cNvPr id="384" name="Google Shape;384;p22"/>
          <p:cNvGraphicFramePr/>
          <p:nvPr/>
        </p:nvGraphicFramePr>
        <p:xfrm>
          <a:off x="341194" y="1190624"/>
          <a:ext cx="3000000" cy="3000000"/>
        </p:xfrm>
        <a:graphic>
          <a:graphicData uri="http://schemas.openxmlformats.org/drawingml/2006/table">
            <a:tbl>
              <a:tblPr bandRow="1">
                <a:noFill/>
                <a:tableStyleId>{10324BF8-007F-4325-8497-556CA3CB6437}</a:tableStyleId>
              </a:tblPr>
              <a:tblGrid>
                <a:gridCol w="1001825"/>
                <a:gridCol w="2028825"/>
                <a:gridCol w="1788675"/>
                <a:gridCol w="1202175"/>
                <a:gridCol w="2390775"/>
                <a:gridCol w="971550"/>
              </a:tblGrid>
              <a:tr h="69875">
                <a:tc gridSpan="5">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Mission Statement</a:t>
                      </a:r>
                      <a:endParaRPr sz="1200" u="none" cap="none" strike="noStrike">
                        <a:latin typeface="Arial"/>
                        <a:ea typeface="Arial"/>
                        <a:cs typeface="Arial"/>
                        <a:sym typeface="Arial"/>
                      </a:endParaRPr>
                    </a:p>
                  </a:txBody>
                  <a:tcPr marT="0" marB="0" marR="31125" marL="31125"/>
                </a:tc>
                <a:tc hMerge="1"/>
                <a:tc hMerge="1"/>
                <a:tc hMerge="1"/>
                <a:tc hMerge="1"/>
                <a:tc rowSpan="2">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 Externalities</a:t>
                      </a:r>
                      <a:endParaRPr sz="1200" u="none" cap="none" strike="noStrike">
                        <a:latin typeface="Arial"/>
                        <a:ea typeface="Arial"/>
                        <a:cs typeface="Arial"/>
                        <a:sym typeface="Arial"/>
                      </a:endParaRPr>
                    </a:p>
                    <a:p>
                      <a:pPr indent="0" lvl="0" marL="0" marR="0" rtl="0" algn="ctr">
                        <a:lnSpc>
                          <a:spcPct val="150000"/>
                        </a:lnSpc>
                        <a:spcBef>
                          <a:spcPts val="100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r>
              <a:tr h="1026225">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Problem</a:t>
                      </a:r>
                      <a:endParaRPr sz="1200" u="none" cap="none" strike="noStrike">
                        <a:latin typeface="Arial"/>
                        <a:ea typeface="Arial"/>
                        <a:cs typeface="Arial"/>
                        <a:sym typeface="Arial"/>
                      </a:endParaRPr>
                    </a:p>
                    <a:p>
                      <a:pPr indent="0" lvl="0" marL="0" marR="0" rtl="0" algn="ctr">
                        <a:lnSpc>
                          <a:spcPct val="150000"/>
                        </a:lnSpc>
                        <a:spcBef>
                          <a:spcPts val="100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Key Activities</a:t>
                      </a:r>
                      <a:endParaRPr sz="1200" u="none" cap="none" strike="noStrike">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Collecting unused medicine</a:t>
                      </a:r>
                      <a:endParaRPr sz="1050" u="none" cap="none" strike="noStrike">
                        <a:solidFill>
                          <a:srgbClr val="7F7F7F"/>
                        </a:solidFill>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Redistribute them to various channels</a:t>
                      </a:r>
                      <a:endParaRPr sz="1050" u="none" cap="none" strike="noStrike">
                        <a:solidFill>
                          <a:srgbClr val="7F7F7F"/>
                        </a:solidFill>
                        <a:latin typeface="Arial"/>
                        <a:ea typeface="Arial"/>
                        <a:cs typeface="Arial"/>
                        <a:sym typeface="Arial"/>
                      </a:endParaRPr>
                    </a:p>
                  </a:txBody>
                  <a:tcPr marT="0" marB="0" marR="31125" marL="31125"/>
                </a:tc>
                <a:tc rowSpan="2">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Value proposition</a:t>
                      </a:r>
                      <a:endParaRPr sz="1200" u="none" cap="none" strike="noStrike">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Access to medicines for all</a:t>
                      </a:r>
                      <a:endParaRPr sz="1050" u="none" cap="none" strike="noStrike">
                        <a:solidFill>
                          <a:srgbClr val="7F7F7F"/>
                        </a:solidFill>
                        <a:latin typeface="Arial"/>
                        <a:ea typeface="Arial"/>
                        <a:cs typeface="Arial"/>
                        <a:sym typeface="Arial"/>
                      </a:endParaRPr>
                    </a:p>
                    <a:p>
                      <a:pPr indent="0" lvl="0" marL="0" marR="0" rtl="0" algn="ctr">
                        <a:lnSpc>
                          <a:spcPct val="115000"/>
                        </a:lnSpc>
                        <a:spcBef>
                          <a:spcPts val="220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Beneficiary relationships</a:t>
                      </a:r>
                      <a:endParaRPr sz="1200" u="none" cap="none" strike="noStrike">
                        <a:latin typeface="Arial"/>
                        <a:ea typeface="Arial"/>
                        <a:cs typeface="Arial"/>
                        <a:sym typeface="Arial"/>
                      </a:endParaRPr>
                    </a:p>
                    <a:p>
                      <a:pPr indent="0" lvl="0" marL="0" marR="0" rtl="0" algn="ctr">
                        <a:lnSpc>
                          <a:spcPct val="115000"/>
                        </a:lnSpc>
                        <a:spcBef>
                          <a:spcPts val="100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Beneficiaries</a:t>
                      </a:r>
                      <a:endParaRPr sz="1200" u="none" cap="none" strike="noStrike">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Uninsured people are socially vulnerable groups, and people (usually women) who have medicines that they don’t use anymore</a:t>
                      </a:r>
                      <a:endParaRPr sz="1050" u="none" cap="none" strike="noStrike">
                        <a:solidFill>
                          <a:srgbClr val="7F7F7F"/>
                        </a:solidFill>
                        <a:latin typeface="Arial"/>
                        <a:ea typeface="Arial"/>
                        <a:cs typeface="Arial"/>
                        <a:sym typeface="Arial"/>
                      </a:endParaRPr>
                    </a:p>
                  </a:txBody>
                  <a:tcPr marT="0" marB="0" marR="31125" marL="31125"/>
                </a:tc>
                <a:tc vMerge="1"/>
              </a:tr>
              <a:tr h="15096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Solution</a:t>
                      </a:r>
                      <a:endParaRPr sz="1200" u="none" cap="none" strike="noStrike">
                        <a:latin typeface="Arial"/>
                        <a:ea typeface="Arial"/>
                        <a:cs typeface="Arial"/>
                        <a:sym typeface="Arial"/>
                      </a:endParaRPr>
                    </a:p>
                    <a:p>
                      <a:pPr indent="0" lvl="0" marL="0" marR="0" rtl="0" algn="ctr">
                        <a:lnSpc>
                          <a:spcPct val="150000"/>
                        </a:lnSpc>
                        <a:spcBef>
                          <a:spcPts val="100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Key Metrics</a:t>
                      </a:r>
                      <a:endParaRPr sz="1200" u="none" cap="none" strike="noStrike">
                        <a:latin typeface="Arial"/>
                        <a:ea typeface="Arial"/>
                        <a:cs typeface="Arial"/>
                        <a:sym typeface="Arial"/>
                      </a:endParaRPr>
                    </a:p>
                    <a:p>
                      <a:pPr indent="0" lvl="0" marL="0" marR="0" rtl="0" algn="ctr">
                        <a:lnSpc>
                          <a:spcPct val="115000"/>
                        </a:lnSpc>
                        <a:spcBef>
                          <a:spcPts val="100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c vMerge="1"/>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Channels</a:t>
                      </a:r>
                      <a:endParaRPr sz="1200" u="none" cap="none" strike="noStrike">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App</a:t>
                      </a:r>
                      <a:endParaRPr sz="1050" u="none" cap="none" strike="noStrike">
                        <a:solidFill>
                          <a:srgbClr val="7F7F7F"/>
                        </a:solidFill>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Web platform</a:t>
                      </a:r>
                      <a:endParaRPr sz="1050" u="none" cap="none" strike="noStrike">
                        <a:solidFill>
                          <a:srgbClr val="7F7F7F"/>
                        </a:solidFill>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 </a:t>
                      </a:r>
                      <a:endParaRPr sz="1050" u="none" cap="none" strike="noStrike">
                        <a:solidFill>
                          <a:srgbClr val="7F7F7F"/>
                        </a:solidFill>
                        <a:latin typeface="Arial"/>
                        <a:ea typeface="Arial"/>
                        <a:cs typeface="Arial"/>
                        <a:sym typeface="Arial"/>
                      </a:endParaRPr>
                    </a:p>
                  </a:txBody>
                  <a:tcPr marT="0" marB="0" marR="31125" marL="31125"/>
                </a:tc>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Key partners</a:t>
                      </a:r>
                      <a:endParaRPr sz="1200" u="none" cap="none" strike="noStrike">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Relative NGOs, Health sector companies, Social pharmacies, Nursing houses, Companies, Citizens (Donors</a:t>
                      </a:r>
                      <a:r>
                        <a:rPr lang="en-US" sz="1100" u="none" cap="none" strike="noStrike">
                          <a:solidFill>
                            <a:srgbClr val="7F7F7F"/>
                          </a:solidFill>
                          <a:latin typeface="Arial"/>
                          <a:ea typeface="Arial"/>
                          <a:cs typeface="Arial"/>
                          <a:sym typeface="Arial"/>
                        </a:rPr>
                        <a:t>)</a:t>
                      </a:r>
                      <a:endParaRPr sz="1100" u="none" cap="none" strike="noStrike">
                        <a:solidFill>
                          <a:srgbClr val="7F7F7F"/>
                        </a:solidFill>
                        <a:latin typeface="Arial"/>
                        <a:ea typeface="Arial"/>
                        <a:cs typeface="Arial"/>
                        <a:sym typeface="Arial"/>
                      </a:endParaRPr>
                    </a:p>
                  </a:txBody>
                  <a:tcPr marT="0" marB="0" marR="31125" marL="31125"/>
                </a:tc>
                <a:tc rowSpan="2">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 Externalities</a:t>
                      </a:r>
                      <a:endParaRPr sz="1200" u="none" cap="none" strike="noStrike">
                        <a:latin typeface="Arial"/>
                        <a:ea typeface="Arial"/>
                        <a:cs typeface="Arial"/>
                        <a:sym typeface="Arial"/>
                      </a:endParaRPr>
                    </a:p>
                    <a:p>
                      <a:pPr indent="0" lvl="0" marL="0" marR="0" rtl="0" algn="ctr">
                        <a:lnSpc>
                          <a:spcPct val="150000"/>
                        </a:lnSpc>
                        <a:spcBef>
                          <a:spcPts val="100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r>
              <a:tr h="362475">
                <a:tc gridSpan="2">
                  <a:txBody>
                    <a:bodyPr/>
                    <a:lstStyle/>
                    <a:p>
                      <a:pPr indent="0" lvl="0" marL="0" marR="0" rtl="0" algn="just">
                        <a:lnSpc>
                          <a:spcPct val="115000"/>
                        </a:lnSpc>
                        <a:spcBef>
                          <a:spcPts val="0"/>
                        </a:spcBef>
                        <a:spcAft>
                          <a:spcPts val="0"/>
                        </a:spcAft>
                        <a:buNone/>
                      </a:pPr>
                      <a:r>
                        <a:rPr lang="en-US" sz="1200" u="none" cap="none" strike="noStrike">
                          <a:latin typeface="Arial"/>
                          <a:ea typeface="Arial"/>
                          <a:cs typeface="Arial"/>
                          <a:sym typeface="Arial"/>
                        </a:rPr>
                        <a:t>Cost structure</a:t>
                      </a:r>
                      <a:endParaRPr sz="1200" u="none" cap="none" strike="noStrike">
                        <a:latin typeface="Arial"/>
                        <a:ea typeface="Arial"/>
                        <a:cs typeface="Arial"/>
                        <a:sym typeface="Arial"/>
                      </a:endParaRPr>
                    </a:p>
                    <a:p>
                      <a:pPr indent="0" lvl="0" marL="0" marR="0" rtl="0" algn="ctr">
                        <a:lnSpc>
                          <a:spcPct val="115000"/>
                        </a:lnSpc>
                        <a:spcBef>
                          <a:spcPts val="1000"/>
                        </a:spcBef>
                        <a:spcAft>
                          <a:spcPts val="0"/>
                        </a:spcAft>
                        <a:buNone/>
                      </a:pPr>
                      <a:r>
                        <a:rPr lang="en-US" sz="1100" u="none" cap="none" strike="noStrike">
                          <a:solidFill>
                            <a:srgbClr val="7F7F7F"/>
                          </a:solidFill>
                          <a:latin typeface="Arial"/>
                          <a:ea typeface="Arial"/>
                          <a:cs typeface="Arial"/>
                          <a:sym typeface="Arial"/>
                        </a:rPr>
                        <a:t>Value-Driven</a:t>
                      </a:r>
                      <a:endParaRPr sz="1100" u="none" cap="none" strike="noStrike">
                        <a:solidFill>
                          <a:srgbClr val="7F7F7F"/>
                        </a:solidFill>
                        <a:latin typeface="Arial"/>
                        <a:ea typeface="Arial"/>
                        <a:cs typeface="Arial"/>
                        <a:sym typeface="Arial"/>
                      </a:endParaRPr>
                    </a:p>
                  </a:txBody>
                  <a:tcPr marT="0" marB="0" marR="31125" marL="31125"/>
                </a:tc>
                <a:tc hMerge="1"/>
                <a:tc gridSpan="3">
                  <a:txBody>
                    <a:bodyPr/>
                    <a:lstStyle/>
                    <a:p>
                      <a:pPr indent="0" lvl="0" marL="0" marR="0" rtl="0" algn="just">
                        <a:lnSpc>
                          <a:spcPct val="115000"/>
                        </a:lnSpc>
                        <a:spcBef>
                          <a:spcPts val="0"/>
                        </a:spcBef>
                        <a:spcAft>
                          <a:spcPts val="0"/>
                        </a:spcAft>
                        <a:buNone/>
                      </a:pPr>
                      <a:r>
                        <a:rPr lang="en-US" sz="1200" u="none" cap="none" strike="noStrike">
                          <a:latin typeface="Arial"/>
                          <a:ea typeface="Arial"/>
                          <a:cs typeface="Arial"/>
                          <a:sym typeface="Arial"/>
                        </a:rPr>
                        <a:t>Financial sustainability</a:t>
                      </a:r>
                      <a:endParaRPr sz="1200" u="none" cap="none" strike="noStrike">
                        <a:latin typeface="Arial"/>
                        <a:ea typeface="Arial"/>
                        <a:cs typeface="Arial"/>
                        <a:sym typeface="Arial"/>
                      </a:endParaRPr>
                    </a:p>
                    <a:p>
                      <a:pPr indent="0" lvl="0" marL="0" marR="0" rtl="0" algn="just">
                        <a:lnSpc>
                          <a:spcPct val="115000"/>
                        </a:lnSpc>
                        <a:spcBef>
                          <a:spcPts val="2200"/>
                        </a:spcBef>
                        <a:spcAft>
                          <a:spcPts val="0"/>
                        </a:spcAft>
                        <a:buNone/>
                      </a:pPr>
                      <a:r>
                        <a:rPr lang="en-US" sz="1100" u="none" cap="none" strike="noStrike">
                          <a:solidFill>
                            <a:srgbClr val="7F7F7F"/>
                          </a:solidFill>
                          <a:latin typeface="Arial"/>
                          <a:ea typeface="Arial"/>
                          <a:cs typeface="Arial"/>
                          <a:sym typeface="Arial"/>
                        </a:rPr>
                        <a:t>Lending</a:t>
                      </a:r>
                      <a:endParaRPr sz="1100" u="none" cap="none" strike="noStrike">
                        <a:solidFill>
                          <a:srgbClr val="7F7F7F"/>
                        </a:solidFill>
                        <a:latin typeface="Arial"/>
                        <a:ea typeface="Arial"/>
                        <a:cs typeface="Arial"/>
                        <a:sym typeface="Arial"/>
                      </a:endParaRPr>
                    </a:p>
                  </a:txBody>
                  <a:tcPr marT="0" marB="0" marR="31125" marL="31125"/>
                </a:tc>
                <a:tc hMerge="1"/>
                <a:tc hMerge="1"/>
                <a:tc vMerge="1"/>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3"/>
          <p:cNvSpPr/>
          <p:nvPr/>
        </p:nvSpPr>
        <p:spPr>
          <a:xfrm>
            <a:off x="0" y="0"/>
            <a:ext cx="2374920" cy="566892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3"/>
          <p:cNvSpPr/>
          <p:nvPr/>
        </p:nvSpPr>
        <p:spPr>
          <a:xfrm>
            <a:off x="62063" y="2355334"/>
            <a:ext cx="2374920" cy="36933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SELF - HELP</a:t>
            </a:r>
            <a:endParaRPr b="0" i="0" sz="2400" u="none" cap="none" strike="noStrike">
              <a:solidFill>
                <a:schemeClr val="lt1"/>
              </a:solidFill>
              <a:latin typeface="Arial"/>
              <a:ea typeface="Arial"/>
              <a:cs typeface="Arial"/>
              <a:sym typeface="Arial"/>
            </a:endParaRPr>
          </a:p>
        </p:txBody>
      </p:sp>
      <p:sp>
        <p:nvSpPr>
          <p:cNvPr id="391" name="Google Shape;391;p23"/>
          <p:cNvSpPr txBox="1"/>
          <p:nvPr/>
        </p:nvSpPr>
        <p:spPr>
          <a:xfrm>
            <a:off x="5269686" y="1044248"/>
            <a:ext cx="4104297" cy="743028"/>
          </a:xfrm>
          <a:prstGeom prst="rect">
            <a:avLst/>
          </a:prstGeom>
          <a:noFill/>
          <a:ln>
            <a:noFill/>
          </a:ln>
        </p:spPr>
        <p:txBody>
          <a:bodyPr anchorCtr="0" anchor="ctr" bIns="123825" lIns="247650" spcFirstLastPara="1" rIns="247650" wrap="square" tIns="123825">
            <a:noAutofit/>
          </a:bodyPr>
          <a:lstStyle/>
          <a:p>
            <a:pPr indent="0" lvl="1" marL="0" marR="0" rtl="0" algn="just">
              <a:lnSpc>
                <a:spcPct val="9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pic>
        <p:nvPicPr>
          <p:cNvPr id="392" name="Google Shape;392;p23"/>
          <p:cNvPicPr preferRelativeResize="0"/>
          <p:nvPr/>
        </p:nvPicPr>
        <p:blipFill rotWithShape="1">
          <a:blip r:embed="rId3">
            <a:alphaModFix/>
          </a:blip>
          <a:srcRect b="0" l="0" r="0" t="0"/>
          <a:stretch/>
        </p:blipFill>
        <p:spPr>
          <a:xfrm>
            <a:off x="8270610" y="5174704"/>
            <a:ext cx="1752119" cy="358920"/>
          </a:xfrm>
          <a:prstGeom prst="rect">
            <a:avLst/>
          </a:prstGeom>
          <a:noFill/>
          <a:ln>
            <a:noFill/>
          </a:ln>
        </p:spPr>
      </p:pic>
      <p:pic>
        <p:nvPicPr>
          <p:cNvPr id="393" name="Google Shape;393;p23"/>
          <p:cNvPicPr preferRelativeResize="0"/>
          <p:nvPr/>
        </p:nvPicPr>
        <p:blipFill rotWithShape="1">
          <a:blip r:embed="rId4">
            <a:alphaModFix/>
          </a:blip>
          <a:srcRect b="0" l="0" r="0" t="0"/>
          <a:stretch/>
        </p:blipFill>
        <p:spPr>
          <a:xfrm>
            <a:off x="7257216" y="5251218"/>
            <a:ext cx="907904" cy="358925"/>
          </a:xfrm>
          <a:prstGeom prst="rect">
            <a:avLst/>
          </a:prstGeom>
          <a:noFill/>
          <a:ln>
            <a:noFill/>
          </a:ln>
        </p:spPr>
      </p:pic>
      <p:graphicFrame>
        <p:nvGraphicFramePr>
          <p:cNvPr id="394" name="Google Shape;394;p23"/>
          <p:cNvGraphicFramePr/>
          <p:nvPr/>
        </p:nvGraphicFramePr>
        <p:xfrm>
          <a:off x="2571750" y="304802"/>
          <a:ext cx="3000000" cy="3000000"/>
        </p:xfrm>
        <a:graphic>
          <a:graphicData uri="http://schemas.openxmlformats.org/drawingml/2006/table">
            <a:tbl>
              <a:tblPr firstRow="1">
                <a:noFill/>
                <a:tableStyleId>{10324BF8-007F-4325-8497-556CA3CB6437}</a:tableStyleId>
              </a:tblPr>
              <a:tblGrid>
                <a:gridCol w="2222200"/>
                <a:gridCol w="4883450"/>
              </a:tblGrid>
              <a:tr h="243500">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NAME</a:t>
                      </a:r>
                      <a:endParaRPr sz="1100" u="none" cap="none" strike="noStrike">
                        <a:latin typeface="Arial"/>
                        <a:ea typeface="Arial"/>
                        <a:cs typeface="Arial"/>
                        <a:sym typeface="Arial"/>
                      </a:endParaRPr>
                    </a:p>
                  </a:txBody>
                  <a:tcPr marT="0" marB="0" marR="49325" marL="49325"/>
                </a:tc>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5. Synthesis Center for Research and Education Ltd</a:t>
                      </a:r>
                      <a:endParaRPr sz="1100" u="none" cap="none" strike="noStrike">
                        <a:latin typeface="Arial"/>
                        <a:ea typeface="Arial"/>
                        <a:cs typeface="Arial"/>
                        <a:sym typeface="Arial"/>
                      </a:endParaRPr>
                    </a:p>
                  </a:txBody>
                  <a:tcPr marT="0" marB="0" marR="49325" marL="49325"/>
                </a:tc>
              </a:tr>
              <a:tr h="243500">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Country of operation</a:t>
                      </a:r>
                      <a:endParaRPr sz="1100" u="none" cap="none" strike="noStrike">
                        <a:latin typeface="Arial"/>
                        <a:ea typeface="Arial"/>
                        <a:cs typeface="Arial"/>
                        <a:sym typeface="Arial"/>
                      </a:endParaRPr>
                    </a:p>
                  </a:txBody>
                  <a:tcPr marT="0" marB="0" marR="49325" marL="49325"/>
                </a:tc>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Nicosia, Cyprus</a:t>
                      </a:r>
                      <a:endParaRPr sz="1100" u="none" cap="none" strike="noStrike">
                        <a:latin typeface="Arial"/>
                        <a:ea typeface="Arial"/>
                        <a:cs typeface="Arial"/>
                        <a:sym typeface="Arial"/>
                      </a:endParaRPr>
                    </a:p>
                  </a:txBody>
                  <a:tcPr marT="0" marB="0" marR="49325" marL="49325"/>
                </a:tc>
              </a:tr>
              <a:tr h="243500">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Legal nature</a:t>
                      </a:r>
                      <a:endParaRPr sz="1100" u="none" cap="none" strike="noStrike">
                        <a:latin typeface="Arial"/>
                        <a:ea typeface="Arial"/>
                        <a:cs typeface="Arial"/>
                        <a:sym typeface="Arial"/>
                      </a:endParaRPr>
                    </a:p>
                  </a:txBody>
                  <a:tcPr marT="0" marB="0" marR="49325" marL="49325"/>
                </a:tc>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n/d</a:t>
                      </a:r>
                      <a:endParaRPr sz="1100" u="none" cap="none" strike="noStrike">
                        <a:latin typeface="Arial"/>
                        <a:ea typeface="Arial"/>
                        <a:cs typeface="Arial"/>
                        <a:sym typeface="Arial"/>
                      </a:endParaRPr>
                    </a:p>
                  </a:txBody>
                  <a:tcPr marT="0" marB="0" marR="49325" marL="49325"/>
                </a:tc>
              </a:tr>
              <a:tr h="243500">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Size (team members)</a:t>
                      </a:r>
                      <a:endParaRPr sz="1100" u="none" cap="none" strike="noStrike">
                        <a:latin typeface="Arial"/>
                        <a:ea typeface="Arial"/>
                        <a:cs typeface="Arial"/>
                        <a:sym typeface="Arial"/>
                      </a:endParaRPr>
                    </a:p>
                  </a:txBody>
                  <a:tcPr marT="0" marB="0" marR="49325" marL="49325"/>
                </a:tc>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Micro entreprise</a:t>
                      </a:r>
                      <a:endParaRPr sz="1100" u="none" cap="none" strike="noStrike">
                        <a:latin typeface="Arial"/>
                        <a:ea typeface="Arial"/>
                        <a:cs typeface="Arial"/>
                        <a:sym typeface="Arial"/>
                      </a:endParaRPr>
                    </a:p>
                  </a:txBody>
                  <a:tcPr marT="0" marB="0" marR="49325" marL="49325"/>
                </a:tc>
              </a:tr>
              <a:tr h="1217475">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Products/ Services</a:t>
                      </a:r>
                      <a:endParaRPr sz="1100" u="none" cap="none" strike="noStrike">
                        <a:latin typeface="Arial"/>
                        <a:ea typeface="Arial"/>
                        <a:cs typeface="Arial"/>
                        <a:sym typeface="Arial"/>
                      </a:endParaRPr>
                    </a:p>
                  </a:txBody>
                  <a:tcPr marT="0" marB="0" marR="49325" marL="49325"/>
                </a:tc>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Company aiming to develop social entrepreneurship in Cyprus. They implement projects with positive social impacts and acts as training provider. They founded and operate “HUB Nicosia”, a collaborative working space for organisations with a social purpose, as well as an educational centre.</a:t>
                      </a:r>
                      <a:endParaRPr sz="1100" u="none" cap="none" strike="noStrike">
                        <a:latin typeface="Arial"/>
                        <a:ea typeface="Arial"/>
                        <a:cs typeface="Arial"/>
                        <a:sym typeface="Arial"/>
                      </a:endParaRPr>
                    </a:p>
                  </a:txBody>
                  <a:tcPr marT="0" marB="0" marR="49325" marL="49325"/>
                </a:tc>
              </a:tr>
              <a:tr h="487000">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Website/Social Media</a:t>
                      </a:r>
                      <a:endParaRPr sz="1100" u="none" cap="none" strike="noStrike">
                        <a:latin typeface="Arial"/>
                        <a:ea typeface="Arial"/>
                        <a:cs typeface="Arial"/>
                        <a:sym typeface="Arial"/>
                      </a:endParaRPr>
                    </a:p>
                  </a:txBody>
                  <a:tcPr marT="0" marB="0" marR="49325" marL="49325"/>
                </a:tc>
                <a:tc>
                  <a:txBody>
                    <a:bodyPr/>
                    <a:lstStyle/>
                    <a:p>
                      <a:pPr indent="0" lvl="0" marL="0" marR="0" rtl="0" algn="ctr">
                        <a:lnSpc>
                          <a:spcPct val="150000"/>
                        </a:lnSpc>
                        <a:spcBef>
                          <a:spcPts val="0"/>
                        </a:spcBef>
                        <a:spcAft>
                          <a:spcPts val="0"/>
                        </a:spcAft>
                        <a:buNone/>
                      </a:pPr>
                      <a:r>
                        <a:rPr lang="en-US" sz="1100" u="sng" cap="none" strike="noStrike">
                          <a:solidFill>
                            <a:schemeClr val="hlink"/>
                          </a:solidFill>
                          <a:latin typeface="Arial"/>
                          <a:ea typeface="Arial"/>
                          <a:cs typeface="Arial"/>
                          <a:sym typeface="Arial"/>
                          <a:hlinkClick r:id="rId5"/>
                        </a:rPr>
                        <a:t>https://www.hubnicosia.org/about-us</a:t>
                      </a:r>
                      <a:endParaRPr sz="1100" u="none" cap="none" strike="noStrike">
                        <a:latin typeface="Arial"/>
                        <a:ea typeface="Arial"/>
                        <a:cs typeface="Arial"/>
                        <a:sym typeface="Arial"/>
                      </a:endParaRPr>
                    </a:p>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https://www.facebook.com/synthesis.cyprus/</a:t>
                      </a:r>
                      <a:endParaRPr sz="1100" u="none" cap="none" strike="noStrike">
                        <a:latin typeface="Arial"/>
                        <a:ea typeface="Arial"/>
                        <a:cs typeface="Arial"/>
                        <a:sym typeface="Arial"/>
                      </a:endParaRPr>
                    </a:p>
                  </a:txBody>
                  <a:tcPr marT="0" marB="0" marR="49325" marL="49325"/>
                </a:tc>
              </a:tr>
              <a:tr h="243500">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Addressed SDGs</a:t>
                      </a:r>
                      <a:endParaRPr sz="1100" u="none" cap="none" strike="noStrike">
                        <a:latin typeface="Arial"/>
                        <a:ea typeface="Arial"/>
                        <a:cs typeface="Arial"/>
                        <a:sym typeface="Arial"/>
                      </a:endParaRPr>
                    </a:p>
                  </a:txBody>
                  <a:tcPr marT="0" marB="0" marR="49325" marL="49325"/>
                </a:tc>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Alliances</a:t>
                      </a:r>
                      <a:endParaRPr sz="1100" u="none" cap="none" strike="noStrike">
                        <a:latin typeface="Arial"/>
                        <a:ea typeface="Arial"/>
                        <a:cs typeface="Arial"/>
                        <a:sym typeface="Arial"/>
                      </a:endParaRPr>
                    </a:p>
                  </a:txBody>
                  <a:tcPr marT="0" marB="0" marR="49325" marL="49325"/>
                </a:tc>
              </a:tr>
              <a:tr h="1217475">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Impact</a:t>
                      </a:r>
                      <a:endParaRPr sz="1100" u="none" cap="none" strike="noStrike">
                        <a:latin typeface="Arial"/>
                        <a:ea typeface="Arial"/>
                        <a:cs typeface="Arial"/>
                        <a:sym typeface="Arial"/>
                      </a:endParaRPr>
                    </a:p>
                  </a:txBody>
                  <a:tcPr marT="0" marB="0" marR="49325" marL="49325"/>
                </a:tc>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Their beneficiaries are people who are at the risk of social exclusion, including NEET youth, migrants, people with disabilities, or those with fewer opportunities. Their work focuses on developing a combination of knowledge, values and skills which will mobilise youth and adults to engage in civic, political and economic life fully.</a:t>
                      </a:r>
                      <a:endParaRPr sz="1100" u="none" cap="none" strike="noStrike">
                        <a:latin typeface="Arial"/>
                        <a:ea typeface="Arial"/>
                        <a:cs typeface="Arial"/>
                        <a:sym typeface="Arial"/>
                      </a:endParaRPr>
                    </a:p>
                  </a:txBody>
                  <a:tcPr marT="0" marB="0" marR="49325" marL="49325"/>
                </a:tc>
              </a:tr>
              <a:tr h="487000">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Supporters</a:t>
                      </a:r>
                      <a:endParaRPr sz="1100" u="none" cap="none" strike="noStrike">
                        <a:latin typeface="Arial"/>
                        <a:ea typeface="Arial"/>
                        <a:cs typeface="Arial"/>
                        <a:sym typeface="Arial"/>
                      </a:endParaRPr>
                    </a:p>
                  </a:txBody>
                  <a:tcPr marT="0" marB="0" marR="49325" marL="49325"/>
                </a:tc>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Member of: EUclid network, Diesis network, European Network of innovation for inclusion</a:t>
                      </a:r>
                      <a:endParaRPr sz="1100" u="none" cap="none" strike="noStrike">
                        <a:latin typeface="Arial"/>
                        <a:ea typeface="Arial"/>
                        <a:cs typeface="Arial"/>
                        <a:sym typeface="Arial"/>
                      </a:endParaRPr>
                    </a:p>
                  </a:txBody>
                  <a:tcPr marT="0" marB="0" marR="49325" marL="49325"/>
                </a:tc>
              </a:tr>
              <a:tr h="243500">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Challenges</a:t>
                      </a:r>
                      <a:endParaRPr sz="1100" u="none" cap="none" strike="noStrike">
                        <a:latin typeface="Arial"/>
                        <a:ea typeface="Arial"/>
                        <a:cs typeface="Arial"/>
                        <a:sym typeface="Arial"/>
                      </a:endParaRPr>
                    </a:p>
                  </a:txBody>
                  <a:tcPr marT="0" marB="0" marR="49325" marL="49325"/>
                </a:tc>
                <a:tc>
                  <a:txBody>
                    <a:bodyPr/>
                    <a:lstStyle/>
                    <a:p>
                      <a:pPr indent="0" lvl="0" marL="0" marR="0" rtl="0" algn="ctr">
                        <a:lnSpc>
                          <a:spcPct val="150000"/>
                        </a:lnSpc>
                        <a:spcBef>
                          <a:spcPts val="0"/>
                        </a:spcBef>
                        <a:spcAft>
                          <a:spcPts val="0"/>
                        </a:spcAft>
                        <a:buNone/>
                      </a:pPr>
                      <a:r>
                        <a:rPr lang="en-US" sz="1100" u="none" cap="none" strike="noStrike">
                          <a:latin typeface="Arial"/>
                          <a:ea typeface="Arial"/>
                          <a:cs typeface="Arial"/>
                          <a:sym typeface="Arial"/>
                        </a:rPr>
                        <a:t>n/d</a:t>
                      </a:r>
                      <a:endParaRPr sz="1100" u="none" cap="none" strike="noStrike">
                        <a:latin typeface="Arial"/>
                        <a:ea typeface="Arial"/>
                        <a:cs typeface="Arial"/>
                        <a:sym typeface="Arial"/>
                      </a:endParaRPr>
                    </a:p>
                  </a:txBody>
                  <a:tcPr marT="0" marB="0" marR="49325" marL="493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4"/>
          <p:cNvSpPr/>
          <p:nvPr/>
        </p:nvSpPr>
        <p:spPr>
          <a:xfrm>
            <a:off x="0" y="0"/>
            <a:ext cx="2374920" cy="566892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4"/>
          <p:cNvSpPr/>
          <p:nvPr/>
        </p:nvSpPr>
        <p:spPr>
          <a:xfrm>
            <a:off x="62063" y="2355334"/>
            <a:ext cx="2374920" cy="36933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DEPLOYMENT</a:t>
            </a:r>
            <a:endParaRPr b="0" i="0" sz="2400" u="none" cap="none" strike="noStrike">
              <a:solidFill>
                <a:schemeClr val="lt1"/>
              </a:solidFill>
              <a:latin typeface="Arial"/>
              <a:ea typeface="Arial"/>
              <a:cs typeface="Arial"/>
              <a:sym typeface="Arial"/>
            </a:endParaRPr>
          </a:p>
        </p:txBody>
      </p:sp>
      <p:sp>
        <p:nvSpPr>
          <p:cNvPr id="401" name="Google Shape;401;p24"/>
          <p:cNvSpPr txBox="1"/>
          <p:nvPr/>
        </p:nvSpPr>
        <p:spPr>
          <a:xfrm>
            <a:off x="5269686" y="1044248"/>
            <a:ext cx="4104297" cy="743028"/>
          </a:xfrm>
          <a:prstGeom prst="rect">
            <a:avLst/>
          </a:prstGeom>
          <a:noFill/>
          <a:ln>
            <a:noFill/>
          </a:ln>
        </p:spPr>
        <p:txBody>
          <a:bodyPr anchorCtr="0" anchor="ctr" bIns="123825" lIns="247650" spcFirstLastPara="1" rIns="247650" wrap="square" tIns="123825">
            <a:noAutofit/>
          </a:bodyPr>
          <a:lstStyle/>
          <a:p>
            <a:pPr indent="0" lvl="1" marL="0" marR="0" rtl="0" algn="just">
              <a:lnSpc>
                <a:spcPct val="9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pic>
        <p:nvPicPr>
          <p:cNvPr id="402" name="Google Shape;402;p24"/>
          <p:cNvPicPr preferRelativeResize="0"/>
          <p:nvPr/>
        </p:nvPicPr>
        <p:blipFill rotWithShape="1">
          <a:blip r:embed="rId3">
            <a:alphaModFix/>
          </a:blip>
          <a:srcRect b="0" l="0" r="0" t="0"/>
          <a:stretch/>
        </p:blipFill>
        <p:spPr>
          <a:xfrm>
            <a:off x="8270610" y="5174704"/>
            <a:ext cx="1752119" cy="358920"/>
          </a:xfrm>
          <a:prstGeom prst="rect">
            <a:avLst/>
          </a:prstGeom>
          <a:noFill/>
          <a:ln>
            <a:noFill/>
          </a:ln>
        </p:spPr>
      </p:pic>
      <p:pic>
        <p:nvPicPr>
          <p:cNvPr id="403" name="Google Shape;403;p24"/>
          <p:cNvPicPr preferRelativeResize="0"/>
          <p:nvPr/>
        </p:nvPicPr>
        <p:blipFill rotWithShape="1">
          <a:blip r:embed="rId4">
            <a:alphaModFix/>
          </a:blip>
          <a:srcRect b="0" l="0" r="0" t="0"/>
          <a:stretch/>
        </p:blipFill>
        <p:spPr>
          <a:xfrm>
            <a:off x="7257216" y="5251218"/>
            <a:ext cx="907904" cy="358925"/>
          </a:xfrm>
          <a:prstGeom prst="rect">
            <a:avLst/>
          </a:prstGeom>
          <a:noFill/>
          <a:ln>
            <a:noFill/>
          </a:ln>
        </p:spPr>
      </p:pic>
      <p:graphicFrame>
        <p:nvGraphicFramePr>
          <p:cNvPr id="404" name="Google Shape;404;p24"/>
          <p:cNvGraphicFramePr/>
          <p:nvPr/>
        </p:nvGraphicFramePr>
        <p:xfrm>
          <a:off x="2471865" y="285752"/>
          <a:ext cx="3000000" cy="3000000"/>
        </p:xfrm>
        <a:graphic>
          <a:graphicData uri="http://schemas.openxmlformats.org/drawingml/2006/table">
            <a:tbl>
              <a:tblPr firstRow="1">
                <a:noFill/>
                <a:tableStyleId>{10324BF8-007F-4325-8497-556CA3CB6437}</a:tableStyleId>
              </a:tblPr>
              <a:tblGrid>
                <a:gridCol w="2361450"/>
                <a:gridCol w="5189425"/>
              </a:tblGrid>
              <a:tr h="3120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NAME</a:t>
                      </a:r>
                      <a:endParaRPr sz="1400" u="none" cap="none" strike="noStrike">
                        <a:latin typeface="Arial"/>
                        <a:ea typeface="Arial"/>
                        <a:cs typeface="Arial"/>
                        <a:sym typeface="Arial"/>
                      </a:endParaRPr>
                    </a:p>
                  </a:txBody>
                  <a:tcPr marT="0" marB="0" marR="62950" marL="62950"/>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7. Apadrinaunolivo.org</a:t>
                      </a:r>
                      <a:endParaRPr sz="1400" u="none" cap="none" strike="noStrike">
                        <a:latin typeface="Arial"/>
                        <a:ea typeface="Arial"/>
                        <a:cs typeface="Arial"/>
                        <a:sym typeface="Arial"/>
                      </a:endParaRPr>
                    </a:p>
                  </a:txBody>
                  <a:tcPr marT="0" marB="0" marR="62950" marL="62950"/>
                </a:tc>
              </a:tr>
              <a:tr h="3120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Country of operation</a:t>
                      </a:r>
                      <a:endParaRPr sz="1400" u="none" cap="none" strike="noStrike">
                        <a:latin typeface="Arial"/>
                        <a:ea typeface="Arial"/>
                        <a:cs typeface="Arial"/>
                        <a:sym typeface="Arial"/>
                      </a:endParaRPr>
                    </a:p>
                  </a:txBody>
                  <a:tcPr marT="0" marB="0" marR="62950" marL="62950"/>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Oliete, Teruel, Spain</a:t>
                      </a:r>
                      <a:endParaRPr sz="1400" u="none" cap="none" strike="noStrike">
                        <a:latin typeface="Arial"/>
                        <a:ea typeface="Arial"/>
                        <a:cs typeface="Arial"/>
                        <a:sym typeface="Arial"/>
                      </a:endParaRPr>
                    </a:p>
                  </a:txBody>
                  <a:tcPr marT="0" marB="0" marR="62950" marL="62950"/>
                </a:tc>
              </a:tr>
              <a:tr h="3120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Legal nature</a:t>
                      </a:r>
                      <a:endParaRPr sz="1400" u="none" cap="none" strike="noStrike">
                        <a:latin typeface="Arial"/>
                        <a:ea typeface="Arial"/>
                        <a:cs typeface="Arial"/>
                        <a:sym typeface="Arial"/>
                      </a:endParaRPr>
                    </a:p>
                  </a:txBody>
                  <a:tcPr marT="0" marB="0" marR="62950" marL="62950"/>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NGO </a:t>
                      </a:r>
                      <a:endParaRPr sz="1400" u="none" cap="none" strike="noStrike">
                        <a:latin typeface="Arial"/>
                        <a:ea typeface="Arial"/>
                        <a:cs typeface="Arial"/>
                        <a:sym typeface="Arial"/>
                      </a:endParaRPr>
                    </a:p>
                  </a:txBody>
                  <a:tcPr marT="0" marB="0" marR="62950" marL="62950"/>
                </a:tc>
              </a:tr>
              <a:tr h="3120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Size (team members)</a:t>
                      </a:r>
                      <a:endParaRPr sz="1400" u="none" cap="none" strike="noStrike">
                        <a:latin typeface="Arial"/>
                        <a:ea typeface="Arial"/>
                        <a:cs typeface="Arial"/>
                        <a:sym typeface="Arial"/>
                      </a:endParaRPr>
                    </a:p>
                  </a:txBody>
                  <a:tcPr marT="0" marB="0" marR="62950" marL="62950"/>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Micro-enterprise (10 members)</a:t>
                      </a:r>
                      <a:endParaRPr sz="1400" u="none" cap="none" strike="noStrike">
                        <a:latin typeface="Arial"/>
                        <a:ea typeface="Arial"/>
                        <a:cs typeface="Arial"/>
                        <a:sym typeface="Arial"/>
                      </a:endParaRPr>
                    </a:p>
                  </a:txBody>
                  <a:tcPr marT="0" marB="0" marR="62950" marL="62950"/>
                </a:tc>
              </a:tr>
              <a:tr h="3120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Products/ Services</a:t>
                      </a:r>
                      <a:endParaRPr sz="1400" u="none" cap="none" strike="noStrike">
                        <a:latin typeface="Arial"/>
                        <a:ea typeface="Arial"/>
                        <a:cs typeface="Arial"/>
                        <a:sym typeface="Arial"/>
                      </a:endParaRPr>
                    </a:p>
                  </a:txBody>
                  <a:tcPr marT="0" marB="0" marR="62950" marL="62950"/>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Sponsor an olive</a:t>
                      </a:r>
                      <a:endParaRPr sz="1400" u="none" cap="none" strike="noStrike">
                        <a:latin typeface="Arial"/>
                        <a:ea typeface="Arial"/>
                        <a:cs typeface="Arial"/>
                        <a:sym typeface="Arial"/>
                      </a:endParaRPr>
                    </a:p>
                  </a:txBody>
                  <a:tcPr marT="0" marB="0" marR="62950" marL="62950"/>
                </a:tc>
              </a:tr>
              <a:tr h="8321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Website/Social Media</a:t>
                      </a:r>
                      <a:endParaRPr sz="1400" u="none" cap="none" strike="noStrike">
                        <a:latin typeface="Arial"/>
                        <a:ea typeface="Arial"/>
                        <a:cs typeface="Arial"/>
                        <a:sym typeface="Arial"/>
                      </a:endParaRPr>
                    </a:p>
                  </a:txBody>
                  <a:tcPr marT="0" marB="0" marR="62950" marL="62950"/>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Website: </a:t>
                      </a:r>
                      <a:r>
                        <a:rPr lang="en-US" sz="1200" u="sng" cap="none" strike="noStrike">
                          <a:solidFill>
                            <a:schemeClr val="hlink"/>
                          </a:solidFill>
                          <a:latin typeface="Arial"/>
                          <a:ea typeface="Arial"/>
                          <a:cs typeface="Arial"/>
                          <a:sym typeface="Arial"/>
                          <a:hlinkClick r:id="rId5"/>
                        </a:rPr>
                        <a:t>https://apadrinaunolivo.org/es/quienes-somos</a:t>
                      </a:r>
                      <a:endParaRPr sz="1400" u="none" cap="none" strike="noStrike">
                        <a:latin typeface="Arial"/>
                        <a:ea typeface="Arial"/>
                        <a:cs typeface="Arial"/>
                        <a:sym typeface="Arial"/>
                      </a:endParaRPr>
                    </a:p>
                    <a:p>
                      <a:pPr indent="0" lvl="0" marL="0" marR="0" rtl="0" algn="ctr">
                        <a:lnSpc>
                          <a:spcPct val="150000"/>
                        </a:lnSpc>
                        <a:spcBef>
                          <a:spcPts val="1200"/>
                        </a:spcBef>
                        <a:spcAft>
                          <a:spcPts val="0"/>
                        </a:spcAft>
                        <a:buNone/>
                      </a:pPr>
                      <a:r>
                        <a:rPr lang="en-US" sz="1200" u="none" cap="none" strike="noStrike">
                          <a:latin typeface="Arial"/>
                          <a:ea typeface="Arial"/>
                          <a:cs typeface="Arial"/>
                          <a:sym typeface="Arial"/>
                        </a:rPr>
                        <a:t>Instagram: </a:t>
                      </a:r>
                      <a:r>
                        <a:rPr lang="en-US" sz="1200" u="sng" cap="none" strike="noStrike">
                          <a:solidFill>
                            <a:schemeClr val="hlink"/>
                          </a:solidFill>
                          <a:latin typeface="Arial"/>
                          <a:ea typeface="Arial"/>
                          <a:cs typeface="Arial"/>
                          <a:sym typeface="Arial"/>
                          <a:hlinkClick r:id="rId6"/>
                        </a:rPr>
                        <a:t>https://www.instagram.com/adoptaunolivo/</a:t>
                      </a:r>
                      <a:endParaRPr sz="1400" u="none" cap="none" strike="noStrike">
                        <a:latin typeface="Arial"/>
                        <a:ea typeface="Arial"/>
                        <a:cs typeface="Arial"/>
                        <a:sym typeface="Arial"/>
                      </a:endParaRPr>
                    </a:p>
                  </a:txBody>
                  <a:tcPr marT="0" marB="0" marR="62950" marL="62950"/>
                </a:tc>
              </a:tr>
              <a:tr h="3120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Addressed SDGs</a:t>
                      </a:r>
                      <a:endParaRPr sz="1400" u="none" cap="none" strike="noStrike">
                        <a:latin typeface="Arial"/>
                        <a:ea typeface="Arial"/>
                        <a:cs typeface="Arial"/>
                        <a:sym typeface="Arial"/>
                      </a:endParaRPr>
                    </a:p>
                  </a:txBody>
                  <a:tcPr marT="0" marB="0" marR="62950" marL="62950"/>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Planet: As well as prosperity and people</a:t>
                      </a:r>
                      <a:endParaRPr sz="1400" u="none" cap="none" strike="noStrike">
                        <a:latin typeface="Arial"/>
                        <a:ea typeface="Arial"/>
                        <a:cs typeface="Arial"/>
                        <a:sym typeface="Arial"/>
                      </a:endParaRPr>
                    </a:p>
                  </a:txBody>
                  <a:tcPr marT="0" marB="0" marR="62950" marL="62950"/>
                </a:tc>
              </a:tr>
              <a:tr h="936175">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Impact</a:t>
                      </a:r>
                      <a:endParaRPr sz="1400" u="none" cap="none" strike="noStrike">
                        <a:latin typeface="Arial"/>
                        <a:ea typeface="Arial"/>
                        <a:cs typeface="Arial"/>
                        <a:sym typeface="Arial"/>
                      </a:endParaRPr>
                    </a:p>
                  </a:txBody>
                  <a:tcPr marT="0" marB="0" marR="62950" marL="62950"/>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More than 4,000 sponsors and more than 8,300 olive trees recovered, FiturNext 2020 Challenge award, “Young Social Entrepreneurs Award” in 2015, winners of the international tournament EVO-IOCC 2020</a:t>
                      </a:r>
                      <a:endParaRPr sz="1400" u="none" cap="none" strike="noStrike">
                        <a:latin typeface="Arial"/>
                        <a:ea typeface="Arial"/>
                        <a:cs typeface="Arial"/>
                        <a:sym typeface="Arial"/>
                      </a:endParaRPr>
                    </a:p>
                  </a:txBody>
                  <a:tcPr marT="0" marB="0" marR="62950" marL="62950"/>
                </a:tc>
              </a:tr>
              <a:tr h="936175">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Supporters</a:t>
                      </a:r>
                      <a:endParaRPr sz="1400" u="none" cap="none" strike="noStrike">
                        <a:latin typeface="Arial"/>
                        <a:ea typeface="Arial"/>
                        <a:cs typeface="Arial"/>
                        <a:sym typeface="Arial"/>
                      </a:endParaRPr>
                    </a:p>
                  </a:txBody>
                  <a:tcPr marT="0" marB="0" marR="62950" marL="62950"/>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Fundación Telefónica, Stilh, Bellota, New Holand, Fundación la Caixa, Lush, Fundación Nina Carasso, Zeleris, Provincial Council of Teruel, Oliete’s City Council, Aragon’s Regional Government</a:t>
                      </a:r>
                      <a:endParaRPr sz="1400" u="none" cap="none" strike="noStrike">
                        <a:latin typeface="Arial"/>
                        <a:ea typeface="Arial"/>
                        <a:cs typeface="Arial"/>
                        <a:sym typeface="Arial"/>
                      </a:endParaRPr>
                    </a:p>
                  </a:txBody>
                  <a:tcPr marT="0" marB="0" marR="62950" marL="62950"/>
                </a:tc>
              </a:tr>
              <a:tr h="3120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Challenges</a:t>
                      </a:r>
                      <a:endParaRPr sz="1400" u="none" cap="none" strike="noStrike">
                        <a:latin typeface="Arial"/>
                        <a:ea typeface="Arial"/>
                        <a:cs typeface="Arial"/>
                        <a:sym typeface="Arial"/>
                      </a:endParaRPr>
                    </a:p>
                  </a:txBody>
                  <a:tcPr marT="0" marB="0" marR="62950" marL="62950"/>
                </a:tc>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Production of sufficient oil in order to be a sustainable project.</a:t>
                      </a:r>
                      <a:endParaRPr sz="1400" u="none" cap="none" strike="noStrike">
                        <a:latin typeface="Arial"/>
                        <a:ea typeface="Arial"/>
                        <a:cs typeface="Arial"/>
                        <a:sym typeface="Arial"/>
                      </a:endParaRPr>
                    </a:p>
                  </a:txBody>
                  <a:tcPr marT="0" marB="0" marR="62950" marL="629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cxnSp>
        <p:nvCxnSpPr>
          <p:cNvPr id="409" name="Google Shape;409;p25"/>
          <p:cNvCxnSpPr/>
          <p:nvPr/>
        </p:nvCxnSpPr>
        <p:spPr>
          <a:xfrm rot="10800000">
            <a:off x="2376000" y="564353"/>
            <a:ext cx="7704000" cy="0"/>
          </a:xfrm>
          <a:prstGeom prst="straightConnector1">
            <a:avLst/>
          </a:prstGeom>
          <a:noFill/>
          <a:ln cap="flat" cmpd="sng" w="76300">
            <a:solidFill>
              <a:srgbClr val="5F497A"/>
            </a:solidFill>
            <a:prstDash val="solid"/>
            <a:round/>
            <a:headEnd len="sm" w="sm" type="none"/>
            <a:tailEnd len="sm" w="sm" type="none"/>
          </a:ln>
        </p:spPr>
      </p:cxnSp>
      <p:sp>
        <p:nvSpPr>
          <p:cNvPr id="410" name="Google Shape;410;p25"/>
          <p:cNvSpPr/>
          <p:nvPr/>
        </p:nvSpPr>
        <p:spPr>
          <a:xfrm>
            <a:off x="936000" y="-29520"/>
            <a:ext cx="8228160" cy="989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5"/>
          <p:cNvSpPr/>
          <p:nvPr/>
        </p:nvSpPr>
        <p:spPr>
          <a:xfrm>
            <a:off x="341194" y="100275"/>
            <a:ext cx="9253886" cy="40011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800"/>
              <a:buFont typeface="Arial"/>
              <a:buNone/>
            </a:pPr>
            <a:r>
              <a:rPr b="0" i="0" lang="en-US" sz="2600" u="none" cap="none" strike="noStrike">
                <a:solidFill>
                  <a:schemeClr val="dk1"/>
                </a:solidFill>
                <a:latin typeface="Arial"/>
                <a:ea typeface="Arial"/>
                <a:cs typeface="Arial"/>
                <a:sym typeface="Arial"/>
              </a:rPr>
              <a:t>APADRINA UN OLIVO – SOCIAL BUSINESS CANVAS</a:t>
            </a:r>
            <a:endParaRPr b="0" i="0" sz="2600" u="none" cap="none" strike="noStrike">
              <a:solidFill>
                <a:schemeClr val="dk1"/>
              </a:solidFill>
              <a:latin typeface="Arial"/>
              <a:ea typeface="Arial"/>
              <a:cs typeface="Arial"/>
              <a:sym typeface="Arial"/>
            </a:endParaRPr>
          </a:p>
        </p:txBody>
      </p:sp>
      <p:sp>
        <p:nvSpPr>
          <p:cNvPr id="412" name="Google Shape;412;p25"/>
          <p:cNvSpPr/>
          <p:nvPr/>
        </p:nvSpPr>
        <p:spPr>
          <a:xfrm>
            <a:off x="504000" y="1326600"/>
            <a:ext cx="9070560" cy="3287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3" name="Google Shape;413;p25"/>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414" name="Google Shape;414;p25"/>
          <p:cNvPicPr preferRelativeResize="0"/>
          <p:nvPr/>
        </p:nvPicPr>
        <p:blipFill rotWithShape="1">
          <a:blip r:embed="rId4">
            <a:alphaModFix/>
          </a:blip>
          <a:srcRect b="0" l="0" r="0" t="0"/>
          <a:stretch/>
        </p:blipFill>
        <p:spPr>
          <a:xfrm>
            <a:off x="7560669" y="5181054"/>
            <a:ext cx="907904" cy="358925"/>
          </a:xfrm>
          <a:prstGeom prst="rect">
            <a:avLst/>
          </a:prstGeom>
          <a:noFill/>
          <a:ln>
            <a:noFill/>
          </a:ln>
        </p:spPr>
      </p:pic>
      <p:graphicFrame>
        <p:nvGraphicFramePr>
          <p:cNvPr id="415" name="Google Shape;415;p25"/>
          <p:cNvGraphicFramePr/>
          <p:nvPr/>
        </p:nvGraphicFramePr>
        <p:xfrm>
          <a:off x="180974" y="685799"/>
          <a:ext cx="3000000" cy="3000000"/>
        </p:xfrm>
        <a:graphic>
          <a:graphicData uri="http://schemas.openxmlformats.org/drawingml/2006/table">
            <a:tbl>
              <a:tblPr bandRow="1">
                <a:noFill/>
                <a:tableStyleId>{10324BF8-007F-4325-8497-556CA3CB6437}</a:tableStyleId>
              </a:tblPr>
              <a:tblGrid>
                <a:gridCol w="2333625"/>
                <a:gridCol w="2266950"/>
                <a:gridCol w="1552625"/>
                <a:gridCol w="1309025"/>
                <a:gridCol w="1230300"/>
                <a:gridCol w="1003925"/>
              </a:tblGrid>
              <a:tr h="69875">
                <a:tc gridSpan="5">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Mission Statement</a:t>
                      </a:r>
                      <a:endParaRPr sz="1200" u="none" cap="none" strike="noStrike">
                        <a:latin typeface="Arial"/>
                        <a:ea typeface="Arial"/>
                        <a:cs typeface="Arial"/>
                        <a:sym typeface="Arial"/>
                      </a:endParaRPr>
                    </a:p>
                  </a:txBody>
                  <a:tcPr marT="0" marB="0" marR="31125" marL="31125"/>
                </a:tc>
                <a:tc hMerge="1"/>
                <a:tc hMerge="1"/>
                <a:tc hMerge="1"/>
                <a:tc hMerge="1"/>
                <a:tc rowSpan="3">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 Externalities</a:t>
                      </a:r>
                      <a:endParaRPr sz="1200" u="none" cap="none" strike="noStrike">
                        <a:latin typeface="Arial"/>
                        <a:ea typeface="Arial"/>
                        <a:cs typeface="Arial"/>
                        <a:sym typeface="Arial"/>
                      </a:endParaRPr>
                    </a:p>
                    <a:p>
                      <a:pPr indent="0" lvl="0" marL="0" marR="0" rtl="0" algn="ctr">
                        <a:lnSpc>
                          <a:spcPct val="150000"/>
                        </a:lnSpc>
                        <a:spcBef>
                          <a:spcPts val="1000"/>
                        </a:spcBef>
                        <a:spcAft>
                          <a:spcPts val="0"/>
                        </a:spcAft>
                        <a:buNone/>
                      </a:pPr>
                      <a:r>
                        <a:rPr lang="en-US" sz="1050" u="none" cap="none" strike="noStrike">
                          <a:solidFill>
                            <a:srgbClr val="7F7F7F"/>
                          </a:solidFill>
                          <a:latin typeface="Arial"/>
                          <a:ea typeface="Arial"/>
                          <a:cs typeface="Arial"/>
                          <a:sym typeface="Arial"/>
                        </a:rPr>
                        <a:t>Environmental sustainability</a:t>
                      </a:r>
                      <a:endParaRPr/>
                    </a:p>
                    <a:p>
                      <a:pPr indent="0" lvl="0" marL="0" marR="0" rtl="0" algn="ctr">
                        <a:lnSpc>
                          <a:spcPct val="150000"/>
                        </a:lnSpc>
                        <a:spcBef>
                          <a:spcPts val="1000"/>
                        </a:spcBef>
                        <a:spcAft>
                          <a:spcPts val="0"/>
                        </a:spcAft>
                        <a:buNone/>
                      </a:pPr>
                      <a:r>
                        <a:rPr lang="en-US" sz="1050" u="none" cap="none" strike="noStrike">
                          <a:solidFill>
                            <a:srgbClr val="7F7F7F"/>
                          </a:solidFill>
                          <a:latin typeface="Arial"/>
                          <a:ea typeface="Arial"/>
                          <a:cs typeface="Arial"/>
                          <a:sym typeface="Arial"/>
                        </a:rPr>
                        <a:t>Economic growth for Oliete’s inhabitants</a:t>
                      </a: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r>
              <a:tr h="194235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Problem</a:t>
                      </a:r>
                      <a:endParaRPr sz="1200" u="none" cap="none" strike="noStrike">
                        <a:latin typeface="Arial"/>
                        <a:ea typeface="Arial"/>
                        <a:cs typeface="Arial"/>
                        <a:sym typeface="Arial"/>
                      </a:endParaRPr>
                    </a:p>
                    <a:p>
                      <a:pPr indent="0" lvl="0" marL="0" marR="0" rtl="0" algn="ctr">
                        <a:lnSpc>
                          <a:spcPct val="150000"/>
                        </a:lnSpc>
                        <a:spcBef>
                          <a:spcPts val="1000"/>
                        </a:spcBef>
                        <a:spcAft>
                          <a:spcPts val="0"/>
                        </a:spcAft>
                        <a:buNone/>
                      </a:pPr>
                      <a:r>
                        <a:rPr lang="en-US" sz="1050" u="none" cap="none" strike="noStrike">
                          <a:solidFill>
                            <a:srgbClr val="7F7F7F"/>
                          </a:solidFill>
                          <a:latin typeface="Arial"/>
                          <a:ea typeface="Arial"/>
                          <a:cs typeface="Arial"/>
                          <a:sym typeface="Arial"/>
                        </a:rPr>
                        <a:t>Depopulation</a:t>
                      </a:r>
                      <a:endParaRPr/>
                    </a:p>
                    <a:p>
                      <a:pPr indent="0" lvl="0" marL="0" marR="0" rtl="0" algn="ctr">
                        <a:lnSpc>
                          <a:spcPct val="150000"/>
                        </a:lnSpc>
                        <a:spcBef>
                          <a:spcPts val="1000"/>
                        </a:spcBef>
                        <a:spcAft>
                          <a:spcPts val="0"/>
                        </a:spcAft>
                        <a:buNone/>
                      </a:pPr>
                      <a:r>
                        <a:rPr lang="en-US" sz="1050" u="none" cap="none" strike="noStrike">
                          <a:solidFill>
                            <a:srgbClr val="7F7F7F"/>
                          </a:solidFill>
                          <a:latin typeface="Arial"/>
                          <a:ea typeface="Arial"/>
                          <a:cs typeface="Arial"/>
                          <a:sym typeface="Arial"/>
                        </a:rPr>
                        <a:t>Environmental consequences of the abandonment of olive trees</a:t>
                      </a:r>
                      <a:endParaRPr/>
                    </a:p>
                    <a:p>
                      <a:pPr indent="0" lvl="0" marL="0" marR="0" rtl="0" algn="ctr">
                        <a:lnSpc>
                          <a:spcPct val="150000"/>
                        </a:lnSpc>
                        <a:spcBef>
                          <a:spcPts val="1000"/>
                        </a:spcBef>
                        <a:spcAft>
                          <a:spcPts val="0"/>
                        </a:spcAft>
                        <a:buNone/>
                      </a:pPr>
                      <a:r>
                        <a:rPr lang="en-US" sz="1050" u="none" cap="none" strike="noStrike">
                          <a:solidFill>
                            <a:srgbClr val="7F7F7F"/>
                          </a:solidFill>
                          <a:latin typeface="Arial"/>
                          <a:ea typeface="Arial"/>
                          <a:cs typeface="Arial"/>
                          <a:sym typeface="Arial"/>
                        </a:rPr>
                        <a:t>Lack of opportunities</a:t>
                      </a:r>
                      <a:endParaRPr/>
                    </a:p>
                  </a:txBody>
                  <a:tcPr marT="0" marB="0" marR="31125" marL="31125"/>
                </a:tc>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Key Activities</a:t>
                      </a:r>
                      <a:endParaRPr sz="1200" u="none" cap="none" strike="noStrike">
                        <a:latin typeface="Arial"/>
                        <a:ea typeface="Arial"/>
                        <a:cs typeface="Arial"/>
                        <a:sym typeface="Arial"/>
                      </a:endParaRPr>
                    </a:p>
                    <a:p>
                      <a:pPr indent="0" lvl="0" marL="0" marR="0" rtl="0" algn="ctr">
                        <a:lnSpc>
                          <a:spcPct val="150000"/>
                        </a:lnSpc>
                        <a:spcBef>
                          <a:spcPts val="2200"/>
                        </a:spcBef>
                        <a:spcAft>
                          <a:spcPts val="0"/>
                        </a:spcAft>
                        <a:buClr>
                          <a:srgbClr val="000000"/>
                        </a:buClr>
                        <a:buSzPts val="1050"/>
                        <a:buFont typeface="Arial"/>
                        <a:buNone/>
                      </a:pPr>
                      <a:r>
                        <a:rPr lang="en-US" sz="1050" u="none" cap="none" strike="noStrike">
                          <a:solidFill>
                            <a:srgbClr val="7F7F7F"/>
                          </a:solidFill>
                          <a:latin typeface="Arial"/>
                          <a:ea typeface="Arial"/>
                          <a:cs typeface="Arial"/>
                          <a:sym typeface="Arial"/>
                        </a:rPr>
                        <a:t>Sponsorship of the olives, Production of olive oil, Learning program, Employment workshops, Partnerships with other NGOs/public administration, Participation in summits such as “South Summit”</a:t>
                      </a:r>
                      <a:endParaRPr/>
                    </a:p>
                  </a:txBody>
                  <a:tcPr marT="0" marB="0" marR="31125" marL="31125"/>
                </a:tc>
                <a:tc rowSpan="3">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Value proposition</a:t>
                      </a:r>
                      <a:endParaRPr sz="1200" u="none" cap="none" strike="noStrike">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Empower inhabitants from Oliete in the recovery, conservation and enhancement of the century-old abandoned olive grove, generated in those peoples involved a sustainable economy with social inclusion</a:t>
                      </a: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c rowSpan="2">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Beneficiary relationships</a:t>
                      </a:r>
                      <a:endParaRPr sz="1200" u="none" cap="none" strike="noStrike">
                        <a:latin typeface="Arial"/>
                        <a:ea typeface="Arial"/>
                        <a:cs typeface="Arial"/>
                        <a:sym typeface="Arial"/>
                      </a:endParaRPr>
                    </a:p>
                    <a:p>
                      <a:pPr indent="0" lvl="0" marL="0" marR="0" rtl="0" algn="ctr">
                        <a:lnSpc>
                          <a:spcPct val="115000"/>
                        </a:lnSpc>
                        <a:spcBef>
                          <a:spcPts val="1000"/>
                        </a:spcBef>
                        <a:spcAft>
                          <a:spcPts val="0"/>
                        </a:spcAft>
                        <a:buNone/>
                      </a:pPr>
                      <a:r>
                        <a:rPr lang="en-US" sz="1050" u="none" cap="none" strike="noStrike">
                          <a:solidFill>
                            <a:srgbClr val="7F7F7F"/>
                          </a:solidFill>
                          <a:latin typeface="Arial"/>
                          <a:ea typeface="Arial"/>
                          <a:cs typeface="Arial"/>
                          <a:sym typeface="Arial"/>
                        </a:rPr>
                        <a:t>Personal; establishment of a close bond with the initiative due to its reliance on the project and shared values</a:t>
                      </a: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c rowSpan="2">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Beneficiaries</a:t>
                      </a:r>
                      <a:endParaRPr sz="1200" u="none" cap="none" strike="noStrike">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Uninsured people are socially vulnerable groups, and people (usually women) who have medicines that they don’t use anymore</a:t>
                      </a:r>
                      <a:endParaRPr sz="1050" u="none" cap="none" strike="noStrike">
                        <a:solidFill>
                          <a:srgbClr val="7F7F7F"/>
                        </a:solidFill>
                        <a:latin typeface="Arial"/>
                        <a:ea typeface="Arial"/>
                        <a:cs typeface="Arial"/>
                        <a:sym typeface="Arial"/>
                      </a:endParaRPr>
                    </a:p>
                  </a:txBody>
                  <a:tcPr marT="0" marB="0" marR="31125" marL="31125"/>
                </a:tc>
                <a:tc vMerge="1"/>
              </a:tr>
              <a:tr h="164150">
                <a:tc rowSpan="2">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Solution</a:t>
                      </a:r>
                      <a:endParaRPr sz="1200" u="none" cap="none" strike="noStrike">
                        <a:latin typeface="Arial"/>
                        <a:ea typeface="Arial"/>
                        <a:cs typeface="Arial"/>
                        <a:sym typeface="Arial"/>
                      </a:endParaRPr>
                    </a:p>
                    <a:p>
                      <a:pPr indent="0" lvl="0" marL="0" marR="0" rtl="0" algn="ctr">
                        <a:lnSpc>
                          <a:spcPct val="150000"/>
                        </a:lnSpc>
                        <a:spcBef>
                          <a:spcPts val="1000"/>
                        </a:spcBef>
                        <a:spcAft>
                          <a:spcPts val="0"/>
                        </a:spcAft>
                        <a:buNone/>
                      </a:pPr>
                      <a:r>
                        <a:rPr b="0" i="0" lang="en-US" sz="1050" u="none" cap="none" strike="noStrike">
                          <a:solidFill>
                            <a:srgbClr val="7F7F7F"/>
                          </a:solidFill>
                          <a:latin typeface="Arial"/>
                          <a:ea typeface="Arial"/>
                          <a:cs typeface="Arial"/>
                          <a:sym typeface="Arial"/>
                        </a:rPr>
                        <a:t>Empower inhabitants in the recovery, conservation and enhancement of the century-old abandoned olive grove, generated in those peoples involved a sustainable economy with social inclusion.</a:t>
                      </a: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c rowSpan="2">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Key Metrics</a:t>
                      </a:r>
                      <a:endParaRPr sz="1200" u="none" cap="none" strike="noStrike">
                        <a:latin typeface="Arial"/>
                        <a:ea typeface="Arial"/>
                        <a:cs typeface="Arial"/>
                        <a:sym typeface="Arial"/>
                      </a:endParaRPr>
                    </a:p>
                    <a:p>
                      <a:pPr indent="0" lvl="0" marL="0" marR="0" rtl="0" algn="ctr">
                        <a:lnSpc>
                          <a:spcPct val="115000"/>
                        </a:lnSpc>
                        <a:spcBef>
                          <a:spcPts val="1000"/>
                        </a:spcBef>
                        <a:spcAft>
                          <a:spcPts val="0"/>
                        </a:spcAft>
                        <a:buNone/>
                      </a:pPr>
                      <a:r>
                        <a:rPr lang="en-US" sz="1050" u="none" cap="none" strike="noStrike">
                          <a:solidFill>
                            <a:srgbClr val="7F7F7F"/>
                          </a:solidFill>
                          <a:latin typeface="Arial"/>
                          <a:ea typeface="Arial"/>
                          <a:cs typeface="Arial"/>
                          <a:sym typeface="Arial"/>
                        </a:rPr>
                        <a:t>Number of olive trees sponsored</a:t>
                      </a:r>
                      <a:endParaRPr/>
                    </a:p>
                    <a:p>
                      <a:pPr indent="0" lvl="0" marL="0" marR="0" rtl="0" algn="ctr">
                        <a:lnSpc>
                          <a:spcPct val="115000"/>
                        </a:lnSpc>
                        <a:spcBef>
                          <a:spcPts val="1000"/>
                        </a:spcBef>
                        <a:spcAft>
                          <a:spcPts val="0"/>
                        </a:spcAft>
                        <a:buNone/>
                      </a:pPr>
                      <a:r>
                        <a:rPr lang="en-US" sz="1050" u="none" cap="none" strike="noStrike">
                          <a:solidFill>
                            <a:srgbClr val="7F7F7F"/>
                          </a:solidFill>
                          <a:latin typeface="Arial"/>
                          <a:ea typeface="Arial"/>
                          <a:cs typeface="Arial"/>
                          <a:sym typeface="Arial"/>
                        </a:rPr>
                        <a:t>Acknowledgements</a:t>
                      </a:r>
                      <a:endParaRPr/>
                    </a:p>
                    <a:p>
                      <a:pPr indent="0" lvl="0" marL="0" marR="0" rtl="0" algn="ctr">
                        <a:lnSpc>
                          <a:spcPct val="115000"/>
                        </a:lnSpc>
                        <a:spcBef>
                          <a:spcPts val="1000"/>
                        </a:spcBef>
                        <a:spcAft>
                          <a:spcPts val="0"/>
                        </a:spcAft>
                        <a:buNone/>
                      </a:pPr>
                      <a:r>
                        <a:rPr lang="en-US" sz="1050" u="none" cap="none" strike="noStrike">
                          <a:solidFill>
                            <a:srgbClr val="7F7F7F"/>
                          </a:solidFill>
                          <a:latin typeface="Arial"/>
                          <a:ea typeface="Arial"/>
                          <a:cs typeface="Arial"/>
                          <a:sym typeface="Arial"/>
                        </a:rPr>
                        <a:t>Population growth in the target place</a:t>
                      </a:r>
                      <a:endParaRPr/>
                    </a:p>
                    <a:p>
                      <a:pPr indent="0" lvl="0" marL="0" marR="0" rtl="0" algn="ctr">
                        <a:lnSpc>
                          <a:spcPct val="115000"/>
                        </a:lnSpc>
                        <a:spcBef>
                          <a:spcPts val="1000"/>
                        </a:spcBef>
                        <a:spcAft>
                          <a:spcPts val="0"/>
                        </a:spcAft>
                        <a:buNone/>
                      </a:pPr>
                      <a:r>
                        <a:rPr lang="en-US" sz="1050" u="none" cap="none" strike="noStrike">
                          <a:solidFill>
                            <a:srgbClr val="7F7F7F"/>
                          </a:solidFill>
                          <a:latin typeface="Arial"/>
                          <a:ea typeface="Arial"/>
                          <a:cs typeface="Arial"/>
                          <a:sym typeface="Arial"/>
                        </a:rPr>
                        <a:t>Economic revenues from products</a:t>
                      </a:r>
                      <a:endParaRPr/>
                    </a:p>
                  </a:txBody>
                  <a:tcPr marT="0" marB="0" marR="31125" marL="31125"/>
                </a:tc>
                <a:tc vMerge="1"/>
                <a:tc vMerge="1"/>
                <a:tc vMerge="1"/>
                <a:tc vMerge="1"/>
              </a:tr>
              <a:tr h="1581025">
                <a:tc vMerge="1"/>
                <a:tc vMerge="1"/>
                <a:tc vMerge="1"/>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Channels</a:t>
                      </a:r>
                      <a:endParaRPr sz="1200" u="none" cap="none" strike="noStrike">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Phone, email, social networks and face to face </a:t>
                      </a:r>
                      <a:endParaRPr sz="1050" u="none" cap="none" strike="noStrike">
                        <a:solidFill>
                          <a:srgbClr val="7F7F7F"/>
                        </a:solidFill>
                        <a:latin typeface="Arial"/>
                        <a:ea typeface="Arial"/>
                        <a:cs typeface="Arial"/>
                        <a:sym typeface="Arial"/>
                      </a:endParaRPr>
                    </a:p>
                  </a:txBody>
                  <a:tcPr marT="0" marB="0" marR="31125" marL="31125"/>
                </a:tc>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Key partners</a:t>
                      </a:r>
                      <a:endParaRPr sz="1200" u="none" cap="none" strike="noStrike">
                        <a:latin typeface="Arial"/>
                        <a:ea typeface="Arial"/>
                        <a:cs typeface="Arial"/>
                        <a:sym typeface="Arial"/>
                      </a:endParaRPr>
                    </a:p>
                    <a:p>
                      <a:pPr indent="0" lvl="0" marL="0" marR="0" rtl="0" algn="ctr">
                        <a:lnSpc>
                          <a:spcPct val="115000"/>
                        </a:lnSpc>
                        <a:spcBef>
                          <a:spcPts val="2200"/>
                        </a:spcBef>
                        <a:spcAft>
                          <a:spcPts val="0"/>
                        </a:spcAft>
                        <a:buNone/>
                      </a:pPr>
                      <a:r>
                        <a:rPr lang="en-US" sz="1050" u="none" cap="none" strike="noStrike">
                          <a:solidFill>
                            <a:srgbClr val="7F7F7F"/>
                          </a:solidFill>
                          <a:latin typeface="Arial"/>
                          <a:ea typeface="Arial"/>
                          <a:cs typeface="Arial"/>
                          <a:sym typeface="Arial"/>
                        </a:rPr>
                        <a:t>Local/National public administration, Foundations, businesses</a:t>
                      </a:r>
                      <a:endParaRPr sz="1100" u="none" cap="none" strike="noStrike">
                        <a:solidFill>
                          <a:srgbClr val="7F7F7F"/>
                        </a:solidFill>
                        <a:latin typeface="Arial"/>
                        <a:ea typeface="Arial"/>
                        <a:cs typeface="Arial"/>
                        <a:sym typeface="Arial"/>
                      </a:endParaRPr>
                    </a:p>
                  </a:txBody>
                  <a:tcPr marT="0" marB="0" marR="31125" marL="31125"/>
                </a:tc>
                <a:tc rowSpan="2">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 Externalities</a:t>
                      </a:r>
                      <a:endParaRPr sz="1200" u="none" cap="none" strike="noStrike">
                        <a:latin typeface="Arial"/>
                        <a:ea typeface="Arial"/>
                        <a:cs typeface="Arial"/>
                        <a:sym typeface="Arial"/>
                      </a:endParaRPr>
                    </a:p>
                    <a:p>
                      <a:pPr indent="0" lvl="0" marL="0" marR="0" rtl="0" algn="ctr">
                        <a:lnSpc>
                          <a:spcPct val="150000"/>
                        </a:lnSpc>
                        <a:spcBef>
                          <a:spcPts val="1000"/>
                        </a:spcBef>
                        <a:spcAft>
                          <a:spcPts val="0"/>
                        </a:spcAft>
                        <a:buNone/>
                      </a:pPr>
                      <a:r>
                        <a:rPr lang="en-US" sz="1200" u="none" cap="none" strike="noStrike">
                          <a:latin typeface="Arial"/>
                          <a:ea typeface="Arial"/>
                          <a:cs typeface="Arial"/>
                          <a:sym typeface="Arial"/>
                        </a:rPr>
                        <a:t> N/D</a:t>
                      </a:r>
                      <a:endParaRPr sz="1200" u="none" cap="none" strike="noStrike">
                        <a:latin typeface="Arial"/>
                        <a:ea typeface="Arial"/>
                        <a:cs typeface="Arial"/>
                        <a:sym typeface="Arial"/>
                      </a:endParaRPr>
                    </a:p>
                  </a:txBody>
                  <a:tcPr marT="0" marB="0" marR="31125" marL="31125"/>
                </a:tc>
              </a:tr>
              <a:tr h="362475">
                <a:tc gridSpan="2">
                  <a:txBody>
                    <a:bodyPr/>
                    <a:lstStyle/>
                    <a:p>
                      <a:pPr indent="0" lvl="0" marL="0" marR="0" rtl="0" algn="just">
                        <a:lnSpc>
                          <a:spcPct val="115000"/>
                        </a:lnSpc>
                        <a:spcBef>
                          <a:spcPts val="0"/>
                        </a:spcBef>
                        <a:spcAft>
                          <a:spcPts val="0"/>
                        </a:spcAft>
                        <a:buNone/>
                      </a:pPr>
                      <a:r>
                        <a:rPr lang="en-US" sz="1200" u="none" cap="none" strike="noStrike">
                          <a:latin typeface="Arial"/>
                          <a:ea typeface="Arial"/>
                          <a:cs typeface="Arial"/>
                          <a:sym typeface="Arial"/>
                        </a:rPr>
                        <a:t>Cost structure</a:t>
                      </a:r>
                      <a:endParaRPr sz="1200" u="none" cap="none" strike="noStrike">
                        <a:latin typeface="Arial"/>
                        <a:ea typeface="Arial"/>
                        <a:cs typeface="Arial"/>
                        <a:sym typeface="Arial"/>
                      </a:endParaRPr>
                    </a:p>
                    <a:p>
                      <a:pPr indent="0" lvl="0" marL="0" marR="0" rtl="0" algn="ctr">
                        <a:lnSpc>
                          <a:spcPct val="115000"/>
                        </a:lnSpc>
                        <a:spcBef>
                          <a:spcPts val="1000"/>
                        </a:spcBef>
                        <a:spcAft>
                          <a:spcPts val="0"/>
                        </a:spcAft>
                        <a:buNone/>
                      </a:pPr>
                      <a:r>
                        <a:rPr lang="en-US" sz="1100" u="none" cap="none" strike="noStrike">
                          <a:solidFill>
                            <a:srgbClr val="7F7F7F"/>
                          </a:solidFill>
                          <a:latin typeface="Arial"/>
                          <a:ea typeface="Arial"/>
                          <a:cs typeface="Arial"/>
                          <a:sym typeface="Arial"/>
                        </a:rPr>
                        <a:t>N/D</a:t>
                      </a:r>
                      <a:endParaRPr sz="1100" u="none" cap="none" strike="noStrike">
                        <a:solidFill>
                          <a:srgbClr val="7F7F7F"/>
                        </a:solidFill>
                        <a:latin typeface="Arial"/>
                        <a:ea typeface="Arial"/>
                        <a:cs typeface="Arial"/>
                        <a:sym typeface="Arial"/>
                      </a:endParaRPr>
                    </a:p>
                  </a:txBody>
                  <a:tcPr marT="0" marB="0" marR="31125" marL="31125"/>
                </a:tc>
                <a:tc hMerge="1"/>
                <a:tc gridSpan="3">
                  <a:txBody>
                    <a:bodyPr/>
                    <a:lstStyle/>
                    <a:p>
                      <a:pPr indent="0" lvl="0" marL="0" marR="0" rtl="0" algn="l">
                        <a:lnSpc>
                          <a:spcPct val="115000"/>
                        </a:lnSpc>
                        <a:spcBef>
                          <a:spcPts val="0"/>
                        </a:spcBef>
                        <a:spcAft>
                          <a:spcPts val="0"/>
                        </a:spcAft>
                        <a:buNone/>
                      </a:pPr>
                      <a:r>
                        <a:rPr lang="en-US" sz="1200" u="none" cap="none" strike="noStrike">
                          <a:latin typeface="Arial"/>
                          <a:ea typeface="Arial"/>
                          <a:cs typeface="Arial"/>
                          <a:sym typeface="Arial"/>
                        </a:rPr>
                        <a:t>Financial  sustainability                                                                            </a:t>
                      </a:r>
                      <a:r>
                        <a:rPr b="0" i="0" lang="en-US" sz="1050" u="none" cap="none" strike="noStrike">
                          <a:solidFill>
                            <a:srgbClr val="7F7F7F"/>
                          </a:solidFill>
                          <a:latin typeface="Arial"/>
                          <a:ea typeface="Arial"/>
                          <a:cs typeface="Arial"/>
                          <a:sym typeface="Arial"/>
                        </a:rPr>
                        <a:t>It is economically sustainable: Revenues from the oil that is sold, Contributions from companies and institutions, Contribution of the olives’ sponsors’</a:t>
                      </a:r>
                      <a:endParaRPr/>
                    </a:p>
                  </a:txBody>
                  <a:tcPr marT="0" marB="0" marR="31125" marL="31125"/>
                </a:tc>
                <a:tc hMerge="1"/>
                <a:tc hMerge="1"/>
                <a:tc v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9"/>
          <p:cNvSpPr/>
          <p:nvPr/>
        </p:nvSpPr>
        <p:spPr>
          <a:xfrm>
            <a:off x="-1" y="0"/>
            <a:ext cx="10080600" cy="5668800"/>
          </a:xfrm>
          <a:prstGeom prst="rect">
            <a:avLst/>
          </a:prstGeom>
          <a:solidFill>
            <a:srgbClr val="CCC0D9"/>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1" name="Google Shape;421;p79"/>
          <p:cNvPicPr preferRelativeResize="0"/>
          <p:nvPr/>
        </p:nvPicPr>
        <p:blipFill rotWithShape="1">
          <a:blip r:embed="rId3">
            <a:alphaModFix/>
          </a:blip>
          <a:srcRect b="0" l="0" r="0" t="0"/>
          <a:stretch/>
        </p:blipFill>
        <p:spPr>
          <a:xfrm>
            <a:off x="6562440" y="20880"/>
            <a:ext cx="3505319" cy="718919"/>
          </a:xfrm>
          <a:prstGeom prst="rect">
            <a:avLst/>
          </a:prstGeom>
          <a:noFill/>
          <a:ln>
            <a:noFill/>
          </a:ln>
        </p:spPr>
      </p:pic>
      <p:sp>
        <p:nvSpPr>
          <p:cNvPr id="422" name="Google Shape;422;p79"/>
          <p:cNvSpPr txBox="1"/>
          <p:nvPr/>
        </p:nvSpPr>
        <p:spPr>
          <a:xfrm>
            <a:off x="1712796" y="1692030"/>
            <a:ext cx="6807024" cy="24975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800"/>
              <a:buFont typeface="Arial"/>
              <a:buNone/>
            </a:pPr>
            <a:r>
              <a:rPr b="0" i="0" lang="en-US" sz="8000" u="none" cap="none" strike="noStrike">
                <a:solidFill>
                  <a:srgbClr val="FFFFFF"/>
                </a:solidFill>
                <a:latin typeface="Arial"/>
                <a:ea typeface="Arial"/>
                <a:cs typeface="Arial"/>
                <a:sym typeface="Arial"/>
              </a:rPr>
              <a:t>ACTIVITY 2</a:t>
            </a:r>
            <a:endParaRPr b="0" i="0" sz="8000" u="none" cap="none" strike="noStrike">
              <a:solidFill>
                <a:srgbClr val="000000"/>
              </a:solidFill>
              <a:latin typeface="Arial"/>
              <a:ea typeface="Arial"/>
              <a:cs typeface="Arial"/>
              <a:sym typeface="Arial"/>
            </a:endParaRPr>
          </a:p>
        </p:txBody>
      </p:sp>
      <p:pic>
        <p:nvPicPr>
          <p:cNvPr id="423" name="Google Shape;423;p79"/>
          <p:cNvPicPr preferRelativeResize="0"/>
          <p:nvPr/>
        </p:nvPicPr>
        <p:blipFill rotWithShape="1">
          <a:blip r:embed="rId4">
            <a:alphaModFix/>
          </a:blip>
          <a:srcRect b="0" l="0" r="0" t="0"/>
          <a:stretch/>
        </p:blipFill>
        <p:spPr>
          <a:xfrm>
            <a:off x="3924055" y="3417866"/>
            <a:ext cx="2384505" cy="7748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cxnSp>
        <p:nvCxnSpPr>
          <p:cNvPr id="428" name="Google Shape;428;p80"/>
          <p:cNvCxnSpPr/>
          <p:nvPr/>
        </p:nvCxnSpPr>
        <p:spPr>
          <a:xfrm rot="10800000">
            <a:off x="2376000" y="614175"/>
            <a:ext cx="7704000" cy="0"/>
          </a:xfrm>
          <a:prstGeom prst="straightConnector1">
            <a:avLst/>
          </a:prstGeom>
          <a:noFill/>
          <a:ln cap="flat" cmpd="sng" w="76300">
            <a:solidFill>
              <a:srgbClr val="5F497A"/>
            </a:solidFill>
            <a:prstDash val="solid"/>
            <a:round/>
            <a:headEnd len="sm" w="sm" type="none"/>
            <a:tailEnd len="sm" w="sm" type="none"/>
          </a:ln>
        </p:spPr>
      </p:cxnSp>
      <p:sp>
        <p:nvSpPr>
          <p:cNvPr id="429" name="Google Shape;429;p80"/>
          <p:cNvSpPr/>
          <p:nvPr/>
        </p:nvSpPr>
        <p:spPr>
          <a:xfrm>
            <a:off x="936000" y="-29520"/>
            <a:ext cx="8228160" cy="989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80"/>
          <p:cNvSpPr/>
          <p:nvPr/>
        </p:nvSpPr>
        <p:spPr>
          <a:xfrm>
            <a:off x="341194" y="120200"/>
            <a:ext cx="9253886" cy="40011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800"/>
              <a:buFont typeface="Arial"/>
              <a:buNone/>
            </a:pPr>
            <a:r>
              <a:rPr b="0" i="0" lang="en-US" sz="2600" u="none" cap="none" strike="noStrike">
                <a:solidFill>
                  <a:schemeClr val="dk1"/>
                </a:solidFill>
                <a:latin typeface="Arial"/>
                <a:ea typeface="Arial"/>
                <a:cs typeface="Arial"/>
                <a:sym typeface="Arial"/>
              </a:rPr>
              <a:t>SOLVE A CHALLENGE – Support SDGs</a:t>
            </a:r>
            <a:endParaRPr b="0" i="0" sz="2600" u="none" cap="none" strike="noStrike">
              <a:solidFill>
                <a:schemeClr val="dk1"/>
              </a:solidFill>
              <a:latin typeface="Arial"/>
              <a:ea typeface="Arial"/>
              <a:cs typeface="Arial"/>
              <a:sym typeface="Arial"/>
            </a:endParaRPr>
          </a:p>
        </p:txBody>
      </p:sp>
      <p:sp>
        <p:nvSpPr>
          <p:cNvPr id="431" name="Google Shape;431;p80"/>
          <p:cNvSpPr/>
          <p:nvPr/>
        </p:nvSpPr>
        <p:spPr>
          <a:xfrm>
            <a:off x="504000" y="1326600"/>
            <a:ext cx="9070560" cy="3287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80"/>
          <p:cNvSpPr/>
          <p:nvPr/>
        </p:nvSpPr>
        <p:spPr>
          <a:xfrm>
            <a:off x="1" y="0"/>
            <a:ext cx="2243470" cy="5670550"/>
          </a:xfrm>
          <a:prstGeom prst="rect">
            <a:avLst/>
          </a:prstGeom>
          <a:solidFill>
            <a:srgbClr val="E5DFEC"/>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0" lang="en-US" sz="1600" u="none" cap="none" strike="noStrike">
                <a:solidFill>
                  <a:srgbClr val="7F7F7F"/>
                </a:solidFill>
                <a:latin typeface="Arial"/>
                <a:ea typeface="Arial"/>
                <a:cs typeface="Arial"/>
                <a:sym typeface="Arial"/>
              </a:rPr>
              <a:t>AIM: To solve a real life problem which is connected with an SDG through the lenses of social entrepreneurship</a:t>
            </a:r>
            <a:endParaRPr/>
          </a:p>
          <a:p>
            <a:pPr indent="0" lvl="0" marL="0" marR="0" rtl="0" algn="just">
              <a:lnSpc>
                <a:spcPct val="150000"/>
              </a:lnSpc>
              <a:spcBef>
                <a:spcPts val="0"/>
              </a:spcBef>
              <a:spcAft>
                <a:spcPts val="0"/>
              </a:spcAft>
              <a:buNone/>
            </a:pPr>
            <a:r>
              <a:t/>
            </a:r>
            <a:endParaRPr b="1" i="0" sz="1050" u="none" cap="none" strike="noStrike">
              <a:solidFill>
                <a:srgbClr val="7F7F7F"/>
              </a:solidFill>
              <a:latin typeface="Arial"/>
              <a:ea typeface="Arial"/>
              <a:cs typeface="Arial"/>
              <a:sym typeface="Arial"/>
            </a:endParaRPr>
          </a:p>
          <a:p>
            <a:pPr indent="0" lvl="0" marL="0" marR="0" rtl="0" algn="just">
              <a:lnSpc>
                <a:spcPct val="150000"/>
              </a:lnSpc>
              <a:spcBef>
                <a:spcPts val="0"/>
              </a:spcBef>
              <a:spcAft>
                <a:spcPts val="0"/>
              </a:spcAft>
              <a:buNone/>
            </a:pPr>
            <a:r>
              <a:rPr b="0" i="0" lang="en-US" sz="1600" u="none" cap="none" strike="noStrike">
                <a:solidFill>
                  <a:srgbClr val="3F3151"/>
                </a:solidFill>
                <a:latin typeface="Arial"/>
                <a:ea typeface="Arial"/>
                <a:cs typeface="Arial"/>
                <a:sym typeface="Arial"/>
              </a:rPr>
              <a:t>Try to find an innovative </a:t>
            </a:r>
            <a:r>
              <a:rPr b="0" i="0" lang="en-US" sz="1600" u="sng" cap="none" strike="noStrike">
                <a:solidFill>
                  <a:srgbClr val="3F3151"/>
                </a:solidFill>
                <a:latin typeface="Arial"/>
                <a:ea typeface="Arial"/>
                <a:cs typeface="Arial"/>
                <a:sym typeface="Arial"/>
              </a:rPr>
              <a:t>idea of social enterprise </a:t>
            </a:r>
            <a:r>
              <a:rPr b="0" i="0" lang="en-US" sz="1600" u="none" cap="none" strike="noStrike">
                <a:solidFill>
                  <a:srgbClr val="3F3151"/>
                </a:solidFill>
                <a:latin typeface="Arial"/>
                <a:ea typeface="Arial"/>
                <a:cs typeface="Arial"/>
                <a:sym typeface="Arial"/>
              </a:rPr>
              <a:t>for solving a challenge based on a SDG: </a:t>
            </a:r>
            <a:r>
              <a:rPr b="0" i="0" lang="en-US" sz="1600" u="sng" cap="none" strike="noStrike">
                <a:solidFill>
                  <a:srgbClr val="3F3151"/>
                </a:solidFill>
                <a:latin typeface="Arial"/>
                <a:ea typeface="Arial"/>
                <a:cs typeface="Arial"/>
                <a:sym typeface="Arial"/>
              </a:rPr>
              <a:t>describe</a:t>
            </a:r>
            <a:r>
              <a:rPr b="0" i="0" lang="en-US" sz="1600" u="none" cap="none" strike="noStrike">
                <a:solidFill>
                  <a:srgbClr val="3F3151"/>
                </a:solidFill>
                <a:latin typeface="Arial"/>
                <a:ea typeface="Arial"/>
                <a:cs typeface="Arial"/>
                <a:sym typeface="Arial"/>
              </a:rPr>
              <a:t> it briefly and try to complete the </a:t>
            </a:r>
            <a:r>
              <a:rPr b="0" i="0" lang="en-US" sz="1600" u="sng" cap="none" strike="noStrike">
                <a:solidFill>
                  <a:srgbClr val="3F3151"/>
                </a:solidFill>
                <a:latin typeface="Arial"/>
                <a:ea typeface="Arial"/>
                <a:cs typeface="Arial"/>
                <a:sym typeface="Arial"/>
                <a:hlinkClick r:id="rId3">
                  <a:extLst>
                    <a:ext uri="{A12FA001-AC4F-418D-AE19-62706E023703}">
                      <ahyp:hlinkClr val="tx"/>
                    </a:ext>
                  </a:extLst>
                </a:hlinkClick>
              </a:rPr>
              <a:t>social business canvas</a:t>
            </a:r>
            <a:endParaRPr b="1" i="0" sz="1800" u="none" cap="none" strike="noStrike">
              <a:solidFill>
                <a:srgbClr val="7F7F7F"/>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33" name="Google Shape;433;p80"/>
          <p:cNvPicPr preferRelativeResize="0"/>
          <p:nvPr/>
        </p:nvPicPr>
        <p:blipFill rotWithShape="1">
          <a:blip r:embed="rId4">
            <a:alphaModFix/>
          </a:blip>
          <a:srcRect b="0" l="0" r="0" t="0"/>
          <a:stretch/>
        </p:blipFill>
        <p:spPr>
          <a:xfrm>
            <a:off x="8626860" y="5174704"/>
            <a:ext cx="1752119" cy="358920"/>
          </a:xfrm>
          <a:prstGeom prst="rect">
            <a:avLst/>
          </a:prstGeom>
          <a:noFill/>
          <a:ln>
            <a:noFill/>
          </a:ln>
        </p:spPr>
      </p:pic>
      <p:pic>
        <p:nvPicPr>
          <p:cNvPr id="434" name="Google Shape;434;p80"/>
          <p:cNvPicPr preferRelativeResize="0"/>
          <p:nvPr/>
        </p:nvPicPr>
        <p:blipFill rotWithShape="1">
          <a:blip r:embed="rId5">
            <a:alphaModFix/>
          </a:blip>
          <a:srcRect b="0" l="0" r="0" t="0"/>
          <a:stretch/>
        </p:blipFill>
        <p:spPr>
          <a:xfrm>
            <a:off x="7560669" y="5229075"/>
            <a:ext cx="907904" cy="358925"/>
          </a:xfrm>
          <a:prstGeom prst="rect">
            <a:avLst/>
          </a:prstGeom>
          <a:noFill/>
          <a:ln>
            <a:noFill/>
          </a:ln>
        </p:spPr>
      </p:pic>
      <p:pic>
        <p:nvPicPr>
          <p:cNvPr id="435" name="Google Shape;435;p80"/>
          <p:cNvPicPr preferRelativeResize="0"/>
          <p:nvPr/>
        </p:nvPicPr>
        <p:blipFill rotWithShape="1">
          <a:blip r:embed="rId6">
            <a:alphaModFix/>
          </a:blip>
          <a:srcRect b="0" l="0" r="0" t="0"/>
          <a:stretch/>
        </p:blipFill>
        <p:spPr>
          <a:xfrm>
            <a:off x="2720736" y="861212"/>
            <a:ext cx="7359264" cy="41713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cxnSp>
        <p:nvCxnSpPr>
          <p:cNvPr id="440" name="Google Shape;440;p81"/>
          <p:cNvCxnSpPr/>
          <p:nvPr/>
        </p:nvCxnSpPr>
        <p:spPr>
          <a:xfrm rot="10800000">
            <a:off x="2376000" y="614175"/>
            <a:ext cx="7704000" cy="0"/>
          </a:xfrm>
          <a:prstGeom prst="straightConnector1">
            <a:avLst/>
          </a:prstGeom>
          <a:noFill/>
          <a:ln cap="flat" cmpd="sng" w="76300">
            <a:solidFill>
              <a:srgbClr val="5F497A"/>
            </a:solidFill>
            <a:prstDash val="solid"/>
            <a:round/>
            <a:headEnd len="sm" w="sm" type="none"/>
            <a:tailEnd len="sm" w="sm" type="none"/>
          </a:ln>
        </p:spPr>
      </p:cxnSp>
      <p:sp>
        <p:nvSpPr>
          <p:cNvPr id="441" name="Google Shape;441;p81"/>
          <p:cNvSpPr/>
          <p:nvPr/>
        </p:nvSpPr>
        <p:spPr>
          <a:xfrm>
            <a:off x="936000" y="-29520"/>
            <a:ext cx="8228160" cy="989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81"/>
          <p:cNvSpPr/>
          <p:nvPr/>
        </p:nvSpPr>
        <p:spPr>
          <a:xfrm>
            <a:off x="341194" y="120200"/>
            <a:ext cx="9253886" cy="40011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800"/>
              <a:buFont typeface="Arial"/>
              <a:buNone/>
            </a:pPr>
            <a:r>
              <a:rPr b="0" i="0" lang="en-US" sz="2600" u="none" cap="none" strike="noStrike">
                <a:solidFill>
                  <a:schemeClr val="dk1"/>
                </a:solidFill>
                <a:latin typeface="Arial"/>
                <a:ea typeface="Arial"/>
                <a:cs typeface="Arial"/>
                <a:sym typeface="Arial"/>
              </a:rPr>
              <a:t>SOCIAL BUSINESS CANVAS TEMPLATE</a:t>
            </a:r>
            <a:endParaRPr b="0" i="0" sz="2600" u="none" cap="none" strike="noStrike">
              <a:solidFill>
                <a:schemeClr val="dk1"/>
              </a:solidFill>
              <a:latin typeface="Arial"/>
              <a:ea typeface="Arial"/>
              <a:cs typeface="Arial"/>
              <a:sym typeface="Arial"/>
            </a:endParaRPr>
          </a:p>
        </p:txBody>
      </p:sp>
      <p:sp>
        <p:nvSpPr>
          <p:cNvPr id="443" name="Google Shape;443;p81"/>
          <p:cNvSpPr/>
          <p:nvPr/>
        </p:nvSpPr>
        <p:spPr>
          <a:xfrm>
            <a:off x="504000" y="1326600"/>
            <a:ext cx="9070560" cy="3287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4" name="Google Shape;444;p81"/>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445" name="Google Shape;445;p81"/>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graphicFrame>
        <p:nvGraphicFramePr>
          <p:cNvPr id="446" name="Google Shape;446;p81"/>
          <p:cNvGraphicFramePr/>
          <p:nvPr/>
        </p:nvGraphicFramePr>
        <p:xfrm>
          <a:off x="733645" y="841009"/>
          <a:ext cx="3000000" cy="3000000"/>
        </p:xfrm>
        <a:graphic>
          <a:graphicData uri="http://schemas.openxmlformats.org/drawingml/2006/table">
            <a:tbl>
              <a:tblPr bandRow="1">
                <a:noFill/>
                <a:tableStyleId>{10324BF8-007F-4325-8497-556CA3CB6437}</a:tableStyleId>
              </a:tblPr>
              <a:tblGrid>
                <a:gridCol w="1786275"/>
                <a:gridCol w="1775625"/>
                <a:gridCol w="1956400"/>
                <a:gridCol w="1424775"/>
                <a:gridCol w="1244475"/>
                <a:gridCol w="945600"/>
              </a:tblGrid>
              <a:tr h="195900">
                <a:tc gridSpan="5">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Mission Statement</a:t>
                      </a:r>
                      <a:endParaRPr sz="1200" u="none" cap="none" strike="noStrike">
                        <a:latin typeface="Arial"/>
                        <a:ea typeface="Arial"/>
                        <a:cs typeface="Arial"/>
                        <a:sym typeface="Arial"/>
                      </a:endParaRPr>
                    </a:p>
                  </a:txBody>
                  <a:tcPr marT="0" marB="0" marR="31125" marL="31125"/>
                </a:tc>
                <a:tc hMerge="1"/>
                <a:tc hMerge="1"/>
                <a:tc hMerge="1"/>
                <a:tc hMerge="1"/>
                <a:tc rowSpan="3">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 Externalities</a:t>
                      </a:r>
                      <a:endParaRPr sz="1200" u="none" cap="none" strike="noStrike">
                        <a:latin typeface="Arial"/>
                        <a:ea typeface="Arial"/>
                        <a:cs typeface="Arial"/>
                        <a:sym typeface="Arial"/>
                      </a:endParaRPr>
                    </a:p>
                    <a:p>
                      <a:pPr indent="0" lvl="0" marL="0" marR="0" rtl="0" algn="ctr">
                        <a:lnSpc>
                          <a:spcPct val="150000"/>
                        </a:lnSpc>
                        <a:spcBef>
                          <a:spcPts val="100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r>
              <a:tr h="2011500">
                <a:tc>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Problem</a:t>
                      </a:r>
                      <a:endParaRPr sz="1200" u="none" cap="none" strike="noStrike">
                        <a:latin typeface="Arial"/>
                        <a:ea typeface="Arial"/>
                        <a:cs typeface="Arial"/>
                        <a:sym typeface="Arial"/>
                      </a:endParaRPr>
                    </a:p>
                  </a:txBody>
                  <a:tcPr marT="0" marB="0" marR="31125" marL="31125"/>
                </a:tc>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Key Activities</a:t>
                      </a:r>
                      <a:endParaRPr sz="1200" u="none" cap="none" strike="noStrike">
                        <a:latin typeface="Arial"/>
                        <a:ea typeface="Arial"/>
                        <a:cs typeface="Arial"/>
                        <a:sym typeface="Arial"/>
                      </a:endParaRPr>
                    </a:p>
                  </a:txBody>
                  <a:tcPr marT="0" marB="0" marR="31125" marL="31125"/>
                </a:tc>
                <a:tc rowSpan="3">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Value proposition</a:t>
                      </a:r>
                      <a:endParaRPr sz="1200" u="none" cap="none" strike="noStrike">
                        <a:latin typeface="Arial"/>
                        <a:ea typeface="Arial"/>
                        <a:cs typeface="Arial"/>
                        <a:sym typeface="Arial"/>
                      </a:endParaRPr>
                    </a:p>
                    <a:p>
                      <a:pPr indent="0" lvl="0" marL="0" marR="0" rtl="0" algn="ctr">
                        <a:lnSpc>
                          <a:spcPct val="115000"/>
                        </a:lnSpc>
                        <a:spcBef>
                          <a:spcPts val="220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c rowSpan="2">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Beneficiary relationships</a:t>
                      </a:r>
                      <a:endParaRPr sz="1200" u="none" cap="none" strike="noStrike">
                        <a:latin typeface="Arial"/>
                        <a:ea typeface="Arial"/>
                        <a:cs typeface="Arial"/>
                        <a:sym typeface="Arial"/>
                      </a:endParaRPr>
                    </a:p>
                    <a:p>
                      <a:pPr indent="0" lvl="0" marL="0" marR="0" rtl="0" algn="ctr">
                        <a:lnSpc>
                          <a:spcPct val="115000"/>
                        </a:lnSpc>
                        <a:spcBef>
                          <a:spcPts val="100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0" marB="0" marR="31125" marL="31125"/>
                </a:tc>
                <a:tc rowSpan="2">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Beneficiaries</a:t>
                      </a:r>
                      <a:endParaRPr sz="1200" u="none" cap="none" strike="noStrike">
                        <a:latin typeface="Arial"/>
                        <a:ea typeface="Arial"/>
                        <a:cs typeface="Arial"/>
                        <a:sym typeface="Arial"/>
                      </a:endParaRPr>
                    </a:p>
                  </a:txBody>
                  <a:tcPr marT="0" marB="0" marR="31125" marL="31125"/>
                </a:tc>
                <a:tc vMerge="1"/>
              </a:tr>
              <a:tr h="170000">
                <a:tc rowSpan="2">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Solution</a:t>
                      </a:r>
                      <a:endParaRPr sz="1200" u="none" cap="none" strike="noStrike">
                        <a:latin typeface="Arial"/>
                        <a:ea typeface="Arial"/>
                        <a:cs typeface="Arial"/>
                        <a:sym typeface="Arial"/>
                      </a:endParaRPr>
                    </a:p>
                    <a:p>
                      <a:pPr indent="0" lvl="0" marL="0" marR="0" rtl="0" algn="ctr">
                        <a:lnSpc>
                          <a:spcPct val="150000"/>
                        </a:lnSpc>
                        <a:spcBef>
                          <a:spcPts val="1000"/>
                        </a:spcBef>
                        <a:spcAft>
                          <a:spcPts val="0"/>
                        </a:spcAft>
                        <a:buNone/>
                      </a:pPr>
                      <a:r>
                        <a:t/>
                      </a:r>
                      <a:endParaRPr sz="1200" u="none" cap="none" strike="noStrike">
                        <a:latin typeface="Arial"/>
                        <a:ea typeface="Arial"/>
                        <a:cs typeface="Arial"/>
                        <a:sym typeface="Arial"/>
                      </a:endParaRPr>
                    </a:p>
                  </a:txBody>
                  <a:tcPr marT="0" marB="0" marR="31125" marL="31125"/>
                </a:tc>
                <a:tc rowSpan="2">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Key Metrics</a:t>
                      </a:r>
                      <a:endParaRPr sz="1200" u="none" cap="none" strike="noStrike">
                        <a:latin typeface="Arial"/>
                        <a:ea typeface="Arial"/>
                        <a:cs typeface="Arial"/>
                        <a:sym typeface="Arial"/>
                      </a:endParaRPr>
                    </a:p>
                  </a:txBody>
                  <a:tcPr marT="0" marB="0" marR="31125" marL="31125"/>
                </a:tc>
                <a:tc vMerge="1"/>
                <a:tc vMerge="1"/>
                <a:tc vMerge="1"/>
                <a:tc vMerge="1"/>
              </a:tr>
              <a:tr h="1637325">
                <a:tc vMerge="1"/>
                <a:tc vMerge="1"/>
                <a:tc vMerge="1"/>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Channels</a:t>
                      </a:r>
                      <a:endParaRPr sz="1200" u="none" cap="none" strike="noStrike">
                        <a:latin typeface="Arial"/>
                        <a:ea typeface="Arial"/>
                        <a:cs typeface="Arial"/>
                        <a:sym typeface="Arial"/>
                      </a:endParaRPr>
                    </a:p>
                  </a:txBody>
                  <a:tcPr marT="0" marB="0" marR="31125" marL="31125"/>
                </a:tc>
                <a:tc>
                  <a:txBody>
                    <a:bodyPr/>
                    <a:lstStyle/>
                    <a:p>
                      <a:pPr indent="0" lvl="0" marL="0" marR="0" rtl="0" algn="ctr">
                        <a:lnSpc>
                          <a:spcPct val="115000"/>
                        </a:lnSpc>
                        <a:spcBef>
                          <a:spcPts val="0"/>
                        </a:spcBef>
                        <a:spcAft>
                          <a:spcPts val="0"/>
                        </a:spcAft>
                        <a:buNone/>
                      </a:pPr>
                      <a:r>
                        <a:rPr lang="en-US" sz="1200" u="none" cap="none" strike="noStrike">
                          <a:latin typeface="Arial"/>
                          <a:ea typeface="Arial"/>
                          <a:cs typeface="Arial"/>
                          <a:sym typeface="Arial"/>
                        </a:rPr>
                        <a:t>Key partners</a:t>
                      </a:r>
                      <a:endParaRPr sz="1200" u="none" cap="none" strike="noStrike">
                        <a:latin typeface="Arial"/>
                        <a:ea typeface="Arial"/>
                        <a:cs typeface="Arial"/>
                        <a:sym typeface="Arial"/>
                      </a:endParaRPr>
                    </a:p>
                  </a:txBody>
                  <a:tcPr marT="0" marB="0" marR="31125" marL="31125"/>
                </a:tc>
                <a:tc rowSpan="2">
                  <a:txBody>
                    <a:bodyPr/>
                    <a:lstStyle/>
                    <a:p>
                      <a:pPr indent="0" lvl="0" marL="0" marR="0" rtl="0" algn="ctr">
                        <a:lnSpc>
                          <a:spcPct val="150000"/>
                        </a:lnSpc>
                        <a:spcBef>
                          <a:spcPts val="0"/>
                        </a:spcBef>
                        <a:spcAft>
                          <a:spcPts val="0"/>
                        </a:spcAft>
                        <a:buNone/>
                      </a:pPr>
                      <a:r>
                        <a:rPr lang="en-US" sz="1200" u="none" cap="none" strike="noStrike">
                          <a:latin typeface="Arial"/>
                          <a:ea typeface="Arial"/>
                          <a:cs typeface="Arial"/>
                          <a:sym typeface="Arial"/>
                        </a:rPr>
                        <a:t>- Externalities</a:t>
                      </a:r>
                      <a:endParaRPr sz="1200" u="none" cap="none" strike="noStrike">
                        <a:latin typeface="Arial"/>
                        <a:ea typeface="Arial"/>
                        <a:cs typeface="Arial"/>
                        <a:sym typeface="Arial"/>
                      </a:endParaRPr>
                    </a:p>
                  </a:txBody>
                  <a:tcPr marT="0" marB="0" marR="31125" marL="31125"/>
                </a:tc>
              </a:tr>
              <a:tr h="373350">
                <a:tc gridSpan="2">
                  <a:txBody>
                    <a:bodyPr/>
                    <a:lstStyle/>
                    <a:p>
                      <a:pPr indent="0" lvl="0" marL="0" marR="0" rtl="0" algn="just">
                        <a:lnSpc>
                          <a:spcPct val="115000"/>
                        </a:lnSpc>
                        <a:spcBef>
                          <a:spcPts val="0"/>
                        </a:spcBef>
                        <a:spcAft>
                          <a:spcPts val="0"/>
                        </a:spcAft>
                        <a:buNone/>
                      </a:pPr>
                      <a:r>
                        <a:rPr lang="en-US" sz="1200" u="none" cap="none" strike="noStrike">
                          <a:latin typeface="Arial"/>
                          <a:ea typeface="Arial"/>
                          <a:cs typeface="Arial"/>
                          <a:sym typeface="Arial"/>
                        </a:rPr>
                        <a:t>Cost structure</a:t>
                      </a:r>
                      <a:endParaRPr sz="1200" u="none" cap="none" strike="noStrike">
                        <a:latin typeface="Arial"/>
                        <a:ea typeface="Arial"/>
                        <a:cs typeface="Arial"/>
                        <a:sym typeface="Arial"/>
                      </a:endParaRPr>
                    </a:p>
                  </a:txBody>
                  <a:tcPr marT="0" marB="0" marR="31125" marL="31125"/>
                </a:tc>
                <a:tc hMerge="1"/>
                <a:tc gridSpan="3">
                  <a:txBody>
                    <a:bodyPr/>
                    <a:lstStyle/>
                    <a:p>
                      <a:pPr indent="0" lvl="0" marL="0" marR="0" rtl="0" algn="l">
                        <a:lnSpc>
                          <a:spcPct val="115000"/>
                        </a:lnSpc>
                        <a:spcBef>
                          <a:spcPts val="0"/>
                        </a:spcBef>
                        <a:spcAft>
                          <a:spcPts val="0"/>
                        </a:spcAft>
                        <a:buNone/>
                      </a:pPr>
                      <a:r>
                        <a:rPr lang="en-US" sz="1200" u="none" cap="none" strike="noStrike">
                          <a:latin typeface="Arial"/>
                          <a:ea typeface="Arial"/>
                          <a:cs typeface="Arial"/>
                          <a:sym typeface="Arial"/>
                        </a:rPr>
                        <a:t>Financial  sustainability</a:t>
                      </a:r>
                      <a:endParaRPr b="0" i="0" sz="1050" u="none" cap="none" strike="noStrike">
                        <a:solidFill>
                          <a:srgbClr val="7F7F7F"/>
                        </a:solidFill>
                        <a:latin typeface="Arial"/>
                        <a:ea typeface="Arial"/>
                        <a:cs typeface="Arial"/>
                        <a:sym typeface="Arial"/>
                      </a:endParaRPr>
                    </a:p>
                  </a:txBody>
                  <a:tcPr marT="0" marB="0" marR="31125" marL="31125"/>
                </a:tc>
                <a:tc hMerge="1"/>
                <a:tc hMerge="1"/>
                <a:tc vMerge="1"/>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82"/>
          <p:cNvSpPr/>
          <p:nvPr/>
        </p:nvSpPr>
        <p:spPr>
          <a:xfrm>
            <a:off x="-1" y="0"/>
            <a:ext cx="10080600" cy="5668800"/>
          </a:xfrm>
          <a:prstGeom prst="rect">
            <a:avLst/>
          </a:prstGeom>
          <a:solidFill>
            <a:srgbClr val="CCC0D9"/>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2" name="Google Shape;452;p82"/>
          <p:cNvPicPr preferRelativeResize="0"/>
          <p:nvPr/>
        </p:nvPicPr>
        <p:blipFill rotWithShape="1">
          <a:blip r:embed="rId3">
            <a:alphaModFix/>
          </a:blip>
          <a:srcRect b="0" l="0" r="0" t="0"/>
          <a:stretch/>
        </p:blipFill>
        <p:spPr>
          <a:xfrm>
            <a:off x="6562440" y="20880"/>
            <a:ext cx="3505319" cy="718919"/>
          </a:xfrm>
          <a:prstGeom prst="rect">
            <a:avLst/>
          </a:prstGeom>
          <a:noFill/>
          <a:ln>
            <a:noFill/>
          </a:ln>
        </p:spPr>
      </p:pic>
      <p:sp>
        <p:nvSpPr>
          <p:cNvPr id="453" name="Google Shape;453;p82"/>
          <p:cNvSpPr txBox="1"/>
          <p:nvPr/>
        </p:nvSpPr>
        <p:spPr>
          <a:xfrm>
            <a:off x="1712796" y="1692030"/>
            <a:ext cx="6807024" cy="24975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800"/>
              <a:buFont typeface="Arial"/>
              <a:buNone/>
            </a:pPr>
            <a:r>
              <a:rPr b="0" i="0" lang="en-US" sz="8000" u="none" cap="none" strike="noStrike">
                <a:solidFill>
                  <a:srgbClr val="FFFFFF"/>
                </a:solidFill>
                <a:latin typeface="Arial"/>
                <a:ea typeface="Arial"/>
                <a:cs typeface="Arial"/>
                <a:sym typeface="Arial"/>
              </a:rPr>
              <a:t>ACTIVITY 3</a:t>
            </a:r>
            <a:endParaRPr b="0" i="0" sz="8000" u="none" cap="none" strike="noStrike">
              <a:solidFill>
                <a:srgbClr val="000000"/>
              </a:solidFill>
              <a:latin typeface="Arial"/>
              <a:ea typeface="Arial"/>
              <a:cs typeface="Arial"/>
              <a:sym typeface="Arial"/>
            </a:endParaRPr>
          </a:p>
        </p:txBody>
      </p:sp>
      <p:pic>
        <p:nvPicPr>
          <p:cNvPr id="454" name="Google Shape;454;p82"/>
          <p:cNvPicPr preferRelativeResize="0"/>
          <p:nvPr/>
        </p:nvPicPr>
        <p:blipFill rotWithShape="1">
          <a:blip r:embed="rId4">
            <a:alphaModFix/>
          </a:blip>
          <a:srcRect b="0" l="0" r="0" t="0"/>
          <a:stretch/>
        </p:blipFill>
        <p:spPr>
          <a:xfrm>
            <a:off x="3924055" y="3417866"/>
            <a:ext cx="2384505" cy="7748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cxnSp>
        <p:nvCxnSpPr>
          <p:cNvPr id="459" name="Google Shape;459;p83"/>
          <p:cNvCxnSpPr/>
          <p:nvPr/>
        </p:nvCxnSpPr>
        <p:spPr>
          <a:xfrm rot="10800000">
            <a:off x="2376000" y="614175"/>
            <a:ext cx="7704000" cy="0"/>
          </a:xfrm>
          <a:prstGeom prst="straightConnector1">
            <a:avLst/>
          </a:prstGeom>
          <a:noFill/>
          <a:ln cap="flat" cmpd="sng" w="76300">
            <a:solidFill>
              <a:srgbClr val="5F497A"/>
            </a:solidFill>
            <a:prstDash val="solid"/>
            <a:round/>
            <a:headEnd len="sm" w="sm" type="none"/>
            <a:tailEnd len="sm" w="sm" type="none"/>
          </a:ln>
        </p:spPr>
      </p:cxnSp>
      <p:sp>
        <p:nvSpPr>
          <p:cNvPr id="460" name="Google Shape;460;p83"/>
          <p:cNvSpPr/>
          <p:nvPr/>
        </p:nvSpPr>
        <p:spPr>
          <a:xfrm>
            <a:off x="936000" y="-29520"/>
            <a:ext cx="8228160" cy="9892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83"/>
          <p:cNvSpPr/>
          <p:nvPr/>
        </p:nvSpPr>
        <p:spPr>
          <a:xfrm>
            <a:off x="341194" y="120200"/>
            <a:ext cx="9253886" cy="40011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2800"/>
              <a:buFont typeface="Arial"/>
              <a:buNone/>
            </a:pPr>
            <a:r>
              <a:rPr b="0" i="0" lang="en-US" sz="2600" u="none" cap="none" strike="noStrike">
                <a:solidFill>
                  <a:schemeClr val="dk1"/>
                </a:solidFill>
                <a:latin typeface="Arial"/>
                <a:ea typeface="Arial"/>
                <a:cs typeface="Arial"/>
                <a:sym typeface="Arial"/>
              </a:rPr>
              <a:t>SWOT ANALYSYS</a:t>
            </a:r>
            <a:endParaRPr b="0" i="0" sz="2600" u="none" cap="none" strike="noStrike">
              <a:solidFill>
                <a:schemeClr val="dk1"/>
              </a:solidFill>
              <a:latin typeface="Arial"/>
              <a:ea typeface="Arial"/>
              <a:cs typeface="Arial"/>
              <a:sym typeface="Arial"/>
            </a:endParaRPr>
          </a:p>
        </p:txBody>
      </p:sp>
      <p:sp>
        <p:nvSpPr>
          <p:cNvPr id="462" name="Google Shape;462;p83"/>
          <p:cNvSpPr/>
          <p:nvPr/>
        </p:nvSpPr>
        <p:spPr>
          <a:xfrm>
            <a:off x="504000" y="1326600"/>
            <a:ext cx="9070560" cy="3287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83"/>
          <p:cNvSpPr/>
          <p:nvPr/>
        </p:nvSpPr>
        <p:spPr>
          <a:xfrm>
            <a:off x="0" y="0"/>
            <a:ext cx="2200940" cy="5670550"/>
          </a:xfrm>
          <a:prstGeom prst="rect">
            <a:avLst/>
          </a:prstGeom>
          <a:solidFill>
            <a:srgbClr val="E5DFEC"/>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0" lang="en-US" sz="1600" u="none" cap="none" strike="noStrike">
                <a:solidFill>
                  <a:srgbClr val="7F7F7F"/>
                </a:solidFill>
                <a:latin typeface="Arial"/>
                <a:ea typeface="Arial"/>
                <a:cs typeface="Arial"/>
                <a:sym typeface="Arial"/>
              </a:rPr>
              <a:t>AIM: To identify what you do well, to address what you're lacking, to minimize risks, and to take the greatest possible advantage of chances for success.</a:t>
            </a:r>
            <a:endParaRPr/>
          </a:p>
          <a:p>
            <a:pPr indent="0" lvl="0" marL="0" marR="0" rtl="0" algn="just">
              <a:lnSpc>
                <a:spcPct val="150000"/>
              </a:lnSpc>
              <a:spcBef>
                <a:spcPts val="0"/>
              </a:spcBef>
              <a:spcAft>
                <a:spcPts val="0"/>
              </a:spcAft>
              <a:buNone/>
            </a:pPr>
            <a:r>
              <a:t/>
            </a:r>
            <a:endParaRPr b="1" i="0" sz="1600" u="none" cap="none" strike="noStrike">
              <a:solidFill>
                <a:srgbClr val="7F7F7F"/>
              </a:solidFill>
              <a:latin typeface="Arial"/>
              <a:ea typeface="Arial"/>
              <a:cs typeface="Arial"/>
              <a:sym typeface="Arial"/>
            </a:endParaRPr>
          </a:p>
          <a:p>
            <a:pPr indent="0" lvl="0" marL="0" marR="0" rtl="0" algn="just">
              <a:lnSpc>
                <a:spcPct val="150000"/>
              </a:lnSpc>
              <a:spcBef>
                <a:spcPts val="0"/>
              </a:spcBef>
              <a:spcAft>
                <a:spcPts val="0"/>
              </a:spcAft>
              <a:buNone/>
            </a:pPr>
            <a:r>
              <a:rPr b="1" i="0" lang="en-US" sz="1600" u="none" cap="none" strike="noStrike">
                <a:solidFill>
                  <a:schemeClr val="dk1"/>
                </a:solidFill>
                <a:latin typeface="Arial"/>
                <a:ea typeface="Arial"/>
                <a:cs typeface="Arial"/>
                <a:sym typeface="Arial"/>
              </a:rPr>
              <a:t>Please complete the SWOT analysis for the idea of social enterprise previously designed </a:t>
            </a:r>
            <a:endParaRPr b="1"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64" name="Google Shape;464;p83"/>
          <p:cNvPicPr preferRelativeResize="0"/>
          <p:nvPr/>
        </p:nvPicPr>
        <p:blipFill rotWithShape="1">
          <a:blip r:embed="rId3">
            <a:alphaModFix/>
          </a:blip>
          <a:srcRect b="0" l="0" r="0" t="0"/>
          <a:stretch/>
        </p:blipFill>
        <p:spPr>
          <a:xfrm>
            <a:off x="8626860" y="5174704"/>
            <a:ext cx="1752119" cy="358920"/>
          </a:xfrm>
          <a:prstGeom prst="rect">
            <a:avLst/>
          </a:prstGeom>
          <a:noFill/>
          <a:ln>
            <a:noFill/>
          </a:ln>
        </p:spPr>
      </p:pic>
      <p:pic>
        <p:nvPicPr>
          <p:cNvPr id="465" name="Google Shape;465;p83"/>
          <p:cNvPicPr preferRelativeResize="0"/>
          <p:nvPr/>
        </p:nvPicPr>
        <p:blipFill rotWithShape="1">
          <a:blip r:embed="rId4">
            <a:alphaModFix/>
          </a:blip>
          <a:srcRect b="0" l="0" r="0" t="0"/>
          <a:stretch/>
        </p:blipFill>
        <p:spPr>
          <a:xfrm>
            <a:off x="7560669" y="5229075"/>
            <a:ext cx="907904" cy="358925"/>
          </a:xfrm>
          <a:prstGeom prst="rect">
            <a:avLst/>
          </a:prstGeom>
          <a:noFill/>
          <a:ln>
            <a:noFill/>
          </a:ln>
        </p:spPr>
      </p:pic>
      <p:pic>
        <p:nvPicPr>
          <p:cNvPr descr="C:\Users\user06\Documents\LETICIA\Herramientas visuales\Imagenes\Post_it_2-removebg-preview.png" id="466" name="Google Shape;466;p83"/>
          <p:cNvPicPr preferRelativeResize="0"/>
          <p:nvPr/>
        </p:nvPicPr>
        <p:blipFill rotWithShape="1">
          <a:blip r:embed="rId5">
            <a:alphaModFix/>
          </a:blip>
          <a:srcRect b="0" l="0" r="0" t="0"/>
          <a:stretch/>
        </p:blipFill>
        <p:spPr>
          <a:xfrm>
            <a:off x="3258259" y="465121"/>
            <a:ext cx="2703256" cy="2465494"/>
          </a:xfrm>
          <a:prstGeom prst="rect">
            <a:avLst/>
          </a:prstGeom>
          <a:noFill/>
          <a:ln>
            <a:noFill/>
          </a:ln>
        </p:spPr>
      </p:pic>
      <p:pic>
        <p:nvPicPr>
          <p:cNvPr descr="C:\Users\user06\Documents\LETICIA\Herramientas visuales\Imagenes\406196-PEUW5W-8_-_amarillo-removebg-preview.png" id="467" name="Google Shape;467;p83"/>
          <p:cNvPicPr preferRelativeResize="0"/>
          <p:nvPr/>
        </p:nvPicPr>
        <p:blipFill rotWithShape="1">
          <a:blip r:embed="rId6">
            <a:alphaModFix/>
          </a:blip>
          <a:srcRect b="0" l="0" r="0" t="0"/>
          <a:stretch/>
        </p:blipFill>
        <p:spPr>
          <a:xfrm>
            <a:off x="5763257" y="520310"/>
            <a:ext cx="2345731" cy="2531049"/>
          </a:xfrm>
          <a:prstGeom prst="rect">
            <a:avLst/>
          </a:prstGeom>
          <a:noFill/>
          <a:ln>
            <a:noFill/>
          </a:ln>
        </p:spPr>
      </p:pic>
      <p:pic>
        <p:nvPicPr>
          <p:cNvPr descr="C:\Users\user06\Documents\LETICIA\Herramientas visuales\Imagenes\Post_it_naranja-removebg-preview.png" id="468" name="Google Shape;468;p83"/>
          <p:cNvPicPr preferRelativeResize="0"/>
          <p:nvPr/>
        </p:nvPicPr>
        <p:blipFill rotWithShape="1">
          <a:blip r:embed="rId7">
            <a:alphaModFix/>
          </a:blip>
          <a:srcRect b="0" l="0" r="0" t="0"/>
          <a:stretch/>
        </p:blipFill>
        <p:spPr>
          <a:xfrm>
            <a:off x="3178606" y="2773424"/>
            <a:ext cx="2682021" cy="2475712"/>
          </a:xfrm>
          <a:prstGeom prst="rect">
            <a:avLst/>
          </a:prstGeom>
          <a:noFill/>
          <a:ln>
            <a:noFill/>
          </a:ln>
        </p:spPr>
      </p:pic>
      <p:pic>
        <p:nvPicPr>
          <p:cNvPr descr="C:\Users\user06\Documents\LETICIA\Herramientas visuales\Imagenes\Post_it_1-removebg-preview.png" id="469" name="Google Shape;469;p83"/>
          <p:cNvPicPr preferRelativeResize="0"/>
          <p:nvPr/>
        </p:nvPicPr>
        <p:blipFill rotWithShape="1">
          <a:blip r:embed="rId8">
            <a:alphaModFix/>
          </a:blip>
          <a:srcRect b="0" l="0" r="0" t="0"/>
          <a:stretch/>
        </p:blipFill>
        <p:spPr>
          <a:xfrm>
            <a:off x="5690505" y="2621313"/>
            <a:ext cx="2542108" cy="2774082"/>
          </a:xfrm>
          <a:prstGeom prst="rect">
            <a:avLst/>
          </a:prstGeom>
          <a:noFill/>
          <a:ln>
            <a:noFill/>
          </a:ln>
        </p:spPr>
      </p:pic>
      <p:sp>
        <p:nvSpPr>
          <p:cNvPr id="470" name="Google Shape;470;p83"/>
          <p:cNvSpPr txBox="1"/>
          <p:nvPr/>
        </p:nvSpPr>
        <p:spPr>
          <a:xfrm>
            <a:off x="3785535" y="881057"/>
            <a:ext cx="1468162" cy="49141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STRENGHTS</a:t>
            </a:r>
            <a:endParaRPr b="0" i="0" sz="1600" u="none" cap="none" strike="noStrike">
              <a:solidFill>
                <a:schemeClr val="lt1"/>
              </a:solidFill>
              <a:latin typeface="Arial"/>
              <a:ea typeface="Arial"/>
              <a:cs typeface="Arial"/>
              <a:sym typeface="Arial"/>
            </a:endParaRPr>
          </a:p>
        </p:txBody>
      </p:sp>
      <p:sp>
        <p:nvSpPr>
          <p:cNvPr id="471" name="Google Shape;471;p83"/>
          <p:cNvSpPr txBox="1"/>
          <p:nvPr/>
        </p:nvSpPr>
        <p:spPr>
          <a:xfrm>
            <a:off x="6202040" y="895227"/>
            <a:ext cx="1655419" cy="49141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WEAKNESSES</a:t>
            </a:r>
            <a:endParaRPr b="0" i="0" sz="1600" u="none" cap="none" strike="noStrike">
              <a:solidFill>
                <a:schemeClr val="dk1"/>
              </a:solidFill>
              <a:latin typeface="Arial"/>
              <a:ea typeface="Arial"/>
              <a:cs typeface="Arial"/>
              <a:sym typeface="Arial"/>
            </a:endParaRPr>
          </a:p>
        </p:txBody>
      </p:sp>
      <p:sp>
        <p:nvSpPr>
          <p:cNvPr id="472" name="Google Shape;472;p83"/>
          <p:cNvSpPr txBox="1"/>
          <p:nvPr/>
        </p:nvSpPr>
        <p:spPr>
          <a:xfrm>
            <a:off x="3668233" y="3255662"/>
            <a:ext cx="1775637"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OPPORTUNITIES</a:t>
            </a:r>
            <a:endParaRPr b="0" i="0" sz="1600" u="none" cap="none" strike="noStrike">
              <a:solidFill>
                <a:schemeClr val="lt1"/>
              </a:solidFill>
              <a:latin typeface="Arial"/>
              <a:ea typeface="Arial"/>
              <a:cs typeface="Arial"/>
              <a:sym typeface="Arial"/>
            </a:endParaRPr>
          </a:p>
        </p:txBody>
      </p:sp>
      <p:sp>
        <p:nvSpPr>
          <p:cNvPr id="473" name="Google Shape;473;p83"/>
          <p:cNvSpPr txBox="1"/>
          <p:nvPr/>
        </p:nvSpPr>
        <p:spPr>
          <a:xfrm>
            <a:off x="6048303" y="3227301"/>
            <a:ext cx="1775637" cy="49141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THREATS</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84"/>
          <p:cNvSpPr/>
          <p:nvPr/>
        </p:nvSpPr>
        <p:spPr>
          <a:xfrm>
            <a:off x="-1" y="0"/>
            <a:ext cx="10080600" cy="566880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84"/>
          <p:cNvSpPr/>
          <p:nvPr/>
        </p:nvSpPr>
        <p:spPr>
          <a:xfrm>
            <a:off x="1023690" y="1741635"/>
            <a:ext cx="8228100" cy="9894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400"/>
              <a:buFont typeface="Arial"/>
              <a:buNone/>
            </a:pPr>
            <a:r>
              <a:rPr b="0" i="0" lang="en-US" sz="8000" u="none" cap="none" strike="noStrike">
                <a:solidFill>
                  <a:srgbClr val="FFFFFF"/>
                </a:solidFill>
                <a:latin typeface="Arial"/>
                <a:ea typeface="Arial"/>
                <a:cs typeface="Arial"/>
                <a:sym typeface="Arial"/>
              </a:rPr>
              <a:t>THANK YOU!!</a:t>
            </a:r>
            <a:endParaRPr b="0" i="0" sz="8000" u="none" cap="none" strike="noStrike">
              <a:solidFill>
                <a:schemeClr val="dk1"/>
              </a:solidFill>
              <a:latin typeface="Arial"/>
              <a:ea typeface="Arial"/>
              <a:cs typeface="Arial"/>
              <a:sym typeface="Arial"/>
            </a:endParaRPr>
          </a:p>
        </p:txBody>
      </p:sp>
      <p:sp>
        <p:nvSpPr>
          <p:cNvPr id="480" name="Google Shape;480;p84"/>
          <p:cNvSpPr/>
          <p:nvPr/>
        </p:nvSpPr>
        <p:spPr>
          <a:xfrm>
            <a:off x="180753" y="4945090"/>
            <a:ext cx="9826047" cy="698100"/>
          </a:xfrm>
          <a:prstGeom prst="rect">
            <a:avLst/>
          </a:prstGeom>
          <a:noFill/>
          <a:ln>
            <a:noFill/>
          </a:ln>
        </p:spPr>
        <p:txBody>
          <a:bodyPr anchorCtr="0" anchor="t" bIns="45000" lIns="90000" spcFirstLastPara="1" rIns="90000" wrap="square" tIns="45000">
            <a:noAutofit/>
          </a:bodyPr>
          <a:lstStyle/>
          <a:p>
            <a:pPr indent="0" lvl="0" marL="0" marR="0" rtl="0" algn="just">
              <a:lnSpc>
                <a:spcPct val="100000"/>
              </a:lnSpc>
              <a:spcBef>
                <a:spcPts val="0"/>
              </a:spcBef>
              <a:spcAft>
                <a:spcPts val="0"/>
              </a:spcAft>
              <a:buClr>
                <a:srgbClr val="000000"/>
              </a:buClr>
              <a:buSzPts val="800"/>
              <a:buFont typeface="Arial"/>
              <a:buNone/>
            </a:pPr>
            <a:r>
              <a:rPr b="0" i="0" lang="en-US" sz="1000" u="none" cap="none" strike="noStrike">
                <a:solidFill>
                  <a:schemeClr val="lt1"/>
                </a:solidFill>
                <a:latin typeface="Arial"/>
                <a:ea typeface="Arial"/>
                <a:cs typeface="Arial"/>
                <a:sym typeface="Arial"/>
              </a:rPr>
              <a:t>This presentation is related to the Project made by the beneficiaries jointly or individually in any form and using any means shall indicate that it reflects only the authors view and the National Agency and the European Commission are not responsible for any use that may be made of the information it contains.</a:t>
            </a:r>
            <a:endParaRPr b="0" i="0" sz="1000" u="none" cap="none" strike="noStrike">
              <a:solidFill>
                <a:schemeClr val="lt1"/>
              </a:solidFill>
              <a:latin typeface="Arial"/>
              <a:ea typeface="Arial"/>
              <a:cs typeface="Arial"/>
              <a:sym typeface="Arial"/>
            </a:endParaRPr>
          </a:p>
        </p:txBody>
      </p:sp>
      <p:pic>
        <p:nvPicPr>
          <p:cNvPr id="481" name="Google Shape;481;p84"/>
          <p:cNvPicPr preferRelativeResize="0"/>
          <p:nvPr/>
        </p:nvPicPr>
        <p:blipFill rotWithShape="1">
          <a:blip r:embed="rId3">
            <a:alphaModFix/>
          </a:blip>
          <a:srcRect b="0" l="0" r="0" t="0"/>
          <a:stretch/>
        </p:blipFill>
        <p:spPr>
          <a:xfrm>
            <a:off x="6562440" y="20880"/>
            <a:ext cx="3505319" cy="718919"/>
          </a:xfrm>
          <a:prstGeom prst="rect">
            <a:avLst/>
          </a:prstGeom>
          <a:noFill/>
          <a:ln>
            <a:noFill/>
          </a:ln>
        </p:spPr>
      </p:pic>
      <p:sp>
        <p:nvSpPr>
          <p:cNvPr id="482" name="Google Shape;482;p84"/>
          <p:cNvSpPr txBox="1"/>
          <p:nvPr/>
        </p:nvSpPr>
        <p:spPr>
          <a:xfrm>
            <a:off x="3713040" y="1162843"/>
            <a:ext cx="2849400" cy="9834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1000" u="none" cap="none" strike="noStrike">
              <a:solidFill>
                <a:schemeClr val="lt1"/>
              </a:solidFill>
              <a:latin typeface="Arial"/>
              <a:ea typeface="Arial"/>
              <a:cs typeface="Arial"/>
              <a:sym typeface="Arial"/>
            </a:endParaRPr>
          </a:p>
        </p:txBody>
      </p:sp>
      <p:pic>
        <p:nvPicPr>
          <p:cNvPr id="483" name="Google Shape;483;p84"/>
          <p:cNvPicPr preferRelativeResize="0"/>
          <p:nvPr/>
        </p:nvPicPr>
        <p:blipFill rotWithShape="1">
          <a:blip r:embed="rId4">
            <a:alphaModFix/>
          </a:blip>
          <a:srcRect b="0" l="0" r="0" t="0"/>
          <a:stretch/>
        </p:blipFill>
        <p:spPr>
          <a:xfrm>
            <a:off x="3669076" y="3081909"/>
            <a:ext cx="2849400" cy="11264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
          <p:cNvSpPr/>
          <p:nvPr/>
        </p:nvSpPr>
        <p:spPr>
          <a:xfrm>
            <a:off x="0" y="0"/>
            <a:ext cx="2374920" cy="566892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
          <p:cNvSpPr/>
          <p:nvPr/>
        </p:nvSpPr>
        <p:spPr>
          <a:xfrm>
            <a:off x="62063" y="2170668"/>
            <a:ext cx="2374920" cy="738664"/>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CONTENTS</a:t>
            </a:r>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(PART 1)</a:t>
            </a:r>
            <a:endParaRPr b="0" i="0" sz="2400" u="none" cap="none" strike="noStrike">
              <a:solidFill>
                <a:schemeClr val="lt1"/>
              </a:solidFill>
              <a:latin typeface="Arial"/>
              <a:ea typeface="Arial"/>
              <a:cs typeface="Arial"/>
              <a:sym typeface="Arial"/>
            </a:endParaRPr>
          </a:p>
        </p:txBody>
      </p:sp>
      <p:sp>
        <p:nvSpPr>
          <p:cNvPr id="179" name="Google Shape;179;p3"/>
          <p:cNvSpPr txBox="1"/>
          <p:nvPr/>
        </p:nvSpPr>
        <p:spPr>
          <a:xfrm>
            <a:off x="5269686" y="1044248"/>
            <a:ext cx="4104297" cy="743028"/>
          </a:xfrm>
          <a:prstGeom prst="rect">
            <a:avLst/>
          </a:prstGeom>
          <a:noFill/>
          <a:ln>
            <a:noFill/>
          </a:ln>
        </p:spPr>
        <p:txBody>
          <a:bodyPr anchorCtr="0" anchor="ctr" bIns="123825" lIns="247650" spcFirstLastPara="1" rIns="247650" wrap="square" tIns="123825">
            <a:noAutofit/>
          </a:bodyPr>
          <a:lstStyle/>
          <a:p>
            <a:pPr indent="0" lvl="1" marL="0" marR="0" rtl="0" algn="just">
              <a:lnSpc>
                <a:spcPct val="9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pic>
        <p:nvPicPr>
          <p:cNvPr id="180" name="Google Shape;180;p3"/>
          <p:cNvPicPr preferRelativeResize="0"/>
          <p:nvPr/>
        </p:nvPicPr>
        <p:blipFill rotWithShape="1">
          <a:blip r:embed="rId3">
            <a:alphaModFix/>
          </a:blip>
          <a:srcRect b="0" l="0" r="0" t="0"/>
          <a:stretch/>
        </p:blipFill>
        <p:spPr>
          <a:xfrm>
            <a:off x="8270610" y="5174704"/>
            <a:ext cx="1752119" cy="358920"/>
          </a:xfrm>
          <a:prstGeom prst="rect">
            <a:avLst/>
          </a:prstGeom>
          <a:noFill/>
          <a:ln>
            <a:noFill/>
          </a:ln>
        </p:spPr>
      </p:pic>
      <p:pic>
        <p:nvPicPr>
          <p:cNvPr id="181" name="Google Shape;181;p3"/>
          <p:cNvPicPr preferRelativeResize="0"/>
          <p:nvPr/>
        </p:nvPicPr>
        <p:blipFill rotWithShape="1">
          <a:blip r:embed="rId4">
            <a:alphaModFix/>
          </a:blip>
          <a:srcRect b="0" l="0" r="0" t="0"/>
          <a:stretch/>
        </p:blipFill>
        <p:spPr>
          <a:xfrm>
            <a:off x="7257216" y="5251218"/>
            <a:ext cx="907904" cy="358925"/>
          </a:xfrm>
          <a:prstGeom prst="rect">
            <a:avLst/>
          </a:prstGeom>
          <a:noFill/>
          <a:ln>
            <a:noFill/>
          </a:ln>
        </p:spPr>
      </p:pic>
      <p:sp>
        <p:nvSpPr>
          <p:cNvPr id="182" name="Google Shape;182;p3"/>
          <p:cNvSpPr/>
          <p:nvPr/>
        </p:nvSpPr>
        <p:spPr>
          <a:xfrm>
            <a:off x="3158742" y="110842"/>
            <a:ext cx="3337061" cy="806162"/>
          </a:xfrm>
          <a:prstGeom prst="roundRect">
            <a:avLst>
              <a:gd fmla="val 16667" name="adj"/>
            </a:avLst>
          </a:prstGeom>
          <a:solidFill>
            <a:srgbClr val="B2A0C7"/>
          </a:solidFill>
          <a:ln cap="flat" cmpd="sng" w="25400">
            <a:solidFill>
              <a:srgbClr val="5F49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Brief overview on social entrepreneurship and SDGs</a:t>
            </a:r>
            <a:endParaRPr b="0" i="0" sz="1600" u="none" cap="none" strike="noStrike">
              <a:solidFill>
                <a:schemeClr val="lt1"/>
              </a:solidFill>
              <a:latin typeface="Arial"/>
              <a:ea typeface="Arial"/>
              <a:cs typeface="Arial"/>
              <a:sym typeface="Arial"/>
            </a:endParaRPr>
          </a:p>
        </p:txBody>
      </p:sp>
      <p:sp>
        <p:nvSpPr>
          <p:cNvPr id="183" name="Google Shape;183;p3"/>
          <p:cNvSpPr/>
          <p:nvPr/>
        </p:nvSpPr>
        <p:spPr>
          <a:xfrm>
            <a:off x="3182492" y="1012627"/>
            <a:ext cx="3337061" cy="806162"/>
          </a:xfrm>
          <a:prstGeom prst="roundRect">
            <a:avLst>
              <a:gd fmla="val 16667" name="adj"/>
            </a:avLst>
          </a:prstGeom>
          <a:solidFill>
            <a:srgbClr val="B2A0C7"/>
          </a:solidFill>
          <a:ln cap="flat" cmpd="sng" w="25400">
            <a:solidFill>
              <a:srgbClr val="5F49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Types of business models for social enterprises</a:t>
            </a:r>
            <a:endParaRPr b="0" i="0" sz="1600" u="none" cap="none" strike="noStrike">
              <a:solidFill>
                <a:schemeClr val="lt1"/>
              </a:solidFill>
              <a:latin typeface="Arial"/>
              <a:ea typeface="Arial"/>
              <a:cs typeface="Arial"/>
              <a:sym typeface="Arial"/>
            </a:endParaRPr>
          </a:p>
        </p:txBody>
      </p:sp>
      <p:sp>
        <p:nvSpPr>
          <p:cNvPr id="184" name="Google Shape;184;p3"/>
          <p:cNvSpPr/>
          <p:nvPr/>
        </p:nvSpPr>
        <p:spPr>
          <a:xfrm>
            <a:off x="3192392" y="1925027"/>
            <a:ext cx="3337061" cy="806162"/>
          </a:xfrm>
          <a:prstGeom prst="roundRect">
            <a:avLst>
              <a:gd fmla="val 16667" name="adj"/>
            </a:avLst>
          </a:prstGeom>
          <a:solidFill>
            <a:srgbClr val="B2A0C7"/>
          </a:solidFill>
          <a:ln cap="flat" cmpd="sng" w="25400">
            <a:solidFill>
              <a:srgbClr val="5F49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Management skills every social entrepreneur should boost</a:t>
            </a:r>
            <a:endParaRPr b="0" i="0" sz="1600" u="none" cap="none" strike="noStrike">
              <a:solidFill>
                <a:schemeClr val="lt1"/>
              </a:solidFill>
              <a:latin typeface="Arial"/>
              <a:ea typeface="Arial"/>
              <a:cs typeface="Arial"/>
              <a:sym typeface="Arial"/>
            </a:endParaRPr>
          </a:p>
        </p:txBody>
      </p:sp>
      <p:sp>
        <p:nvSpPr>
          <p:cNvPr id="185" name="Google Shape;185;p3"/>
          <p:cNvSpPr/>
          <p:nvPr/>
        </p:nvSpPr>
        <p:spPr>
          <a:xfrm>
            <a:off x="3190417" y="2849302"/>
            <a:ext cx="3337061" cy="806162"/>
          </a:xfrm>
          <a:prstGeom prst="roundRect">
            <a:avLst>
              <a:gd fmla="val 16667" name="adj"/>
            </a:avLst>
          </a:prstGeom>
          <a:solidFill>
            <a:srgbClr val="B2A0C7"/>
          </a:solidFill>
          <a:ln cap="flat" cmpd="sng" w="25400">
            <a:solidFill>
              <a:srgbClr val="5F49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Challenges and opportunities for new social entrepreneurs  based on SDGs</a:t>
            </a:r>
            <a:endParaRPr b="0" i="0" sz="1600" u="none" cap="none" strike="noStrike">
              <a:solidFill>
                <a:schemeClr val="lt1"/>
              </a:solidFill>
              <a:latin typeface="Arial"/>
              <a:ea typeface="Arial"/>
              <a:cs typeface="Arial"/>
              <a:sym typeface="Arial"/>
            </a:endParaRPr>
          </a:p>
        </p:txBody>
      </p:sp>
      <p:sp>
        <p:nvSpPr>
          <p:cNvPr id="186" name="Google Shape;186;p3"/>
          <p:cNvSpPr/>
          <p:nvPr/>
        </p:nvSpPr>
        <p:spPr>
          <a:xfrm>
            <a:off x="3212192" y="3773577"/>
            <a:ext cx="3337061" cy="806162"/>
          </a:xfrm>
          <a:prstGeom prst="roundRect">
            <a:avLst>
              <a:gd fmla="val 16667" name="adj"/>
            </a:avLst>
          </a:prstGeom>
          <a:solidFill>
            <a:srgbClr val="B2A0C7"/>
          </a:solidFill>
          <a:ln cap="flat" cmpd="sng" w="25400">
            <a:solidFill>
              <a:srgbClr val="5F49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Successful examples of social enterprises</a:t>
            </a:r>
            <a:endParaRPr b="0" i="0" sz="1600" u="none" cap="none" strike="noStrike">
              <a:solidFill>
                <a:schemeClr val="lt1"/>
              </a:solidFill>
              <a:latin typeface="Arial"/>
              <a:ea typeface="Arial"/>
              <a:cs typeface="Arial"/>
              <a:sym typeface="Arial"/>
            </a:endParaRPr>
          </a:p>
        </p:txBody>
      </p:sp>
      <p:sp>
        <p:nvSpPr>
          <p:cNvPr id="187" name="Google Shape;187;p3"/>
          <p:cNvSpPr/>
          <p:nvPr/>
        </p:nvSpPr>
        <p:spPr>
          <a:xfrm>
            <a:off x="3212192" y="4698713"/>
            <a:ext cx="3337061" cy="806162"/>
          </a:xfrm>
          <a:prstGeom prst="roundRect">
            <a:avLst>
              <a:gd fmla="val 16667" name="adj"/>
            </a:avLst>
          </a:prstGeom>
          <a:solidFill>
            <a:srgbClr val="B2A0C7"/>
          </a:solidFill>
          <a:ln cap="flat" cmpd="sng" w="25400">
            <a:solidFill>
              <a:srgbClr val="5F49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Activities to promote social entrepreneurship</a:t>
            </a:r>
            <a:endParaRPr b="0" i="0" sz="1600" u="none" cap="none" strike="noStrike">
              <a:solidFill>
                <a:schemeClr val="lt1"/>
              </a:solidFill>
              <a:latin typeface="Arial"/>
              <a:ea typeface="Arial"/>
              <a:cs typeface="Arial"/>
              <a:sym typeface="Arial"/>
            </a:endParaRPr>
          </a:p>
        </p:txBody>
      </p:sp>
      <p:pic>
        <p:nvPicPr>
          <p:cNvPr descr="C:\Users\user06\Documents\LETICIA\PROYECTOS\MC2020\INSPIRE\Intellectual Outputs\IO3 - LEADERS\A.3. Development of learning training guide\INSPIRE Cover - IO3.jpg" id="188" name="Google Shape;188;p3"/>
          <p:cNvPicPr preferRelativeResize="0"/>
          <p:nvPr/>
        </p:nvPicPr>
        <p:blipFill rotWithShape="1">
          <a:blip r:embed="rId5">
            <a:alphaModFix/>
          </a:blip>
          <a:srcRect b="0" l="0" r="0" t="0"/>
          <a:stretch/>
        </p:blipFill>
        <p:spPr>
          <a:xfrm>
            <a:off x="7187968" y="946567"/>
            <a:ext cx="2358916" cy="33369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
          <p:cNvSpPr/>
          <p:nvPr/>
        </p:nvSpPr>
        <p:spPr>
          <a:xfrm>
            <a:off x="-1" y="0"/>
            <a:ext cx="10080600" cy="5668800"/>
          </a:xfrm>
          <a:prstGeom prst="rect">
            <a:avLst/>
          </a:prstGeom>
          <a:solidFill>
            <a:srgbClr val="CCC0D9"/>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4" name="Google Shape;194;p4"/>
          <p:cNvPicPr preferRelativeResize="0"/>
          <p:nvPr/>
        </p:nvPicPr>
        <p:blipFill rotWithShape="1">
          <a:blip r:embed="rId3">
            <a:alphaModFix/>
          </a:blip>
          <a:srcRect b="0" l="0" r="0" t="0"/>
          <a:stretch/>
        </p:blipFill>
        <p:spPr>
          <a:xfrm>
            <a:off x="6562440" y="20880"/>
            <a:ext cx="3505319" cy="718919"/>
          </a:xfrm>
          <a:prstGeom prst="rect">
            <a:avLst/>
          </a:prstGeom>
          <a:noFill/>
          <a:ln>
            <a:noFill/>
          </a:ln>
        </p:spPr>
      </p:pic>
      <p:sp>
        <p:nvSpPr>
          <p:cNvPr id="195" name="Google Shape;195;p4"/>
          <p:cNvSpPr txBox="1"/>
          <p:nvPr/>
        </p:nvSpPr>
        <p:spPr>
          <a:xfrm>
            <a:off x="1528549" y="1214651"/>
            <a:ext cx="7506269" cy="24975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800"/>
              <a:buFont typeface="Arial"/>
              <a:buNone/>
            </a:pPr>
            <a:r>
              <a:rPr b="0" i="0" lang="en-US" sz="4000" u="none" cap="none" strike="noStrike">
                <a:solidFill>
                  <a:srgbClr val="FFFFFF"/>
                </a:solidFill>
                <a:latin typeface="Arial"/>
                <a:ea typeface="Arial"/>
                <a:cs typeface="Arial"/>
                <a:sym typeface="Arial"/>
              </a:rPr>
              <a:t>SOCIAL ENTREPRENEUSHIP AND SDG’s</a:t>
            </a:r>
            <a:endParaRPr/>
          </a:p>
          <a:p>
            <a:pPr indent="0" lvl="0" marL="0" marR="0" rtl="0" algn="ctr">
              <a:lnSpc>
                <a:spcPct val="100000"/>
              </a:lnSpc>
              <a:spcBef>
                <a:spcPts val="0"/>
              </a:spcBef>
              <a:spcAft>
                <a:spcPts val="0"/>
              </a:spcAft>
              <a:buClr>
                <a:srgbClr val="000000"/>
              </a:buClr>
              <a:buSzPts val="48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000" u="none" cap="none" strike="noStrike">
                <a:solidFill>
                  <a:srgbClr val="FFFFFF"/>
                </a:solidFill>
                <a:latin typeface="Arial"/>
                <a:ea typeface="Arial"/>
                <a:cs typeface="Arial"/>
                <a:sym typeface="Arial"/>
              </a:rPr>
              <a:t>Clarifying concepts</a:t>
            </a:r>
            <a:endParaRPr b="0" i="0" sz="4000" u="none" cap="none" strike="noStrike">
              <a:solidFill>
                <a:srgbClr val="000000"/>
              </a:solidFill>
              <a:latin typeface="Arial"/>
              <a:ea typeface="Arial"/>
              <a:cs typeface="Arial"/>
              <a:sym typeface="Arial"/>
            </a:endParaRPr>
          </a:p>
        </p:txBody>
      </p:sp>
      <p:pic>
        <p:nvPicPr>
          <p:cNvPr id="196" name="Google Shape;196;p4"/>
          <p:cNvPicPr preferRelativeResize="0"/>
          <p:nvPr/>
        </p:nvPicPr>
        <p:blipFill rotWithShape="1">
          <a:blip r:embed="rId4">
            <a:alphaModFix/>
          </a:blip>
          <a:srcRect b="0" l="0" r="0" t="0"/>
          <a:stretch/>
        </p:blipFill>
        <p:spPr>
          <a:xfrm>
            <a:off x="4068958" y="3802450"/>
            <a:ext cx="2384505" cy="7748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7"/>
          <p:cNvPicPr preferRelativeResize="0"/>
          <p:nvPr/>
        </p:nvPicPr>
        <p:blipFill rotWithShape="1">
          <a:blip r:embed="rId3">
            <a:alphaModFix/>
          </a:blip>
          <a:srcRect b="0" l="0" r="0" t="0"/>
          <a:stretch/>
        </p:blipFill>
        <p:spPr>
          <a:xfrm>
            <a:off x="8338856" y="5174704"/>
            <a:ext cx="1752119" cy="358920"/>
          </a:xfrm>
          <a:prstGeom prst="rect">
            <a:avLst/>
          </a:prstGeom>
          <a:noFill/>
          <a:ln>
            <a:noFill/>
          </a:ln>
        </p:spPr>
      </p:pic>
      <p:pic>
        <p:nvPicPr>
          <p:cNvPr id="202" name="Google Shape;202;p7"/>
          <p:cNvPicPr preferRelativeResize="0"/>
          <p:nvPr/>
        </p:nvPicPr>
        <p:blipFill rotWithShape="1">
          <a:blip r:embed="rId4">
            <a:alphaModFix/>
          </a:blip>
          <a:srcRect b="0" l="0" r="0" t="0"/>
          <a:stretch/>
        </p:blipFill>
        <p:spPr>
          <a:xfrm>
            <a:off x="7346919" y="5229075"/>
            <a:ext cx="907904" cy="358925"/>
          </a:xfrm>
          <a:prstGeom prst="rect">
            <a:avLst/>
          </a:prstGeom>
          <a:noFill/>
          <a:ln>
            <a:noFill/>
          </a:ln>
        </p:spPr>
      </p:pic>
      <p:pic>
        <p:nvPicPr>
          <p:cNvPr descr="C:\Users\user06\Documents\LETICIA\Herramientas visuales\Imagenes\Post_it_1-removebg-preview.png" id="203" name="Google Shape;203;p7"/>
          <p:cNvPicPr preferRelativeResize="0"/>
          <p:nvPr/>
        </p:nvPicPr>
        <p:blipFill rotWithShape="1">
          <a:blip r:embed="rId5">
            <a:alphaModFix/>
          </a:blip>
          <a:srcRect b="0" l="0" r="0" t="0"/>
          <a:stretch/>
        </p:blipFill>
        <p:spPr>
          <a:xfrm>
            <a:off x="4236964" y="900145"/>
            <a:ext cx="3821196" cy="4274559"/>
          </a:xfrm>
          <a:prstGeom prst="rect">
            <a:avLst/>
          </a:prstGeom>
          <a:noFill/>
          <a:ln>
            <a:noFill/>
          </a:ln>
        </p:spPr>
      </p:pic>
      <p:sp>
        <p:nvSpPr>
          <p:cNvPr id="204" name="Google Shape;204;p7"/>
          <p:cNvSpPr/>
          <p:nvPr/>
        </p:nvSpPr>
        <p:spPr>
          <a:xfrm>
            <a:off x="0" y="1630"/>
            <a:ext cx="2374920" cy="566892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7"/>
          <p:cNvSpPr/>
          <p:nvPr/>
        </p:nvSpPr>
        <p:spPr>
          <a:xfrm>
            <a:off x="62063" y="2170668"/>
            <a:ext cx="2374920" cy="738664"/>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SOME DEFINITIONS</a:t>
            </a:r>
            <a:endParaRPr b="0" i="0" sz="2400" u="none" cap="none" strike="noStrike">
              <a:solidFill>
                <a:schemeClr val="lt1"/>
              </a:solidFill>
              <a:latin typeface="Arial"/>
              <a:ea typeface="Arial"/>
              <a:cs typeface="Arial"/>
              <a:sym typeface="Arial"/>
            </a:endParaRPr>
          </a:p>
        </p:txBody>
      </p:sp>
      <p:sp>
        <p:nvSpPr>
          <p:cNvPr id="206" name="Google Shape;206;p7"/>
          <p:cNvSpPr txBox="1"/>
          <p:nvPr/>
        </p:nvSpPr>
        <p:spPr>
          <a:xfrm>
            <a:off x="4732807" y="1711127"/>
            <a:ext cx="2829510" cy="304698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600" u="none" cap="none" strike="noStrike">
                <a:solidFill>
                  <a:schemeClr val="dk1"/>
                </a:solidFill>
                <a:latin typeface="Arial"/>
                <a:ea typeface="Arial"/>
                <a:cs typeface="Arial"/>
                <a:sym typeface="Arial"/>
              </a:rPr>
              <a:t>Social enterprises </a:t>
            </a:r>
            <a:r>
              <a:rPr b="0" i="0" lang="en-US" sz="1600" u="none" cap="none" strike="noStrike">
                <a:solidFill>
                  <a:schemeClr val="lt1"/>
                </a:solidFill>
                <a:latin typeface="Arial"/>
                <a:ea typeface="Arial"/>
                <a:cs typeface="Arial"/>
                <a:sym typeface="Arial"/>
              </a:rPr>
              <a:t>are characterized by </a:t>
            </a:r>
            <a:r>
              <a:rPr b="0" i="0" lang="en-US" sz="1600" u="sng" cap="none" strike="noStrike">
                <a:solidFill>
                  <a:schemeClr val="lt1"/>
                </a:solidFill>
                <a:latin typeface="Arial"/>
                <a:ea typeface="Arial"/>
                <a:cs typeface="Arial"/>
                <a:sym typeface="Arial"/>
              </a:rPr>
              <a:t>generating social impact</a:t>
            </a:r>
            <a:r>
              <a:rPr b="0" i="0" lang="en-US" sz="1600" u="none" cap="none" strike="noStrike">
                <a:solidFill>
                  <a:schemeClr val="lt1"/>
                </a:solidFill>
                <a:latin typeface="Arial"/>
                <a:ea typeface="Arial"/>
                <a:cs typeface="Arial"/>
                <a:sym typeface="Arial"/>
              </a:rPr>
              <a:t>, by having an </a:t>
            </a:r>
            <a:r>
              <a:rPr b="0" i="0" lang="en-US" sz="1600" u="sng" cap="none" strike="noStrike">
                <a:solidFill>
                  <a:schemeClr val="lt1"/>
                </a:solidFill>
                <a:latin typeface="Arial"/>
                <a:ea typeface="Arial"/>
                <a:cs typeface="Arial"/>
                <a:sym typeface="Arial"/>
              </a:rPr>
              <a:t>entrepreneurial dimension </a:t>
            </a:r>
            <a:r>
              <a:rPr b="0" i="0" lang="en-US" sz="1600" u="none" cap="none" strike="noStrike">
                <a:solidFill>
                  <a:schemeClr val="lt1"/>
                </a:solidFill>
                <a:latin typeface="Arial"/>
                <a:ea typeface="Arial"/>
                <a:cs typeface="Arial"/>
                <a:sym typeface="Arial"/>
              </a:rPr>
              <a:t>and by its </a:t>
            </a:r>
            <a:r>
              <a:rPr b="0" i="0" lang="en-US" sz="1600" u="sng" cap="none" strike="noStrike">
                <a:solidFill>
                  <a:schemeClr val="lt1"/>
                </a:solidFill>
                <a:latin typeface="Arial"/>
                <a:ea typeface="Arial"/>
                <a:cs typeface="Arial"/>
                <a:sym typeface="Arial"/>
              </a:rPr>
              <a:t>governance structure </a:t>
            </a:r>
            <a:r>
              <a:rPr b="0" i="0" lang="en-US" sz="1600" u="none" cap="none" strike="noStrike">
                <a:solidFill>
                  <a:schemeClr val="lt1"/>
                </a:solidFill>
                <a:latin typeface="Arial"/>
                <a:ea typeface="Arial"/>
                <a:cs typeface="Arial"/>
                <a:sym typeface="Arial"/>
              </a:rPr>
              <a:t>(workers, customers and stakeholders are involved in the management)</a:t>
            </a:r>
            <a:endParaRPr b="0" i="0" sz="1400" u="none" cap="none" strike="noStrike">
              <a:solidFill>
                <a:schemeClr val="lt1"/>
              </a:solidFill>
              <a:latin typeface="Arial"/>
              <a:ea typeface="Arial"/>
              <a:cs typeface="Arial"/>
              <a:sym typeface="Arial"/>
            </a:endParaRPr>
          </a:p>
        </p:txBody>
      </p:sp>
      <p:sp>
        <p:nvSpPr>
          <p:cNvPr id="207" name="Google Shape;207;p7"/>
          <p:cNvSpPr/>
          <p:nvPr/>
        </p:nvSpPr>
        <p:spPr>
          <a:xfrm>
            <a:off x="2696289" y="224074"/>
            <a:ext cx="3671566" cy="731270"/>
          </a:xfrm>
          <a:prstGeom prst="roundRect">
            <a:avLst>
              <a:gd fmla="val 16667" name="adj"/>
            </a:avLst>
          </a:prstGeom>
          <a:solidFill>
            <a:srgbClr val="E5DFEC"/>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SOCIAL ENTREPRENEURSHIP</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8"/>
          <p:cNvPicPr preferRelativeResize="0"/>
          <p:nvPr/>
        </p:nvPicPr>
        <p:blipFill rotWithShape="1">
          <a:blip r:embed="rId3">
            <a:alphaModFix/>
          </a:blip>
          <a:srcRect b="0" l="0" r="0" t="0"/>
          <a:stretch/>
        </p:blipFill>
        <p:spPr>
          <a:xfrm>
            <a:off x="8338856" y="5174704"/>
            <a:ext cx="1752119" cy="358920"/>
          </a:xfrm>
          <a:prstGeom prst="rect">
            <a:avLst/>
          </a:prstGeom>
          <a:noFill/>
          <a:ln>
            <a:noFill/>
          </a:ln>
        </p:spPr>
      </p:pic>
      <p:pic>
        <p:nvPicPr>
          <p:cNvPr id="213" name="Google Shape;213;p8"/>
          <p:cNvPicPr preferRelativeResize="0"/>
          <p:nvPr/>
        </p:nvPicPr>
        <p:blipFill rotWithShape="1">
          <a:blip r:embed="rId4">
            <a:alphaModFix/>
          </a:blip>
          <a:srcRect b="0" l="0" r="0" t="0"/>
          <a:stretch/>
        </p:blipFill>
        <p:spPr>
          <a:xfrm>
            <a:off x="7346919" y="5229075"/>
            <a:ext cx="907904" cy="358925"/>
          </a:xfrm>
          <a:prstGeom prst="rect">
            <a:avLst/>
          </a:prstGeom>
          <a:noFill/>
          <a:ln>
            <a:noFill/>
          </a:ln>
        </p:spPr>
      </p:pic>
      <p:pic>
        <p:nvPicPr>
          <p:cNvPr descr="C:\Users\user06\Documents\LETICIA\Herramientas visuales\Imagenes\Post_it_2-removebg-preview.png" id="214" name="Google Shape;214;p8"/>
          <p:cNvPicPr preferRelativeResize="0"/>
          <p:nvPr/>
        </p:nvPicPr>
        <p:blipFill rotWithShape="1">
          <a:blip r:embed="rId5">
            <a:alphaModFix/>
          </a:blip>
          <a:srcRect b="0" l="0" r="0" t="0"/>
          <a:stretch/>
        </p:blipFill>
        <p:spPr>
          <a:xfrm>
            <a:off x="6884463" y="1296125"/>
            <a:ext cx="3206512" cy="2924486"/>
          </a:xfrm>
          <a:prstGeom prst="rect">
            <a:avLst/>
          </a:prstGeom>
          <a:noFill/>
          <a:ln>
            <a:noFill/>
          </a:ln>
        </p:spPr>
      </p:pic>
      <p:sp>
        <p:nvSpPr>
          <p:cNvPr id="215" name="Google Shape;215;p8"/>
          <p:cNvSpPr/>
          <p:nvPr/>
        </p:nvSpPr>
        <p:spPr>
          <a:xfrm>
            <a:off x="62063" y="2170668"/>
            <a:ext cx="2374920" cy="738664"/>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SOME DEFINITIONS</a:t>
            </a:r>
            <a:endParaRPr b="0" i="0" sz="2400" u="none" cap="none" strike="noStrike">
              <a:solidFill>
                <a:schemeClr val="lt1"/>
              </a:solidFill>
              <a:latin typeface="Arial"/>
              <a:ea typeface="Arial"/>
              <a:cs typeface="Arial"/>
              <a:sym typeface="Arial"/>
            </a:endParaRPr>
          </a:p>
        </p:txBody>
      </p:sp>
      <p:sp>
        <p:nvSpPr>
          <p:cNvPr id="216" name="Google Shape;216;p8"/>
          <p:cNvSpPr txBox="1"/>
          <p:nvPr/>
        </p:nvSpPr>
        <p:spPr>
          <a:xfrm>
            <a:off x="7211814" y="1788872"/>
            <a:ext cx="2551810"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600" u="none" cap="none" strike="noStrike">
                <a:solidFill>
                  <a:schemeClr val="dk1"/>
                </a:solidFill>
                <a:latin typeface="Arial"/>
                <a:ea typeface="Arial"/>
                <a:cs typeface="Arial"/>
                <a:sym typeface="Arial"/>
              </a:rPr>
              <a:t>SDG’s</a:t>
            </a:r>
            <a:r>
              <a:rPr b="0" i="0" lang="en-US" sz="1600" u="none" cap="none" strike="noStrike">
                <a:solidFill>
                  <a:schemeClr val="lt1"/>
                </a:solidFill>
                <a:latin typeface="Arial"/>
                <a:ea typeface="Arial"/>
                <a:cs typeface="Arial"/>
                <a:sym typeface="Arial"/>
              </a:rPr>
              <a:t> are a collection of 17 interlinked goals designed to be a "blueprint to achieve a better and more sustainable future for all". </a:t>
            </a:r>
            <a:endParaRPr b="0" i="0" sz="1400" u="none" cap="none" strike="noStrike">
              <a:solidFill>
                <a:schemeClr val="lt1"/>
              </a:solidFill>
              <a:latin typeface="Arial"/>
              <a:ea typeface="Arial"/>
              <a:cs typeface="Arial"/>
              <a:sym typeface="Arial"/>
            </a:endParaRPr>
          </a:p>
        </p:txBody>
      </p:sp>
      <p:sp>
        <p:nvSpPr>
          <p:cNvPr id="217" name="Google Shape;217;p8"/>
          <p:cNvSpPr/>
          <p:nvPr/>
        </p:nvSpPr>
        <p:spPr>
          <a:xfrm>
            <a:off x="2696288" y="224074"/>
            <a:ext cx="4168535" cy="731270"/>
          </a:xfrm>
          <a:prstGeom prst="roundRect">
            <a:avLst>
              <a:gd fmla="val 16667" name="adj"/>
            </a:avLst>
          </a:prstGeom>
          <a:solidFill>
            <a:srgbClr val="E5DFEC"/>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SUSTAINABLE DEVELOPMENT GOALS</a:t>
            </a:r>
            <a:endParaRPr b="0" i="0" sz="2400" u="none" cap="none" strike="noStrike">
              <a:solidFill>
                <a:schemeClr val="lt1"/>
              </a:solidFill>
              <a:latin typeface="Arial"/>
              <a:ea typeface="Arial"/>
              <a:cs typeface="Arial"/>
              <a:sym typeface="Arial"/>
            </a:endParaRPr>
          </a:p>
        </p:txBody>
      </p:sp>
      <p:sp>
        <p:nvSpPr>
          <p:cNvPr id="218" name="Google Shape;218;p8"/>
          <p:cNvSpPr txBox="1"/>
          <p:nvPr/>
        </p:nvSpPr>
        <p:spPr>
          <a:xfrm>
            <a:off x="846160" y="1583139"/>
            <a:ext cx="5978041" cy="300082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800" u="none" cap="none" strike="noStrike">
                <a:solidFill>
                  <a:srgbClr val="3F3151"/>
                </a:solidFill>
                <a:latin typeface="Arial"/>
                <a:ea typeface="Arial"/>
                <a:cs typeface="Arial"/>
                <a:sym typeface="Arial"/>
              </a:rPr>
              <a:t>Enterprises involved in social economy are, mostly, committed with SDGs</a:t>
            </a:r>
            <a:endParaRPr/>
          </a:p>
          <a:p>
            <a:pPr indent="0" lvl="0" marL="0" marR="0" rtl="0" algn="ctr">
              <a:lnSpc>
                <a:spcPct val="150000"/>
              </a:lnSpc>
              <a:spcBef>
                <a:spcPts val="0"/>
              </a:spcBef>
              <a:spcAft>
                <a:spcPts val="0"/>
              </a:spcAft>
              <a:buNone/>
            </a:pPr>
            <a:r>
              <a:t/>
            </a:r>
            <a:endParaRPr b="0" i="0" sz="1800" u="none" cap="none" strike="noStrike">
              <a:solidFill>
                <a:srgbClr val="3F3151"/>
              </a:solidFill>
              <a:latin typeface="Arial"/>
              <a:ea typeface="Arial"/>
              <a:cs typeface="Arial"/>
              <a:sym typeface="Arial"/>
            </a:endParaRPr>
          </a:p>
          <a:p>
            <a:pPr indent="0" lvl="0" marL="0" marR="0" rtl="0" algn="ctr">
              <a:lnSpc>
                <a:spcPct val="150000"/>
              </a:lnSpc>
              <a:spcBef>
                <a:spcPts val="0"/>
              </a:spcBef>
              <a:spcAft>
                <a:spcPts val="0"/>
              </a:spcAft>
              <a:buNone/>
            </a:pPr>
            <a:r>
              <a:rPr b="0" i="0" lang="en-US" sz="1800" u="none" cap="none" strike="noStrike">
                <a:solidFill>
                  <a:srgbClr val="3F3151"/>
                </a:solidFill>
                <a:latin typeface="Arial"/>
                <a:ea typeface="Arial"/>
                <a:cs typeface="Arial"/>
                <a:sym typeface="Arial"/>
              </a:rPr>
              <a:t>Social economy fosters a business model based on the </a:t>
            </a:r>
            <a:r>
              <a:rPr b="0" i="0" lang="en-US" sz="1800" u="sng" cap="none" strike="noStrike">
                <a:solidFill>
                  <a:srgbClr val="3F3151"/>
                </a:solidFill>
                <a:latin typeface="Arial"/>
                <a:ea typeface="Arial"/>
                <a:cs typeface="Arial"/>
                <a:sym typeface="Arial"/>
              </a:rPr>
              <a:t>primacy of the individual over capital</a:t>
            </a:r>
            <a:r>
              <a:rPr b="0" i="0" lang="en-US" sz="1800" u="none" cap="none" strike="noStrike">
                <a:solidFill>
                  <a:srgbClr val="3F3151"/>
                </a:solidFill>
                <a:latin typeface="Arial"/>
                <a:ea typeface="Arial"/>
                <a:cs typeface="Arial"/>
                <a:sym typeface="Arial"/>
              </a:rPr>
              <a:t>, in which business efficiency is combined with </a:t>
            </a:r>
            <a:r>
              <a:rPr b="0" i="0" lang="en-US" sz="1800" u="sng" cap="none" strike="noStrike">
                <a:solidFill>
                  <a:srgbClr val="3F3151"/>
                </a:solidFill>
                <a:latin typeface="Arial"/>
                <a:ea typeface="Arial"/>
                <a:cs typeface="Arial"/>
                <a:sym typeface="Arial"/>
              </a:rPr>
              <a:t>solidarity</a:t>
            </a:r>
            <a:r>
              <a:rPr b="0" i="0" lang="en-US" sz="1800" u="none" cap="none" strike="noStrike">
                <a:solidFill>
                  <a:srgbClr val="3F3151"/>
                </a:solidFill>
                <a:latin typeface="Arial"/>
                <a:ea typeface="Arial"/>
                <a:cs typeface="Arial"/>
                <a:sym typeface="Arial"/>
              </a:rPr>
              <a:t>, </a:t>
            </a:r>
            <a:r>
              <a:rPr b="0" i="0" lang="en-US" sz="1800" u="sng" cap="none" strike="noStrike">
                <a:solidFill>
                  <a:srgbClr val="3F3151"/>
                </a:solidFill>
                <a:latin typeface="Arial"/>
                <a:ea typeface="Arial"/>
                <a:cs typeface="Arial"/>
                <a:sym typeface="Arial"/>
              </a:rPr>
              <a:t>responsibility</a:t>
            </a:r>
            <a:r>
              <a:rPr b="0" i="0" lang="en-US" sz="1800" u="none" cap="none" strike="noStrike">
                <a:solidFill>
                  <a:srgbClr val="3F3151"/>
                </a:solidFill>
                <a:latin typeface="Arial"/>
                <a:ea typeface="Arial"/>
                <a:cs typeface="Arial"/>
                <a:sym typeface="Arial"/>
              </a:rPr>
              <a:t> and </a:t>
            </a:r>
            <a:r>
              <a:rPr b="0" i="0" lang="en-US" sz="1800" u="sng" cap="none" strike="noStrike">
                <a:solidFill>
                  <a:srgbClr val="3F3151"/>
                </a:solidFill>
                <a:latin typeface="Arial"/>
                <a:ea typeface="Arial"/>
                <a:cs typeface="Arial"/>
                <a:sym typeface="Arial"/>
              </a:rPr>
              <a:t>social</a:t>
            </a:r>
            <a:r>
              <a:rPr b="0" i="0" lang="en-US" sz="1800" u="none" cap="none" strike="noStrike">
                <a:solidFill>
                  <a:srgbClr val="3F3151"/>
                </a:solidFill>
                <a:latin typeface="Arial"/>
                <a:ea typeface="Arial"/>
                <a:cs typeface="Arial"/>
                <a:sym typeface="Arial"/>
              </a:rPr>
              <a:t> </a:t>
            </a:r>
            <a:r>
              <a:rPr b="0" i="0" lang="en-US" sz="1800" u="sng" cap="none" strike="noStrike">
                <a:solidFill>
                  <a:srgbClr val="3F3151"/>
                </a:solidFill>
                <a:latin typeface="Arial"/>
                <a:ea typeface="Arial"/>
                <a:cs typeface="Arial"/>
                <a:sym typeface="Arial"/>
              </a:rPr>
              <a:t>cohesion</a:t>
            </a:r>
            <a:endParaRPr b="0" i="0" sz="1800" u="sng" cap="none" strike="noStrike">
              <a:solidFill>
                <a:srgbClr val="3F315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9"/>
          <p:cNvSpPr/>
          <p:nvPr/>
        </p:nvSpPr>
        <p:spPr>
          <a:xfrm>
            <a:off x="-1" y="0"/>
            <a:ext cx="10080600" cy="5668800"/>
          </a:xfrm>
          <a:prstGeom prst="rect">
            <a:avLst/>
          </a:prstGeom>
          <a:solidFill>
            <a:srgbClr val="CCC0D9"/>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4" name="Google Shape;224;p9"/>
          <p:cNvPicPr preferRelativeResize="0"/>
          <p:nvPr/>
        </p:nvPicPr>
        <p:blipFill rotWithShape="1">
          <a:blip r:embed="rId3">
            <a:alphaModFix/>
          </a:blip>
          <a:srcRect b="0" l="0" r="0" t="0"/>
          <a:stretch/>
        </p:blipFill>
        <p:spPr>
          <a:xfrm>
            <a:off x="6562440" y="20880"/>
            <a:ext cx="3505319" cy="718919"/>
          </a:xfrm>
          <a:prstGeom prst="rect">
            <a:avLst/>
          </a:prstGeom>
          <a:noFill/>
          <a:ln>
            <a:noFill/>
          </a:ln>
        </p:spPr>
      </p:pic>
      <p:sp>
        <p:nvSpPr>
          <p:cNvPr id="225" name="Google Shape;225;p9"/>
          <p:cNvSpPr txBox="1"/>
          <p:nvPr/>
        </p:nvSpPr>
        <p:spPr>
          <a:xfrm>
            <a:off x="1508074" y="1214651"/>
            <a:ext cx="7506269" cy="24975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4800"/>
              <a:buFont typeface="Arial"/>
              <a:buNone/>
            </a:pPr>
            <a:r>
              <a:rPr b="0" i="0" lang="en-US" sz="4000" u="none" cap="none" strike="noStrike">
                <a:solidFill>
                  <a:srgbClr val="FFFFFF"/>
                </a:solidFill>
                <a:latin typeface="Arial"/>
                <a:ea typeface="Arial"/>
                <a:cs typeface="Arial"/>
                <a:sym typeface="Arial"/>
              </a:rPr>
              <a:t>TYPES OF BUSINESS MODELS FOR SOCIAL ENTREPRENEURS </a:t>
            </a:r>
            <a:endParaRPr/>
          </a:p>
          <a:p>
            <a:pPr indent="0" lvl="0" marL="0" marR="0" rtl="0" algn="ctr">
              <a:lnSpc>
                <a:spcPct val="100000"/>
              </a:lnSpc>
              <a:spcBef>
                <a:spcPts val="0"/>
              </a:spcBef>
              <a:spcAft>
                <a:spcPts val="0"/>
              </a:spcAft>
              <a:buClr>
                <a:srgbClr val="000000"/>
              </a:buClr>
              <a:buSzPts val="48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000" u="none" cap="none" strike="noStrike">
                <a:solidFill>
                  <a:srgbClr val="FFFFFF"/>
                </a:solidFill>
                <a:latin typeface="Arial"/>
                <a:ea typeface="Arial"/>
                <a:cs typeface="Arial"/>
                <a:sym typeface="Arial"/>
              </a:rPr>
              <a:t>Our proposal</a:t>
            </a:r>
            <a:endParaRPr b="0" i="0" sz="4000" u="none" cap="none" strike="noStrike">
              <a:solidFill>
                <a:srgbClr val="000000"/>
              </a:solidFill>
              <a:latin typeface="Arial"/>
              <a:ea typeface="Arial"/>
              <a:cs typeface="Arial"/>
              <a:sym typeface="Arial"/>
            </a:endParaRPr>
          </a:p>
        </p:txBody>
      </p:sp>
      <p:pic>
        <p:nvPicPr>
          <p:cNvPr id="226" name="Google Shape;226;p9"/>
          <p:cNvPicPr preferRelativeResize="0"/>
          <p:nvPr/>
        </p:nvPicPr>
        <p:blipFill rotWithShape="1">
          <a:blip r:embed="rId4">
            <a:alphaModFix/>
          </a:blip>
          <a:srcRect b="0" l="0" r="0" t="0"/>
          <a:stretch/>
        </p:blipFill>
        <p:spPr>
          <a:xfrm>
            <a:off x="4068958" y="3802450"/>
            <a:ext cx="2384505" cy="7748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p:nvPr/>
        </p:nvSpPr>
        <p:spPr>
          <a:xfrm>
            <a:off x="0" y="0"/>
            <a:ext cx="2374920" cy="566892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0"/>
          <p:cNvSpPr/>
          <p:nvPr/>
        </p:nvSpPr>
        <p:spPr>
          <a:xfrm>
            <a:off x="31701" y="2044482"/>
            <a:ext cx="2374920" cy="1107996"/>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400" u="none" cap="none" strike="noStrike">
                <a:solidFill>
                  <a:schemeClr val="lt1"/>
                </a:solidFill>
                <a:latin typeface="Arial"/>
                <a:ea typeface="Arial"/>
                <a:cs typeface="Arial"/>
                <a:sym typeface="Arial"/>
              </a:rPr>
              <a:t>SDG – BASED BUSINESS MODEL</a:t>
            </a:r>
            <a:endParaRPr b="0" i="0" sz="2400" u="none" cap="none" strike="noStrike">
              <a:solidFill>
                <a:schemeClr val="lt1"/>
              </a:solidFill>
              <a:latin typeface="Arial"/>
              <a:ea typeface="Arial"/>
              <a:cs typeface="Arial"/>
              <a:sym typeface="Arial"/>
            </a:endParaRPr>
          </a:p>
        </p:txBody>
      </p:sp>
      <p:sp>
        <p:nvSpPr>
          <p:cNvPr id="233" name="Google Shape;233;p10"/>
          <p:cNvSpPr txBox="1"/>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0" i="0" sz="4400" u="none" cap="none" strike="noStrike">
              <a:solidFill>
                <a:schemeClr val="dk1"/>
              </a:solidFill>
              <a:latin typeface="Arial"/>
              <a:ea typeface="Arial"/>
              <a:cs typeface="Arial"/>
              <a:sym typeface="Arial"/>
            </a:endParaRPr>
          </a:p>
        </p:txBody>
      </p:sp>
      <p:graphicFrame>
        <p:nvGraphicFramePr>
          <p:cNvPr id="234" name="Google Shape;234;p10"/>
          <p:cNvGraphicFramePr/>
          <p:nvPr/>
        </p:nvGraphicFramePr>
        <p:xfrm>
          <a:off x="2406621" y="173031"/>
          <a:ext cx="3000000" cy="3000000"/>
        </p:xfrm>
        <a:graphic>
          <a:graphicData uri="http://schemas.openxmlformats.org/drawingml/2006/table">
            <a:tbl>
              <a:tblPr bandRow="1" firstRow="1">
                <a:noFill/>
                <a:tableStyleId>{10324BF8-007F-4325-8497-556CA3CB6437}</a:tableStyleId>
              </a:tblPr>
              <a:tblGrid>
                <a:gridCol w="1465150"/>
                <a:gridCol w="4718150"/>
                <a:gridCol w="1490700"/>
              </a:tblGrid>
              <a:tr h="55577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Type</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Description</a:t>
                      </a:r>
                      <a:endParaRPr sz="1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Example</a:t>
                      </a:r>
                      <a:endParaRPr sz="1800" u="none" cap="none" strike="noStrike">
                        <a:latin typeface="Arial"/>
                        <a:ea typeface="Arial"/>
                        <a:cs typeface="Arial"/>
                        <a:sym typeface="Arial"/>
                      </a:endParaRPr>
                    </a:p>
                  </a:txBody>
                  <a:tcPr marT="45725" marB="45725" marR="91450" marL="91450"/>
                </a:tc>
              </a:tr>
              <a:tr h="989075">
                <a:tc>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solidFill>
                            <a:schemeClr val="dk1"/>
                          </a:solidFill>
                          <a:latin typeface="Arial"/>
                          <a:ea typeface="Arial"/>
                          <a:cs typeface="Arial"/>
                          <a:sym typeface="Arial"/>
                        </a:rPr>
                        <a:t>PROVISION</a:t>
                      </a:r>
                      <a:endParaRPr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solidFill>
                            <a:schemeClr val="dk1"/>
                          </a:solidFill>
                          <a:latin typeface="Arial"/>
                          <a:ea typeface="Arial"/>
                          <a:cs typeface="Arial"/>
                          <a:sym typeface="Arial"/>
                        </a:rPr>
                        <a:t>These kind of enterprises contribute to the achievement of a given SDG through the free provision of goods and services</a:t>
                      </a:r>
                      <a:endParaRPr sz="16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latin typeface="Arial"/>
                          <a:ea typeface="Arial"/>
                          <a:cs typeface="Arial"/>
                          <a:sym typeface="Arial"/>
                        </a:rPr>
                        <a:t>Greenpeace</a:t>
                      </a:r>
                      <a:endParaRPr sz="1800" u="none" cap="none" strike="noStrike">
                        <a:latin typeface="Arial"/>
                        <a:ea typeface="Arial"/>
                        <a:cs typeface="Arial"/>
                        <a:sym typeface="Arial"/>
                      </a:endParaRPr>
                    </a:p>
                  </a:txBody>
                  <a:tcPr marT="45725" marB="45725" marR="91450" marL="91450" anchor="ctr"/>
                </a:tc>
              </a:tr>
              <a:tr h="989075">
                <a:tc>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solidFill>
                            <a:schemeClr val="dk1"/>
                          </a:solidFill>
                          <a:latin typeface="Arial"/>
                          <a:ea typeface="Arial"/>
                          <a:cs typeface="Arial"/>
                          <a:sym typeface="Arial"/>
                        </a:rPr>
                        <a:t>SELF-HELP</a:t>
                      </a:r>
                      <a:endParaRPr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Arial"/>
                          <a:ea typeface="Arial"/>
                          <a:cs typeface="Arial"/>
                          <a:sym typeface="Arial"/>
                        </a:rPr>
                        <a:t>This model aims at creating value through the productive integration of a target group, for instance: empowering disadvantaged groups </a:t>
                      </a:r>
                      <a:endParaRPr sz="16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latin typeface="Arial"/>
                          <a:ea typeface="Arial"/>
                          <a:cs typeface="Arial"/>
                          <a:sym typeface="Arial"/>
                        </a:rPr>
                        <a:t>Ocean clean-up</a:t>
                      </a:r>
                      <a:endParaRPr sz="1800" u="none" cap="none" strike="noStrike">
                        <a:latin typeface="Arial"/>
                        <a:ea typeface="Arial"/>
                        <a:cs typeface="Arial"/>
                        <a:sym typeface="Arial"/>
                      </a:endParaRPr>
                    </a:p>
                  </a:txBody>
                  <a:tcPr marT="45725" marB="45725" marR="91450" marL="91450" anchor="ctr"/>
                </a:tc>
              </a:tr>
              <a:tr h="1460075">
                <a:tc>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solidFill>
                            <a:schemeClr val="dk1"/>
                          </a:solidFill>
                          <a:latin typeface="Arial"/>
                          <a:ea typeface="Arial"/>
                          <a:cs typeface="Arial"/>
                          <a:sym typeface="Arial"/>
                        </a:rPr>
                        <a:t>DEPLOYMENT</a:t>
                      </a:r>
                      <a:endParaRPr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Arial"/>
                          <a:ea typeface="Arial"/>
                          <a:cs typeface="Arial"/>
                          <a:sym typeface="Arial"/>
                        </a:rPr>
                        <a:t>Characterized by achieving economic sustainability with the combination of social with commercial value. They create goods and services which are marketable</a:t>
                      </a:r>
                      <a:endParaRPr sz="16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800" u="none" cap="none" strike="noStrike">
                          <a:latin typeface="Arial"/>
                          <a:ea typeface="Arial"/>
                          <a:cs typeface="Arial"/>
                          <a:sym typeface="Arial"/>
                        </a:rPr>
                        <a:t>Kruger National Park in South Africa</a:t>
                      </a:r>
                      <a:endParaRPr sz="1800" u="none" cap="none" strike="noStrike">
                        <a:latin typeface="Arial"/>
                        <a:ea typeface="Arial"/>
                        <a:cs typeface="Arial"/>
                        <a:sym typeface="Arial"/>
                      </a:endParaRPr>
                    </a:p>
                  </a:txBody>
                  <a:tcPr marT="45725" marB="45725" marR="91450" marL="91450" anchor="ctr"/>
                </a:tc>
              </a:tr>
              <a:tr h="1102825">
                <a:tc>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solidFill>
                            <a:schemeClr val="dk1"/>
                          </a:solidFill>
                          <a:latin typeface="Arial"/>
                          <a:ea typeface="Arial"/>
                          <a:cs typeface="Arial"/>
                          <a:sym typeface="Arial"/>
                        </a:rPr>
                        <a:t>PROMOTION</a:t>
                      </a:r>
                      <a:endParaRPr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Arial"/>
                          <a:ea typeface="Arial"/>
                          <a:cs typeface="Arial"/>
                          <a:sym typeface="Arial"/>
                        </a:rPr>
                        <a:t>Pursues a supportive mission, such as the provision model, but it commercializes a product or service</a:t>
                      </a:r>
                      <a:endParaRPr sz="16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800" u="none" cap="none" strike="noStrike">
                          <a:latin typeface="Arial"/>
                          <a:ea typeface="Arial"/>
                          <a:cs typeface="Arial"/>
                          <a:sym typeface="Arial"/>
                        </a:rPr>
                        <a:t>“By-1-donnate-1” models</a:t>
                      </a:r>
                      <a:endParaRPr sz="1800" u="none" cap="none" strike="noStrike">
                        <a:latin typeface="Arial"/>
                        <a:ea typeface="Arial"/>
                        <a:cs typeface="Arial"/>
                        <a:sym typeface="Arial"/>
                      </a:endParaRPr>
                    </a:p>
                  </a:txBody>
                  <a:tcPr marT="45725" marB="45725" marR="91450" marL="91450" anchor="ctr"/>
                </a:tc>
              </a:tr>
            </a:tbl>
          </a:graphicData>
        </a:graphic>
      </p:graphicFrame>
      <p:pic>
        <p:nvPicPr>
          <p:cNvPr id="235" name="Google Shape;235;p10"/>
          <p:cNvPicPr preferRelativeResize="0"/>
          <p:nvPr/>
        </p:nvPicPr>
        <p:blipFill rotWithShape="1">
          <a:blip r:embed="rId3">
            <a:alphaModFix/>
          </a:blip>
          <a:srcRect b="0" l="0" r="0" t="0"/>
          <a:stretch/>
        </p:blipFill>
        <p:spPr>
          <a:xfrm>
            <a:off x="8353900" y="5256592"/>
            <a:ext cx="1752119" cy="358920"/>
          </a:xfrm>
          <a:prstGeom prst="rect">
            <a:avLst/>
          </a:prstGeom>
          <a:noFill/>
          <a:ln>
            <a:noFill/>
          </a:ln>
        </p:spPr>
      </p:pic>
      <p:pic>
        <p:nvPicPr>
          <p:cNvPr id="236" name="Google Shape;236;p10"/>
          <p:cNvPicPr preferRelativeResize="0"/>
          <p:nvPr/>
        </p:nvPicPr>
        <p:blipFill rotWithShape="1">
          <a:blip r:embed="rId4">
            <a:alphaModFix/>
          </a:blip>
          <a:srcRect b="0" l="0" r="0" t="0"/>
          <a:stretch/>
        </p:blipFill>
        <p:spPr>
          <a:xfrm>
            <a:off x="7205821" y="5235356"/>
            <a:ext cx="907904" cy="358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2"/>
          <p:cNvPicPr preferRelativeResize="0"/>
          <p:nvPr/>
        </p:nvPicPr>
        <p:blipFill rotWithShape="1">
          <a:blip r:embed="rId3">
            <a:alphaModFix/>
          </a:blip>
          <a:srcRect b="0" l="0" r="0" t="0"/>
          <a:stretch/>
        </p:blipFill>
        <p:spPr>
          <a:xfrm>
            <a:off x="8338856" y="5174704"/>
            <a:ext cx="1752119" cy="358920"/>
          </a:xfrm>
          <a:prstGeom prst="rect">
            <a:avLst/>
          </a:prstGeom>
          <a:noFill/>
          <a:ln>
            <a:noFill/>
          </a:ln>
        </p:spPr>
      </p:pic>
      <p:pic>
        <p:nvPicPr>
          <p:cNvPr id="242" name="Google Shape;242;p12"/>
          <p:cNvPicPr preferRelativeResize="0"/>
          <p:nvPr/>
        </p:nvPicPr>
        <p:blipFill rotWithShape="1">
          <a:blip r:embed="rId4">
            <a:alphaModFix/>
          </a:blip>
          <a:srcRect b="0" l="0" r="0" t="0"/>
          <a:stretch/>
        </p:blipFill>
        <p:spPr>
          <a:xfrm>
            <a:off x="7346919" y="5229075"/>
            <a:ext cx="907904" cy="358925"/>
          </a:xfrm>
          <a:prstGeom prst="rect">
            <a:avLst/>
          </a:prstGeom>
          <a:noFill/>
          <a:ln>
            <a:noFill/>
          </a:ln>
        </p:spPr>
      </p:pic>
      <p:pic>
        <p:nvPicPr>
          <p:cNvPr descr="C:\Users\user06\Documents\LETICIA\Herramientas visuales\Imagenes\Post_it_2-removebg-preview.png" id="243" name="Google Shape;243;p12"/>
          <p:cNvPicPr preferRelativeResize="0"/>
          <p:nvPr/>
        </p:nvPicPr>
        <p:blipFill rotWithShape="1">
          <a:blip r:embed="rId5">
            <a:alphaModFix/>
          </a:blip>
          <a:srcRect b="0" l="0" r="0" t="0"/>
          <a:stretch/>
        </p:blipFill>
        <p:spPr>
          <a:xfrm>
            <a:off x="2892007" y="384549"/>
            <a:ext cx="2136707" cy="1948775"/>
          </a:xfrm>
          <a:prstGeom prst="rect">
            <a:avLst/>
          </a:prstGeom>
          <a:noFill/>
          <a:ln>
            <a:noFill/>
          </a:ln>
        </p:spPr>
      </p:pic>
      <p:pic>
        <p:nvPicPr>
          <p:cNvPr descr="C:\Users\user06\Documents\LETICIA\Herramientas visuales\Imagenes\406196-PEUW5W-8_-_amarillo-removebg-preview.png" id="244" name="Google Shape;244;p12"/>
          <p:cNvPicPr preferRelativeResize="0"/>
          <p:nvPr/>
        </p:nvPicPr>
        <p:blipFill rotWithShape="1">
          <a:blip r:embed="rId6">
            <a:alphaModFix/>
          </a:blip>
          <a:srcRect b="0" l="0" r="0" t="0"/>
          <a:stretch/>
        </p:blipFill>
        <p:spPr>
          <a:xfrm>
            <a:off x="5269671" y="384549"/>
            <a:ext cx="1934949" cy="2087814"/>
          </a:xfrm>
          <a:prstGeom prst="rect">
            <a:avLst/>
          </a:prstGeom>
          <a:noFill/>
          <a:ln>
            <a:noFill/>
          </a:ln>
        </p:spPr>
      </p:pic>
      <p:sp>
        <p:nvSpPr>
          <p:cNvPr id="245" name="Google Shape;245;p12"/>
          <p:cNvSpPr/>
          <p:nvPr/>
        </p:nvSpPr>
        <p:spPr>
          <a:xfrm>
            <a:off x="0" y="1630"/>
            <a:ext cx="2374920" cy="5668920"/>
          </a:xfrm>
          <a:prstGeom prst="rect">
            <a:avLst/>
          </a:prstGeom>
          <a:solidFill>
            <a:srgbClr val="5F497A"/>
          </a:solidFill>
          <a:ln cap="flat" cmpd="sng" w="9525">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2"/>
          <p:cNvSpPr/>
          <p:nvPr/>
        </p:nvSpPr>
        <p:spPr>
          <a:xfrm>
            <a:off x="62063" y="2059464"/>
            <a:ext cx="2374920" cy="101566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US" sz="2200" u="none" cap="none" strike="noStrike">
                <a:solidFill>
                  <a:schemeClr val="lt1"/>
                </a:solidFill>
                <a:latin typeface="Arial"/>
                <a:ea typeface="Arial"/>
                <a:cs typeface="Arial"/>
                <a:sym typeface="Arial"/>
              </a:rPr>
              <a:t>USEFUL TOOLS FOR ENTREPRENEURS</a:t>
            </a:r>
            <a:endParaRPr b="0" i="0" sz="2200" u="none" cap="none" strike="noStrike">
              <a:solidFill>
                <a:schemeClr val="lt1"/>
              </a:solidFill>
              <a:latin typeface="Arial"/>
              <a:ea typeface="Arial"/>
              <a:cs typeface="Arial"/>
              <a:sym typeface="Arial"/>
            </a:endParaRPr>
          </a:p>
        </p:txBody>
      </p:sp>
      <p:sp>
        <p:nvSpPr>
          <p:cNvPr id="247" name="Google Shape;247;p12"/>
          <p:cNvSpPr txBox="1"/>
          <p:nvPr/>
        </p:nvSpPr>
        <p:spPr>
          <a:xfrm>
            <a:off x="3219942" y="704172"/>
            <a:ext cx="1468162" cy="141474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Social Enterprise Canvas</a:t>
            </a:r>
            <a:endParaRPr b="0" i="0" sz="1800" u="none" cap="none" strike="noStrike">
              <a:solidFill>
                <a:schemeClr val="lt1"/>
              </a:solidFill>
              <a:latin typeface="Arial"/>
              <a:ea typeface="Arial"/>
              <a:cs typeface="Arial"/>
              <a:sym typeface="Arial"/>
            </a:endParaRPr>
          </a:p>
        </p:txBody>
      </p:sp>
      <p:sp>
        <p:nvSpPr>
          <p:cNvPr id="248" name="Google Shape;248;p12"/>
          <p:cNvSpPr txBox="1"/>
          <p:nvPr/>
        </p:nvSpPr>
        <p:spPr>
          <a:xfrm>
            <a:off x="5518308" y="882395"/>
            <a:ext cx="1468162" cy="95308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SWOT analysis</a:t>
            </a:r>
            <a:endParaRPr b="0" i="0" sz="1800" u="none" cap="none" strike="noStrike">
              <a:solidFill>
                <a:schemeClr val="dk1"/>
              </a:solidFill>
              <a:latin typeface="Arial"/>
              <a:ea typeface="Arial"/>
              <a:cs typeface="Arial"/>
              <a:sym typeface="Arial"/>
            </a:endParaRPr>
          </a:p>
        </p:txBody>
      </p:sp>
      <p:pic>
        <p:nvPicPr>
          <p:cNvPr descr="C:\Users\user06\Documents\LETICIA\Herramientas visuales\Imagenes\Post_it_1-removebg-preview.png" id="249" name="Google Shape;249;p12"/>
          <p:cNvPicPr preferRelativeResize="0"/>
          <p:nvPr/>
        </p:nvPicPr>
        <p:blipFill rotWithShape="1">
          <a:blip r:embed="rId7">
            <a:alphaModFix/>
          </a:blip>
          <a:srcRect b="0" l="0" r="0" t="0"/>
          <a:stretch/>
        </p:blipFill>
        <p:spPr>
          <a:xfrm>
            <a:off x="2621935" y="2665315"/>
            <a:ext cx="1877233" cy="2099956"/>
          </a:xfrm>
          <a:prstGeom prst="rect">
            <a:avLst/>
          </a:prstGeom>
          <a:noFill/>
          <a:ln>
            <a:noFill/>
          </a:ln>
        </p:spPr>
      </p:pic>
      <p:sp>
        <p:nvSpPr>
          <p:cNvPr id="250" name="Google Shape;250;p12"/>
          <p:cNvSpPr txBox="1"/>
          <p:nvPr/>
        </p:nvSpPr>
        <p:spPr>
          <a:xfrm>
            <a:off x="2826470" y="3281777"/>
            <a:ext cx="1468162" cy="95308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Validation Board</a:t>
            </a:r>
            <a:endParaRPr b="0" i="0" sz="1800" u="none" cap="none" strike="noStrike">
              <a:solidFill>
                <a:schemeClr val="lt1"/>
              </a:solidFill>
              <a:latin typeface="Arial"/>
              <a:ea typeface="Arial"/>
              <a:cs typeface="Arial"/>
              <a:sym typeface="Arial"/>
            </a:endParaRPr>
          </a:p>
        </p:txBody>
      </p:sp>
      <p:pic>
        <p:nvPicPr>
          <p:cNvPr descr="C:\Users\user06\Documents\LETICIA\Herramientas visuales\Imagenes\Post_it_naranja-removebg-preview.png" id="251" name="Google Shape;251;p12"/>
          <p:cNvPicPr preferRelativeResize="0"/>
          <p:nvPr/>
        </p:nvPicPr>
        <p:blipFill rotWithShape="1">
          <a:blip r:embed="rId8">
            <a:alphaModFix/>
          </a:blip>
          <a:srcRect b="0" l="0" r="0" t="0"/>
          <a:stretch/>
        </p:blipFill>
        <p:spPr>
          <a:xfrm>
            <a:off x="5028714" y="2896960"/>
            <a:ext cx="1950077" cy="1800071"/>
          </a:xfrm>
          <a:prstGeom prst="rect">
            <a:avLst/>
          </a:prstGeom>
          <a:noFill/>
          <a:ln>
            <a:noFill/>
          </a:ln>
        </p:spPr>
      </p:pic>
      <p:sp>
        <p:nvSpPr>
          <p:cNvPr id="252" name="Google Shape;252;p12"/>
          <p:cNvSpPr txBox="1"/>
          <p:nvPr/>
        </p:nvSpPr>
        <p:spPr>
          <a:xfrm>
            <a:off x="5269671" y="3381749"/>
            <a:ext cx="1468162" cy="95308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Elevator Pitch Builder</a:t>
            </a:r>
            <a:endParaRPr b="0" i="0" sz="1800" u="none" cap="none" strike="noStrike">
              <a:solidFill>
                <a:schemeClr val="lt1"/>
              </a:solidFill>
              <a:latin typeface="Arial"/>
              <a:ea typeface="Arial"/>
              <a:cs typeface="Arial"/>
              <a:sym typeface="Arial"/>
            </a:endParaRPr>
          </a:p>
        </p:txBody>
      </p:sp>
      <p:pic>
        <p:nvPicPr>
          <p:cNvPr descr="C:\Users\user06\Documents\LETICIA\Herramientas visuales\Imagenes\Post_it_2-removebg-preview.png" id="253" name="Google Shape;253;p12"/>
          <p:cNvPicPr preferRelativeResize="0"/>
          <p:nvPr/>
        </p:nvPicPr>
        <p:blipFill rotWithShape="1">
          <a:blip r:embed="rId5">
            <a:alphaModFix/>
          </a:blip>
          <a:srcRect b="0" l="0" r="0" t="0"/>
          <a:stretch/>
        </p:blipFill>
        <p:spPr>
          <a:xfrm>
            <a:off x="7343449" y="2802848"/>
            <a:ext cx="2136707" cy="1948775"/>
          </a:xfrm>
          <a:prstGeom prst="rect">
            <a:avLst/>
          </a:prstGeom>
          <a:noFill/>
          <a:ln>
            <a:noFill/>
          </a:ln>
        </p:spPr>
      </p:pic>
      <p:sp>
        <p:nvSpPr>
          <p:cNvPr id="254" name="Google Shape;254;p12"/>
          <p:cNvSpPr txBox="1"/>
          <p:nvPr/>
        </p:nvSpPr>
        <p:spPr>
          <a:xfrm>
            <a:off x="7677721" y="3302027"/>
            <a:ext cx="1468162" cy="95308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Tree Diagrams</a:t>
            </a:r>
            <a:endParaRPr b="0" i="0" sz="1800" u="none" cap="none" strike="noStrike">
              <a:solidFill>
                <a:schemeClr val="lt1"/>
              </a:solidFill>
              <a:latin typeface="Arial"/>
              <a:ea typeface="Arial"/>
              <a:cs typeface="Arial"/>
              <a:sym typeface="Arial"/>
            </a:endParaRPr>
          </a:p>
        </p:txBody>
      </p:sp>
      <p:pic>
        <p:nvPicPr>
          <p:cNvPr descr="C:\Users\user06\Documents\LETICIA\Herramientas visuales\Imagenes\Post_it_1-removebg-preview.png" id="255" name="Google Shape;255;p12"/>
          <p:cNvPicPr preferRelativeResize="0"/>
          <p:nvPr/>
        </p:nvPicPr>
        <p:blipFill rotWithShape="1">
          <a:blip r:embed="rId7">
            <a:alphaModFix/>
          </a:blip>
          <a:srcRect b="0" l="0" r="0" t="0"/>
          <a:stretch/>
        </p:blipFill>
        <p:spPr>
          <a:xfrm>
            <a:off x="7473185" y="467339"/>
            <a:ext cx="1877233" cy="2099956"/>
          </a:xfrm>
          <a:prstGeom prst="rect">
            <a:avLst/>
          </a:prstGeom>
          <a:noFill/>
          <a:ln>
            <a:noFill/>
          </a:ln>
        </p:spPr>
      </p:pic>
      <p:sp>
        <p:nvSpPr>
          <p:cNvPr id="256" name="Google Shape;256;p12"/>
          <p:cNvSpPr txBox="1"/>
          <p:nvPr/>
        </p:nvSpPr>
        <p:spPr>
          <a:xfrm>
            <a:off x="7677721" y="1133383"/>
            <a:ext cx="146816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chemeClr val="lt1"/>
                </a:solidFill>
                <a:latin typeface="Arial"/>
                <a:ea typeface="Arial"/>
                <a:cs typeface="Arial"/>
                <a:sym typeface="Arial"/>
              </a:rPr>
              <a:t>5 whys technique</a:t>
            </a:r>
            <a:endParaRPr b="0" i="0" sz="18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2019-10-17T23:47:41Z</dcterms:created>
  <dc:creator>marin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Notes">
    <vt:i4>0</vt:i4>
  </property>
  <property fmtid="{D5CDD505-2E9C-101B-9397-08002B2CF9AE}" pid="7" name="PresentationFormat">
    <vt:lpwstr>Προσαρμογή</vt:lpwstr>
  </property>
  <property fmtid="{D5CDD505-2E9C-101B-9397-08002B2CF9AE}" pid="8" name="ScaleCrop">
    <vt:bool>false</vt:bool>
  </property>
  <property fmtid="{D5CDD505-2E9C-101B-9397-08002B2CF9AE}" pid="9" name="ShareDoc">
    <vt:bool>false</vt:bool>
  </property>
  <property fmtid="{D5CDD505-2E9C-101B-9397-08002B2CF9AE}" pid="10" name="Slides">
    <vt:i4>5</vt:i4>
  </property>
  <property fmtid="{D5CDD505-2E9C-101B-9397-08002B2CF9AE}" pid="11" name="ArticulateGUID">
    <vt:lpwstr>66DC50C7-3436-4F6D-9AB7-2840E7D4DB38</vt:lpwstr>
  </property>
  <property fmtid="{D5CDD505-2E9C-101B-9397-08002B2CF9AE}" pid="12" name="ArticulatePath">
    <vt:lpwstr>C1- presentation of IO3</vt:lpwstr>
  </property>
</Properties>
</file>