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670550" cx="10080625"/>
  <p:notesSz cx="7559675" cy="106918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86">
          <p15:clr>
            <a:srgbClr val="000000"/>
          </p15:clr>
        </p15:guide>
        <p15:guide id="2" pos="3175">
          <p15:clr>
            <a:srgbClr val="000000"/>
          </p15:clr>
        </p15:guide>
      </p15:sldGuideLst>
    </p:ext>
    <p:ext uri="http://customooxmlschemas.google.com/">
      <go:slidesCustomData xmlns:go="http://customooxmlschemas.google.com/" r:id="rId28" roundtripDataSignature="AMtx7mjzsvmX5okAFbGcIIiM9lwOeG1K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86" orient="horz"/>
        <p:guide pos="3175"/>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customschemas.google.com/relationships/presentationmetadata" Target="meta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 name="Google Shape;58;p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dfa898cb49_0_56: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7" name="Google Shape;147;gdfa898cb49_0_56: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dfa898cb49_0_67: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 name="Google Shape;157;gdfa898cb49_0_67: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dfa898cb49_0_78: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7" name="Google Shape;167;gdfa898cb49_0_78: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dfa898cb49_0_89: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 name="Google Shape;177;gdfa898cb49_0_89: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dfa898cb49_0_100: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 name="Google Shape;187;gdfa898cb49_0_100: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dfa898cb49_0_111: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 name="Google Shape;197;gdfa898cb49_0_111: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dfa898cb49_0_122: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 name="Google Shape;207;gdfa898cb49_0_122: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dfa898cb49_0_133: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7" name="Google Shape;217;gdfa898cb49_0_133: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dfa898cb49_0_144: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 name="Google Shape;227;gdfa898cb49_0_144: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dfa898cb49_0_155: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7" name="Google Shape;237;gdfa898cb49_0_155: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dfa1a28ae8_0_155: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 name="Google Shape;66;gdfa1a28ae8_0_155: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dfa898cb49_0_164: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7" name="Google Shape;247;gdfa898cb49_0_164: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dfa898cb49_0_173: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7" name="Google Shape;257;gdfa898cb49_0_173: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6: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7" name="Google Shape;267;p26: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dfa38de8ba_0_83: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 name="Google Shape;77;gdfa38de8ba_0_83: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dfa898cb49_0_45: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 name="Google Shape;87;gdfa898cb49_0_45: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dfa898cb49_0_23: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7" name="Google Shape;97;gdfa898cb49_0_23: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dfa898cb49_0_1: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7" name="Google Shape;107;gdfa898cb49_0_1: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dfa898cb49_0_34: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7" name="Google Shape;117;gdfa898cb49_0_34: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dfa898cb49_0_12: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7" name="Google Shape;127;gdfa898cb49_0_12: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dfa38de8ba_0_94: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7" name="Google Shape;137;gdfa38de8ba_0_94: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38" name="Shape 38"/>
        <p:cNvGrpSpPr/>
        <p:nvPr/>
      </p:nvGrpSpPr>
      <p:grpSpPr>
        <a:xfrm>
          <a:off x="0" y="0"/>
          <a:ext cx="0" cy="0"/>
          <a:chOff x="0" y="0"/>
          <a:chExt cx="0" cy="0"/>
        </a:xfrm>
      </p:grpSpPr>
      <p:sp>
        <p:nvSpPr>
          <p:cNvPr id="39" name="Google Shape;39;p43"/>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3"/>
          <p:cNvSpPr txBox="1"/>
          <p:nvPr>
            <p:ph idx="1" type="body"/>
          </p:nvPr>
        </p:nvSpPr>
        <p:spPr>
          <a:xfrm>
            <a:off x="504000" y="132660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43"/>
          <p:cNvSpPr txBox="1"/>
          <p:nvPr>
            <p:ph idx="2" type="body"/>
          </p:nvPr>
        </p:nvSpPr>
        <p:spPr>
          <a:xfrm>
            <a:off x="504000" y="304452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2" name="Shape 42"/>
        <p:cNvGrpSpPr/>
        <p:nvPr/>
      </p:nvGrpSpPr>
      <p:grpSpPr>
        <a:xfrm>
          <a:off x="0" y="0"/>
          <a:ext cx="0" cy="0"/>
          <a:chOff x="0" y="0"/>
          <a:chExt cx="0" cy="0"/>
        </a:xfrm>
      </p:grpSpPr>
      <p:sp>
        <p:nvSpPr>
          <p:cNvPr id="43" name="Google Shape;43;p44"/>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4"/>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44"/>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4"/>
          <p:cNvSpPr txBox="1"/>
          <p:nvPr>
            <p:ph idx="3" type="body"/>
          </p:nvPr>
        </p:nvSpPr>
        <p:spPr>
          <a:xfrm>
            <a:off x="50400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44"/>
          <p:cNvSpPr txBox="1"/>
          <p:nvPr>
            <p:ph idx="4" type="body"/>
          </p:nvPr>
        </p:nvSpPr>
        <p:spPr>
          <a:xfrm>
            <a:off x="515268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48" name="Shape 48"/>
        <p:cNvGrpSpPr/>
        <p:nvPr/>
      </p:nvGrpSpPr>
      <p:grpSpPr>
        <a:xfrm>
          <a:off x="0" y="0"/>
          <a:ext cx="0" cy="0"/>
          <a:chOff x="0" y="0"/>
          <a:chExt cx="0" cy="0"/>
        </a:xfrm>
      </p:grpSpPr>
      <p:sp>
        <p:nvSpPr>
          <p:cNvPr id="49" name="Google Shape;49;p45"/>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45"/>
          <p:cNvSpPr txBox="1"/>
          <p:nvPr>
            <p:ph idx="1" type="body"/>
          </p:nvPr>
        </p:nvSpPr>
        <p:spPr>
          <a:xfrm>
            <a:off x="50400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45"/>
          <p:cNvSpPr txBox="1"/>
          <p:nvPr>
            <p:ph idx="2" type="body"/>
          </p:nvPr>
        </p:nvSpPr>
        <p:spPr>
          <a:xfrm>
            <a:off x="357156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45"/>
          <p:cNvSpPr txBox="1"/>
          <p:nvPr>
            <p:ph idx="3" type="body"/>
          </p:nvPr>
        </p:nvSpPr>
        <p:spPr>
          <a:xfrm>
            <a:off x="663912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45"/>
          <p:cNvSpPr txBox="1"/>
          <p:nvPr>
            <p:ph idx="4" type="body"/>
          </p:nvPr>
        </p:nvSpPr>
        <p:spPr>
          <a:xfrm>
            <a:off x="50400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45"/>
          <p:cNvSpPr txBox="1"/>
          <p:nvPr>
            <p:ph idx="5" type="body"/>
          </p:nvPr>
        </p:nvSpPr>
        <p:spPr>
          <a:xfrm>
            <a:off x="357156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45"/>
          <p:cNvSpPr txBox="1"/>
          <p:nvPr>
            <p:ph idx="6" type="body"/>
          </p:nvPr>
        </p:nvSpPr>
        <p:spPr>
          <a:xfrm>
            <a:off x="663912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9" name="Shape 9"/>
        <p:cNvGrpSpPr/>
        <p:nvPr/>
      </p:nvGrpSpPr>
      <p:grpSpPr>
        <a:xfrm>
          <a:off x="0" y="0"/>
          <a:ext cx="0" cy="0"/>
          <a:chOff x="0" y="0"/>
          <a:chExt cx="0" cy="0"/>
        </a:xfrm>
      </p:grpSpPr>
      <p:sp>
        <p:nvSpPr>
          <p:cNvPr id="10" name="Google Shape;10;p35"/>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 name="Google Shape;11;p35"/>
          <p:cNvSpPr txBox="1"/>
          <p:nvPr>
            <p:ph idx="1" type="subTitle"/>
          </p:nvPr>
        </p:nvSpPr>
        <p:spPr>
          <a:xfrm>
            <a:off x="504000" y="1326600"/>
            <a:ext cx="9072000" cy="3288600"/>
          </a:xfrm>
          <a:prstGeom prst="rect">
            <a:avLst/>
          </a:prstGeom>
          <a:noFill/>
          <a:ln>
            <a:noFill/>
          </a:ln>
        </p:spPr>
        <p:txBody>
          <a:bodyPr anchorCtr="0" anchor="ctr" bIns="0" lIns="0" spcFirstLastPara="1" rIns="0" wrap="square" tIns="0">
            <a:sp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2" name="Shape 12"/>
        <p:cNvGrpSpPr/>
        <p:nvPr/>
      </p:nvGrpSpPr>
      <p:grpSpPr>
        <a:xfrm>
          <a:off x="0" y="0"/>
          <a:ext cx="0" cy="0"/>
          <a:chOff x="0" y="0"/>
          <a:chExt cx="0" cy="0"/>
        </a:xfrm>
      </p:grpSpPr>
      <p:sp>
        <p:nvSpPr>
          <p:cNvPr id="13" name="Google Shape;13;p36"/>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6"/>
          <p:cNvSpPr txBox="1"/>
          <p:nvPr>
            <p:ph idx="1" type="body"/>
          </p:nvPr>
        </p:nvSpPr>
        <p:spPr>
          <a:xfrm>
            <a:off x="504000" y="1326600"/>
            <a:ext cx="907200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5" name="Shape 15"/>
        <p:cNvGrpSpPr/>
        <p:nvPr/>
      </p:nvGrpSpPr>
      <p:grpSpPr>
        <a:xfrm>
          <a:off x="0" y="0"/>
          <a:ext cx="0" cy="0"/>
          <a:chOff x="0" y="0"/>
          <a:chExt cx="0" cy="0"/>
        </a:xfrm>
      </p:grpSpPr>
      <p:sp>
        <p:nvSpPr>
          <p:cNvPr id="16" name="Google Shape;16;p37"/>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7"/>
          <p:cNvSpPr txBox="1"/>
          <p:nvPr>
            <p:ph idx="1" type="body"/>
          </p:nvPr>
        </p:nvSpPr>
        <p:spPr>
          <a:xfrm>
            <a:off x="50400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37"/>
          <p:cNvSpPr txBox="1"/>
          <p:nvPr>
            <p:ph idx="2" type="body"/>
          </p:nvPr>
        </p:nvSpPr>
        <p:spPr>
          <a:xfrm>
            <a:off x="515268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 name="Shape 19"/>
        <p:cNvGrpSpPr/>
        <p:nvPr/>
      </p:nvGrpSpPr>
      <p:grpSpPr>
        <a:xfrm>
          <a:off x="0" y="0"/>
          <a:ext cx="0" cy="0"/>
          <a:chOff x="0" y="0"/>
          <a:chExt cx="0" cy="0"/>
        </a:xfrm>
      </p:grpSpPr>
      <p:sp>
        <p:nvSpPr>
          <p:cNvPr id="20" name="Google Shape;20;p38"/>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1" name="Shape 21"/>
        <p:cNvGrpSpPr/>
        <p:nvPr/>
      </p:nvGrpSpPr>
      <p:grpSpPr>
        <a:xfrm>
          <a:off x="0" y="0"/>
          <a:ext cx="0" cy="0"/>
          <a:chOff x="0" y="0"/>
          <a:chExt cx="0" cy="0"/>
        </a:xfrm>
      </p:grpSpPr>
      <p:sp>
        <p:nvSpPr>
          <p:cNvPr id="22" name="Google Shape;22;p39"/>
          <p:cNvSpPr txBox="1"/>
          <p:nvPr>
            <p:ph idx="1" type="subTitle"/>
          </p:nvPr>
        </p:nvSpPr>
        <p:spPr>
          <a:xfrm>
            <a:off x="504000" y="226080"/>
            <a:ext cx="9072000" cy="4388400"/>
          </a:xfrm>
          <a:prstGeom prst="rect">
            <a:avLst/>
          </a:prstGeom>
          <a:noFill/>
          <a:ln>
            <a:noFill/>
          </a:ln>
        </p:spPr>
        <p:txBody>
          <a:bodyPr anchorCtr="0" anchor="ctr" bIns="0" lIns="0" spcFirstLastPara="1" rIns="0" wrap="square" tIns="0">
            <a:sp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23" name="Shape 23"/>
        <p:cNvGrpSpPr/>
        <p:nvPr/>
      </p:nvGrpSpPr>
      <p:grpSpPr>
        <a:xfrm>
          <a:off x="0" y="0"/>
          <a:ext cx="0" cy="0"/>
          <a:chOff x="0" y="0"/>
          <a:chExt cx="0" cy="0"/>
        </a:xfrm>
      </p:grpSpPr>
      <p:sp>
        <p:nvSpPr>
          <p:cNvPr id="24" name="Google Shape;24;p40"/>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0"/>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40"/>
          <p:cNvSpPr txBox="1"/>
          <p:nvPr>
            <p:ph idx="2" type="body"/>
          </p:nvPr>
        </p:nvSpPr>
        <p:spPr>
          <a:xfrm>
            <a:off x="515268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40"/>
          <p:cNvSpPr txBox="1"/>
          <p:nvPr>
            <p:ph idx="3" type="body"/>
          </p:nvPr>
        </p:nvSpPr>
        <p:spPr>
          <a:xfrm>
            <a:off x="50400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28" name="Shape 28"/>
        <p:cNvGrpSpPr/>
        <p:nvPr/>
      </p:nvGrpSpPr>
      <p:grpSpPr>
        <a:xfrm>
          <a:off x="0" y="0"/>
          <a:ext cx="0" cy="0"/>
          <a:chOff x="0" y="0"/>
          <a:chExt cx="0" cy="0"/>
        </a:xfrm>
      </p:grpSpPr>
      <p:sp>
        <p:nvSpPr>
          <p:cNvPr id="29" name="Google Shape;29;p41"/>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1"/>
          <p:cNvSpPr txBox="1"/>
          <p:nvPr>
            <p:ph idx="1" type="body"/>
          </p:nvPr>
        </p:nvSpPr>
        <p:spPr>
          <a:xfrm>
            <a:off x="50400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1"/>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1"/>
          <p:cNvSpPr txBox="1"/>
          <p:nvPr>
            <p:ph idx="3" type="body"/>
          </p:nvPr>
        </p:nvSpPr>
        <p:spPr>
          <a:xfrm>
            <a:off x="515268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33" name="Shape 33"/>
        <p:cNvGrpSpPr/>
        <p:nvPr/>
      </p:nvGrpSpPr>
      <p:grpSpPr>
        <a:xfrm>
          <a:off x="0" y="0"/>
          <a:ext cx="0" cy="0"/>
          <a:chOff x="0" y="0"/>
          <a:chExt cx="0" cy="0"/>
        </a:xfrm>
      </p:grpSpPr>
      <p:sp>
        <p:nvSpPr>
          <p:cNvPr id="34" name="Google Shape;34;p42"/>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2"/>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2"/>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2"/>
          <p:cNvSpPr txBox="1"/>
          <p:nvPr>
            <p:ph idx="3" type="body"/>
          </p:nvPr>
        </p:nvSpPr>
        <p:spPr>
          <a:xfrm>
            <a:off x="504000" y="304452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504000" y="225720"/>
            <a:ext cx="9071640" cy="946800"/>
          </a:xfrm>
          <a:prstGeom prst="rect">
            <a:avLst/>
          </a:prstGeom>
          <a:noFill/>
          <a:ln>
            <a:noFill/>
          </a:ln>
        </p:spPr>
        <p:txBody>
          <a:bodyPr anchorCtr="0" anchor="ctr" bIns="0" lIns="0" spcFirstLastPara="1" rIns="0" wrap="square" tIns="0">
            <a:sp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7"/>
          <p:cNvSpPr txBox="1"/>
          <p:nvPr>
            <p:ph idx="1" type="body"/>
          </p:nvPr>
        </p:nvSpPr>
        <p:spPr>
          <a:xfrm>
            <a:off x="504000" y="1326600"/>
            <a:ext cx="9071640" cy="328824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1.jpg"/><Relationship Id="rId5"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12.png"/><Relationship Id="rId6"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26.png"/><Relationship Id="rId6"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23.png"/><Relationship Id="rId6"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31.png"/><Relationship Id="rId6"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27.png"/><Relationship Id="rId6"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33.png"/><Relationship Id="rId6"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35.png"/><Relationship Id="rId6"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4.png"/><Relationship Id="rId6"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jp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1.png"/><Relationship Id="rId6"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7.png"/><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13.png"/><Relationship Id="rId6"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jp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
          <p:cNvPicPr preferRelativeResize="0"/>
          <p:nvPr/>
        </p:nvPicPr>
        <p:blipFill rotWithShape="1">
          <a:blip r:embed="rId3">
            <a:alphaModFix/>
          </a:blip>
          <a:srcRect b="0" l="0" r="0" t="0"/>
          <a:stretch/>
        </p:blipFill>
        <p:spPr>
          <a:xfrm>
            <a:off x="7751923" y="72000"/>
            <a:ext cx="2305400" cy="472824"/>
          </a:xfrm>
          <a:prstGeom prst="rect">
            <a:avLst/>
          </a:prstGeom>
          <a:noFill/>
          <a:ln>
            <a:noFill/>
          </a:ln>
        </p:spPr>
      </p:pic>
      <p:sp>
        <p:nvSpPr>
          <p:cNvPr id="61" name="Google Shape;61;p1"/>
          <p:cNvSpPr/>
          <p:nvPr/>
        </p:nvSpPr>
        <p:spPr>
          <a:xfrm>
            <a:off x="3477020" y="3003513"/>
            <a:ext cx="6321300" cy="22161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595959"/>
                </a:solidFill>
                <a:latin typeface="Arial"/>
                <a:ea typeface="Arial"/>
                <a:cs typeface="Arial"/>
                <a:sym typeface="Arial"/>
              </a:rPr>
              <a:t>INSPIRE SERIOUS GAME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lang="en-US" sz="3600">
                <a:solidFill>
                  <a:srgbClr val="7F7F7F"/>
                </a:solidFill>
              </a:rPr>
              <a:t>Analysis of final </a:t>
            </a:r>
            <a:r>
              <a:rPr lang="en-US" sz="3600">
                <a:solidFill>
                  <a:srgbClr val="7F7F7F"/>
                </a:solidFill>
              </a:rPr>
              <a:t>assessment</a:t>
            </a:r>
            <a:r>
              <a:rPr lang="en-US" sz="3600">
                <a:solidFill>
                  <a:srgbClr val="7F7F7F"/>
                </a:solidFill>
              </a:rPr>
              <a:t> indicators</a:t>
            </a:r>
            <a:endParaRPr b="0" i="0" sz="3600" u="none" cap="none" strike="noStrike">
              <a:solidFill>
                <a:srgbClr val="7F7F7F"/>
              </a:solidFill>
              <a:latin typeface="Arial"/>
              <a:ea typeface="Arial"/>
              <a:cs typeface="Arial"/>
              <a:sym typeface="Arial"/>
            </a:endParaRPr>
          </a:p>
        </p:txBody>
      </p:sp>
      <p:pic>
        <p:nvPicPr>
          <p:cNvPr descr="Αποτέλεσμα εικόνας για digital game entrepreneurship" id="62" name="Google Shape;62;p1"/>
          <p:cNvPicPr preferRelativeResize="0"/>
          <p:nvPr/>
        </p:nvPicPr>
        <p:blipFill rotWithShape="1">
          <a:blip r:embed="rId4">
            <a:alphaModFix/>
          </a:blip>
          <a:srcRect b="0" l="37499" r="26892" t="0"/>
          <a:stretch/>
        </p:blipFill>
        <p:spPr>
          <a:xfrm>
            <a:off x="0" y="0"/>
            <a:ext cx="3031368" cy="5670550"/>
          </a:xfrm>
          <a:prstGeom prst="rect">
            <a:avLst/>
          </a:prstGeom>
          <a:noFill/>
          <a:ln>
            <a:noFill/>
          </a:ln>
        </p:spPr>
      </p:pic>
      <p:pic>
        <p:nvPicPr>
          <p:cNvPr id="63" name="Google Shape;63;p1"/>
          <p:cNvPicPr preferRelativeResize="0"/>
          <p:nvPr/>
        </p:nvPicPr>
        <p:blipFill rotWithShape="1">
          <a:blip r:embed="rId5">
            <a:alphaModFix/>
          </a:blip>
          <a:srcRect b="0" l="0" r="0" t="0"/>
          <a:stretch/>
        </p:blipFill>
        <p:spPr>
          <a:xfrm>
            <a:off x="4392618" y="961588"/>
            <a:ext cx="4632052" cy="18311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dfa898cb49_0_56"/>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dfa898cb49_0_56"/>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BELBIN</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THEORY</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51" name="Google Shape;151;gdfa898cb49_0_56"/>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52" name="Google Shape;152;gdfa898cb49_0_56"/>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153" name="Google Shape;153;gdfa898cb49_0_56"/>
          <p:cNvPicPr preferRelativeResize="0"/>
          <p:nvPr/>
        </p:nvPicPr>
        <p:blipFill>
          <a:blip r:embed="rId5">
            <a:alphaModFix/>
          </a:blip>
          <a:stretch>
            <a:fillRect/>
          </a:stretch>
        </p:blipFill>
        <p:spPr>
          <a:xfrm>
            <a:off x="6125825" y="109475"/>
            <a:ext cx="2462150" cy="4924300"/>
          </a:xfrm>
          <a:prstGeom prst="rect">
            <a:avLst/>
          </a:prstGeom>
          <a:noFill/>
          <a:ln>
            <a:noFill/>
          </a:ln>
        </p:spPr>
      </p:pic>
      <p:pic>
        <p:nvPicPr>
          <p:cNvPr id="154" name="Google Shape;154;gdfa898cb49_0_56"/>
          <p:cNvPicPr preferRelativeResize="0"/>
          <p:nvPr/>
        </p:nvPicPr>
        <p:blipFill>
          <a:blip r:embed="rId6">
            <a:alphaModFix/>
          </a:blip>
          <a:stretch>
            <a:fillRect/>
          </a:stretch>
        </p:blipFill>
        <p:spPr>
          <a:xfrm>
            <a:off x="2956125" y="125775"/>
            <a:ext cx="2462138" cy="49242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dfa898cb49_0_67"/>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gdfa898cb49_0_67"/>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BELBIN</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THEORY</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61" name="Google Shape;161;gdfa898cb49_0_67"/>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62" name="Google Shape;162;gdfa898cb49_0_67"/>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163" name="Google Shape;163;gdfa898cb49_0_67"/>
          <p:cNvPicPr preferRelativeResize="0"/>
          <p:nvPr/>
        </p:nvPicPr>
        <p:blipFill>
          <a:blip r:embed="rId5">
            <a:alphaModFix/>
          </a:blip>
          <a:stretch>
            <a:fillRect/>
          </a:stretch>
        </p:blipFill>
        <p:spPr>
          <a:xfrm>
            <a:off x="2908200" y="152400"/>
            <a:ext cx="2462150" cy="4924300"/>
          </a:xfrm>
          <a:prstGeom prst="rect">
            <a:avLst/>
          </a:prstGeom>
          <a:noFill/>
          <a:ln>
            <a:noFill/>
          </a:ln>
        </p:spPr>
      </p:pic>
      <p:pic>
        <p:nvPicPr>
          <p:cNvPr id="164" name="Google Shape;164;gdfa898cb49_0_67"/>
          <p:cNvPicPr preferRelativeResize="0"/>
          <p:nvPr/>
        </p:nvPicPr>
        <p:blipFill>
          <a:blip r:embed="rId6">
            <a:alphaModFix/>
          </a:blip>
          <a:stretch>
            <a:fillRect/>
          </a:stretch>
        </p:blipFill>
        <p:spPr>
          <a:xfrm>
            <a:off x="6048275" y="152400"/>
            <a:ext cx="2462138" cy="49242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dfa898cb49_0_78"/>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gdfa898cb49_0_78"/>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BELBIN</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THEORY</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71" name="Google Shape;171;gdfa898cb49_0_78"/>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72" name="Google Shape;172;gdfa898cb49_0_78"/>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173" name="Google Shape;173;gdfa898cb49_0_78"/>
          <p:cNvPicPr preferRelativeResize="0"/>
          <p:nvPr/>
        </p:nvPicPr>
        <p:blipFill>
          <a:blip r:embed="rId5">
            <a:alphaModFix/>
          </a:blip>
          <a:stretch>
            <a:fillRect/>
          </a:stretch>
        </p:blipFill>
        <p:spPr>
          <a:xfrm>
            <a:off x="2832000" y="152400"/>
            <a:ext cx="2462150" cy="4924300"/>
          </a:xfrm>
          <a:prstGeom prst="rect">
            <a:avLst/>
          </a:prstGeom>
          <a:noFill/>
          <a:ln>
            <a:noFill/>
          </a:ln>
        </p:spPr>
      </p:pic>
      <p:pic>
        <p:nvPicPr>
          <p:cNvPr id="174" name="Google Shape;174;gdfa898cb49_0_78"/>
          <p:cNvPicPr preferRelativeResize="0"/>
          <p:nvPr/>
        </p:nvPicPr>
        <p:blipFill>
          <a:blip r:embed="rId6">
            <a:alphaModFix/>
          </a:blip>
          <a:stretch>
            <a:fillRect/>
          </a:stretch>
        </p:blipFill>
        <p:spPr>
          <a:xfrm>
            <a:off x="5972075" y="152400"/>
            <a:ext cx="2462138" cy="49242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dfa898cb49_0_89"/>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gdfa898cb49_0_89"/>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BELBIN</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THEORY</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81" name="Google Shape;181;gdfa898cb49_0_89"/>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82" name="Google Shape;182;gdfa898cb49_0_89"/>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183" name="Google Shape;183;gdfa898cb49_0_89"/>
          <p:cNvPicPr preferRelativeResize="0"/>
          <p:nvPr/>
        </p:nvPicPr>
        <p:blipFill>
          <a:blip r:embed="rId5">
            <a:alphaModFix/>
          </a:blip>
          <a:stretch>
            <a:fillRect/>
          </a:stretch>
        </p:blipFill>
        <p:spPr>
          <a:xfrm>
            <a:off x="2832000" y="152400"/>
            <a:ext cx="2462150" cy="4924300"/>
          </a:xfrm>
          <a:prstGeom prst="rect">
            <a:avLst/>
          </a:prstGeom>
          <a:noFill/>
          <a:ln>
            <a:noFill/>
          </a:ln>
        </p:spPr>
      </p:pic>
      <p:pic>
        <p:nvPicPr>
          <p:cNvPr id="184" name="Google Shape;184;gdfa898cb49_0_89"/>
          <p:cNvPicPr preferRelativeResize="0"/>
          <p:nvPr/>
        </p:nvPicPr>
        <p:blipFill>
          <a:blip r:embed="rId6">
            <a:alphaModFix/>
          </a:blip>
          <a:stretch>
            <a:fillRect/>
          </a:stretch>
        </p:blipFill>
        <p:spPr>
          <a:xfrm>
            <a:off x="5895875" y="152400"/>
            <a:ext cx="2462138" cy="49242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dfa898cb49_0_100"/>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dfa898cb49_0_100"/>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BELBIN</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THEORY</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91" name="Google Shape;191;gdfa898cb49_0_100"/>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92" name="Google Shape;192;gdfa898cb49_0_100"/>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193" name="Google Shape;193;gdfa898cb49_0_100"/>
          <p:cNvPicPr preferRelativeResize="0"/>
          <p:nvPr/>
        </p:nvPicPr>
        <p:blipFill>
          <a:blip r:embed="rId5">
            <a:alphaModFix/>
          </a:blip>
          <a:stretch>
            <a:fillRect/>
          </a:stretch>
        </p:blipFill>
        <p:spPr>
          <a:xfrm>
            <a:off x="2908200" y="152400"/>
            <a:ext cx="2462150" cy="4924300"/>
          </a:xfrm>
          <a:prstGeom prst="rect">
            <a:avLst/>
          </a:prstGeom>
          <a:noFill/>
          <a:ln>
            <a:noFill/>
          </a:ln>
        </p:spPr>
      </p:pic>
      <p:pic>
        <p:nvPicPr>
          <p:cNvPr id="194" name="Google Shape;194;gdfa898cb49_0_100"/>
          <p:cNvPicPr preferRelativeResize="0"/>
          <p:nvPr/>
        </p:nvPicPr>
        <p:blipFill>
          <a:blip r:embed="rId6">
            <a:alphaModFix/>
          </a:blip>
          <a:stretch>
            <a:fillRect/>
          </a:stretch>
        </p:blipFill>
        <p:spPr>
          <a:xfrm>
            <a:off x="5895875" y="152400"/>
            <a:ext cx="2462138" cy="49242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dfa898cb49_0_111"/>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dfa898cb49_0_111"/>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BELBIN</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THEORY</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201" name="Google Shape;201;gdfa898cb49_0_111"/>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02" name="Google Shape;202;gdfa898cb49_0_111"/>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203" name="Google Shape;203;gdfa898cb49_0_111"/>
          <p:cNvPicPr preferRelativeResize="0"/>
          <p:nvPr/>
        </p:nvPicPr>
        <p:blipFill>
          <a:blip r:embed="rId5">
            <a:alphaModFix/>
          </a:blip>
          <a:stretch>
            <a:fillRect/>
          </a:stretch>
        </p:blipFill>
        <p:spPr>
          <a:xfrm>
            <a:off x="2832000" y="152400"/>
            <a:ext cx="2462150" cy="4924300"/>
          </a:xfrm>
          <a:prstGeom prst="rect">
            <a:avLst/>
          </a:prstGeom>
          <a:noFill/>
          <a:ln>
            <a:noFill/>
          </a:ln>
        </p:spPr>
      </p:pic>
      <p:pic>
        <p:nvPicPr>
          <p:cNvPr id="204" name="Google Shape;204;gdfa898cb49_0_111"/>
          <p:cNvPicPr preferRelativeResize="0"/>
          <p:nvPr/>
        </p:nvPicPr>
        <p:blipFill>
          <a:blip r:embed="rId6">
            <a:alphaModFix/>
          </a:blip>
          <a:stretch>
            <a:fillRect/>
          </a:stretch>
        </p:blipFill>
        <p:spPr>
          <a:xfrm>
            <a:off x="5819675" y="152400"/>
            <a:ext cx="2462138" cy="49242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dfa898cb49_0_122"/>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dfa898cb49_0_122"/>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BELBIN</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THEORY</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211" name="Google Shape;211;gdfa898cb49_0_122"/>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12" name="Google Shape;212;gdfa898cb49_0_122"/>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213" name="Google Shape;213;gdfa898cb49_0_122"/>
          <p:cNvPicPr preferRelativeResize="0"/>
          <p:nvPr/>
        </p:nvPicPr>
        <p:blipFill>
          <a:blip r:embed="rId5">
            <a:alphaModFix/>
          </a:blip>
          <a:stretch>
            <a:fillRect/>
          </a:stretch>
        </p:blipFill>
        <p:spPr>
          <a:xfrm>
            <a:off x="2755800" y="152400"/>
            <a:ext cx="2462150" cy="4924300"/>
          </a:xfrm>
          <a:prstGeom prst="rect">
            <a:avLst/>
          </a:prstGeom>
          <a:noFill/>
          <a:ln>
            <a:noFill/>
          </a:ln>
        </p:spPr>
      </p:pic>
      <p:pic>
        <p:nvPicPr>
          <p:cNvPr id="214" name="Google Shape;214;gdfa898cb49_0_122"/>
          <p:cNvPicPr preferRelativeResize="0"/>
          <p:nvPr/>
        </p:nvPicPr>
        <p:blipFill>
          <a:blip r:embed="rId6">
            <a:alphaModFix/>
          </a:blip>
          <a:stretch>
            <a:fillRect/>
          </a:stretch>
        </p:blipFill>
        <p:spPr>
          <a:xfrm>
            <a:off x="5743475" y="152400"/>
            <a:ext cx="2462138" cy="49242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dfa898cb49_0_133"/>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gdfa898cb49_0_133"/>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BELBIN</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THEORY</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221" name="Google Shape;221;gdfa898cb49_0_133"/>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22" name="Google Shape;222;gdfa898cb49_0_133"/>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223" name="Google Shape;223;gdfa898cb49_0_133"/>
          <p:cNvPicPr preferRelativeResize="0"/>
          <p:nvPr/>
        </p:nvPicPr>
        <p:blipFill>
          <a:blip r:embed="rId5">
            <a:alphaModFix/>
          </a:blip>
          <a:stretch>
            <a:fillRect/>
          </a:stretch>
        </p:blipFill>
        <p:spPr>
          <a:xfrm>
            <a:off x="2755800" y="152400"/>
            <a:ext cx="2462150" cy="4924300"/>
          </a:xfrm>
          <a:prstGeom prst="rect">
            <a:avLst/>
          </a:prstGeom>
          <a:noFill/>
          <a:ln>
            <a:noFill/>
          </a:ln>
        </p:spPr>
      </p:pic>
      <p:pic>
        <p:nvPicPr>
          <p:cNvPr id="224" name="Google Shape;224;gdfa898cb49_0_133"/>
          <p:cNvPicPr preferRelativeResize="0"/>
          <p:nvPr/>
        </p:nvPicPr>
        <p:blipFill>
          <a:blip r:embed="rId6">
            <a:alphaModFix/>
          </a:blip>
          <a:stretch>
            <a:fillRect/>
          </a:stretch>
        </p:blipFill>
        <p:spPr>
          <a:xfrm>
            <a:off x="5743475" y="152400"/>
            <a:ext cx="2462138" cy="49242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dfa898cb49_0_144"/>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gdfa898cb49_0_144"/>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HOW YOUNG</a:t>
            </a:r>
            <a:br>
              <a:rPr lang="en-US" sz="2400">
                <a:solidFill>
                  <a:schemeClr val="lt1"/>
                </a:solidFill>
              </a:rPr>
            </a:br>
            <a:r>
              <a:rPr lang="en-US" sz="2400">
                <a:solidFill>
                  <a:schemeClr val="lt1"/>
                </a:solidFill>
              </a:rPr>
              <a:t>PEOPLE</a:t>
            </a:r>
            <a:br>
              <a:rPr lang="en-US" sz="2400">
                <a:solidFill>
                  <a:schemeClr val="lt1"/>
                </a:solidFill>
              </a:rPr>
            </a:br>
            <a:r>
              <a:rPr lang="en-US" sz="2400">
                <a:solidFill>
                  <a:schemeClr val="lt1"/>
                </a:solidFill>
              </a:rPr>
              <a:t>CAN USE</a:t>
            </a:r>
            <a:br>
              <a:rPr lang="en-US" sz="2400">
                <a:solidFill>
                  <a:schemeClr val="lt1"/>
                </a:solidFill>
              </a:rPr>
            </a:br>
            <a:r>
              <a:rPr lang="en-US" sz="2400">
                <a:solidFill>
                  <a:schemeClr val="lt1"/>
                </a:solidFill>
              </a:rPr>
              <a:t>THESE </a:t>
            </a:r>
            <a:br>
              <a:rPr lang="en-US" sz="2400">
                <a:solidFill>
                  <a:schemeClr val="lt1"/>
                </a:solidFill>
              </a:rPr>
            </a:br>
            <a:r>
              <a:rPr lang="en-US" sz="2400">
                <a:solidFill>
                  <a:schemeClr val="lt1"/>
                </a:solidFill>
              </a:rPr>
              <a:t>RESULTS</a:t>
            </a:r>
            <a:endParaRPr b="0" i="0" sz="2400" u="none" cap="none" strike="noStrike">
              <a:solidFill>
                <a:schemeClr val="lt1"/>
              </a:solidFill>
              <a:latin typeface="Arial"/>
              <a:ea typeface="Arial"/>
              <a:cs typeface="Arial"/>
              <a:sym typeface="Arial"/>
            </a:endParaRPr>
          </a:p>
        </p:txBody>
      </p:sp>
      <p:pic>
        <p:nvPicPr>
          <p:cNvPr id="231" name="Google Shape;231;gdfa898cb49_0_144"/>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32" name="Google Shape;232;gdfa898cb49_0_144"/>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233" name="Google Shape;233;gdfa898cb49_0_144"/>
          <p:cNvSpPr txBox="1"/>
          <p:nvPr/>
        </p:nvSpPr>
        <p:spPr>
          <a:xfrm>
            <a:off x="2684875" y="367825"/>
            <a:ext cx="3439800" cy="5040000"/>
          </a:xfrm>
          <a:prstGeom prst="rect">
            <a:avLst/>
          </a:prstGeom>
          <a:noFill/>
          <a:ln>
            <a:noFill/>
          </a:ln>
          <a:effectLst>
            <a:outerShdw blurRad="40000" rotWithShape="0" dir="5400000" dist="23000">
              <a:srgbClr val="000000">
                <a:alpha val="33730"/>
              </a:srgbClr>
            </a:outerShdw>
          </a:effectLst>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600"/>
              <a:buFont typeface="Arial"/>
              <a:buNone/>
            </a:pPr>
            <a:r>
              <a:rPr lang="en-US" sz="1600">
                <a:solidFill>
                  <a:srgbClr val="595959"/>
                </a:solidFill>
              </a:rPr>
              <a:t>Young people can</a:t>
            </a:r>
            <a:r>
              <a:rPr b="0" i="0" lang="en-US" sz="1600" u="none" cap="none" strike="noStrike">
                <a:solidFill>
                  <a:srgbClr val="595959"/>
                </a:solidFill>
                <a:latin typeface="Arial"/>
                <a:ea typeface="Arial"/>
                <a:cs typeface="Arial"/>
                <a:sym typeface="Arial"/>
              </a:rPr>
              <a:t>:</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assess their skills and competences and get aware about their strengths and weaknesses</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decide to develop new skills missing from their personalities</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decide to strengthen more their key skills and competences</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have a lead on which careers are more relevant to their skills as well as their personalities</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have a lead on the key role they can play in a social startup team </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t/>
            </a:r>
            <a:endParaRPr sz="1600">
              <a:solidFill>
                <a:srgbClr val="595959"/>
              </a:solidFill>
            </a:endParaRPr>
          </a:p>
          <a:p>
            <a:pPr indent="0" lvl="0" marL="0" marR="0" rtl="0" algn="l">
              <a:lnSpc>
                <a:spcPct val="90000"/>
              </a:lnSpc>
              <a:spcBef>
                <a:spcPts val="1000"/>
              </a:spcBef>
              <a:spcAft>
                <a:spcPts val="0"/>
              </a:spcAft>
              <a:buClr>
                <a:srgbClr val="000000"/>
              </a:buClr>
              <a:buSzPts val="1200"/>
              <a:buFont typeface="Arial"/>
              <a:buNone/>
            </a:pPr>
            <a:r>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595959"/>
              </a:solidFill>
              <a:latin typeface="Arial"/>
              <a:ea typeface="Arial"/>
              <a:cs typeface="Arial"/>
              <a:sym typeface="Arial"/>
            </a:endParaRPr>
          </a:p>
        </p:txBody>
      </p:sp>
      <p:pic>
        <p:nvPicPr>
          <p:cNvPr id="234" name="Google Shape;234;gdfa898cb49_0_144"/>
          <p:cNvPicPr preferRelativeResize="0"/>
          <p:nvPr/>
        </p:nvPicPr>
        <p:blipFill>
          <a:blip r:embed="rId5">
            <a:alphaModFix/>
          </a:blip>
          <a:stretch>
            <a:fillRect/>
          </a:stretch>
        </p:blipFill>
        <p:spPr>
          <a:xfrm>
            <a:off x="7022500" y="145750"/>
            <a:ext cx="2434952" cy="48699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dfa898cb49_0_155"/>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gdfa898cb49_0_155"/>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ARE THE</a:t>
            </a:r>
            <a:br>
              <a:rPr lang="en-US" sz="2400">
                <a:solidFill>
                  <a:schemeClr val="lt1"/>
                </a:solidFill>
              </a:rPr>
            </a:br>
            <a:r>
              <a:rPr lang="en-US" sz="2400">
                <a:solidFill>
                  <a:schemeClr val="lt1"/>
                </a:solidFill>
              </a:rPr>
              <a:t>RESULTS</a:t>
            </a:r>
            <a:br>
              <a:rPr lang="en-US" sz="2400">
                <a:solidFill>
                  <a:schemeClr val="lt1"/>
                </a:solidFill>
              </a:rPr>
            </a:br>
            <a:r>
              <a:rPr lang="en-US" sz="2400">
                <a:solidFill>
                  <a:schemeClr val="lt1"/>
                </a:solidFill>
              </a:rPr>
              <a:t>INDICATORS</a:t>
            </a:r>
            <a:br>
              <a:rPr lang="en-US" sz="2400">
                <a:solidFill>
                  <a:schemeClr val="lt1"/>
                </a:solidFill>
              </a:rPr>
            </a:br>
            <a:r>
              <a:rPr lang="en-US" sz="2400">
                <a:solidFill>
                  <a:schemeClr val="lt1"/>
                </a:solidFill>
              </a:rPr>
              <a:t>FOR A LIFE?</a:t>
            </a:r>
            <a:endParaRPr b="0" i="0" sz="2400" u="none" cap="none" strike="noStrike">
              <a:solidFill>
                <a:schemeClr val="lt1"/>
              </a:solidFill>
              <a:latin typeface="Arial"/>
              <a:ea typeface="Arial"/>
              <a:cs typeface="Arial"/>
              <a:sym typeface="Arial"/>
            </a:endParaRPr>
          </a:p>
        </p:txBody>
      </p:sp>
      <p:pic>
        <p:nvPicPr>
          <p:cNvPr id="241" name="Google Shape;241;gdfa898cb49_0_155"/>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42" name="Google Shape;242;gdfa898cb49_0_155"/>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243" name="Google Shape;243;gdfa898cb49_0_155"/>
          <p:cNvSpPr txBox="1"/>
          <p:nvPr/>
        </p:nvSpPr>
        <p:spPr>
          <a:xfrm>
            <a:off x="2684875" y="367825"/>
            <a:ext cx="3439800" cy="5040000"/>
          </a:xfrm>
          <a:prstGeom prst="rect">
            <a:avLst/>
          </a:prstGeom>
          <a:noFill/>
          <a:ln>
            <a:noFill/>
          </a:ln>
          <a:effectLst>
            <a:outerShdw blurRad="40000" rotWithShape="0" dir="5400000" dist="23000">
              <a:srgbClr val="000000">
                <a:alpha val="33730"/>
              </a:srgbClr>
            </a:outerShdw>
          </a:effectLst>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600"/>
              <a:buFont typeface="Arial"/>
              <a:buNone/>
            </a:pPr>
            <a:r>
              <a:rPr lang="en-US" sz="1600">
                <a:solidFill>
                  <a:srgbClr val="595959"/>
                </a:solidFill>
              </a:rPr>
              <a:t>Young people can develop new skills and strengthen some characteristics of their main or secondary personalities. </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rPr lang="en-US" sz="1600">
                <a:solidFill>
                  <a:srgbClr val="595959"/>
                </a:solidFill>
              </a:rPr>
              <a:t>The results might not </a:t>
            </a:r>
            <a:r>
              <a:rPr lang="en-US" sz="1600">
                <a:solidFill>
                  <a:srgbClr val="595959"/>
                </a:solidFill>
              </a:rPr>
              <a:t>remain</a:t>
            </a:r>
            <a:r>
              <a:rPr lang="en-US" sz="1600">
                <a:solidFill>
                  <a:srgbClr val="595959"/>
                </a:solidFill>
              </a:rPr>
              <a:t> stable throughout the whole life of a person.</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rPr lang="en-US" sz="1600">
                <a:solidFill>
                  <a:srgbClr val="595959"/>
                </a:solidFill>
              </a:rPr>
              <a:t>Moreover the percentages might change a bit according to different choices the person will do. </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rPr lang="en-US" sz="1600">
                <a:solidFill>
                  <a:srgbClr val="595959"/>
                </a:solidFill>
              </a:rPr>
              <a:t>So the percentages are not very strict. They are just indicators of the specific moment in the life of a person.</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t/>
            </a:r>
            <a:endParaRPr sz="1600">
              <a:solidFill>
                <a:srgbClr val="595959"/>
              </a:solidFill>
            </a:endParaRPr>
          </a:p>
          <a:p>
            <a:pPr indent="0" lvl="0" marL="0" marR="0" rtl="0" algn="l">
              <a:lnSpc>
                <a:spcPct val="90000"/>
              </a:lnSpc>
              <a:spcBef>
                <a:spcPts val="1000"/>
              </a:spcBef>
              <a:spcAft>
                <a:spcPts val="0"/>
              </a:spcAft>
              <a:buClr>
                <a:srgbClr val="000000"/>
              </a:buClr>
              <a:buSzPts val="1200"/>
              <a:buFont typeface="Arial"/>
              <a:buNone/>
            </a:pPr>
            <a:r>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595959"/>
              </a:solidFill>
              <a:latin typeface="Arial"/>
              <a:ea typeface="Arial"/>
              <a:cs typeface="Arial"/>
              <a:sym typeface="Arial"/>
            </a:endParaRPr>
          </a:p>
        </p:txBody>
      </p:sp>
      <p:pic>
        <p:nvPicPr>
          <p:cNvPr id="244" name="Google Shape;244;gdfa898cb49_0_155"/>
          <p:cNvPicPr preferRelativeResize="0"/>
          <p:nvPr/>
        </p:nvPicPr>
        <p:blipFill>
          <a:blip r:embed="rId5">
            <a:alphaModFix/>
          </a:blip>
          <a:stretch>
            <a:fillRect/>
          </a:stretch>
        </p:blipFill>
        <p:spPr>
          <a:xfrm>
            <a:off x="7022500" y="145750"/>
            <a:ext cx="2434952" cy="486990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gdfa1a28ae8_0_155"/>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gdfa1a28ae8_0_155"/>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RESULTS</a:t>
            </a:r>
            <a:endParaRPr b="0" i="0" sz="2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70" name="Google Shape;70;gdfa1a28ae8_0_155"/>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71" name="Google Shape;71;gdfa1a28ae8_0_155"/>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72" name="Google Shape;72;gdfa1a28ae8_0_155"/>
          <p:cNvSpPr txBox="1"/>
          <p:nvPr/>
        </p:nvSpPr>
        <p:spPr>
          <a:xfrm>
            <a:off x="2684875" y="367825"/>
            <a:ext cx="3439800" cy="5040000"/>
          </a:xfrm>
          <a:prstGeom prst="rect">
            <a:avLst/>
          </a:prstGeom>
          <a:noFill/>
          <a:ln>
            <a:noFill/>
          </a:ln>
          <a:effectLst>
            <a:outerShdw blurRad="40000" rotWithShape="0" dir="5400000" dist="23000">
              <a:srgbClr val="000000">
                <a:alpha val="33725"/>
              </a:srgbClr>
            </a:outerShdw>
          </a:effectLst>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600"/>
              <a:buFont typeface="Arial"/>
              <a:buNone/>
            </a:pPr>
            <a:r>
              <a:rPr b="0" i="0" lang="en-US" sz="1600" u="none" cap="none" strike="noStrike">
                <a:solidFill>
                  <a:srgbClr val="595959"/>
                </a:solidFill>
                <a:latin typeface="Arial"/>
                <a:ea typeface="Arial"/>
                <a:cs typeface="Arial"/>
                <a:sym typeface="Arial"/>
              </a:rPr>
              <a:t>The results of the game are divided in two categories:</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b="0" i="0" lang="en-US" sz="1600" u="none" cap="none" strike="noStrike">
                <a:solidFill>
                  <a:srgbClr val="595959"/>
                </a:solidFill>
                <a:latin typeface="Arial"/>
                <a:ea typeface="Arial"/>
                <a:cs typeface="Arial"/>
                <a:sym typeface="Arial"/>
              </a:rPr>
              <a:t>Results based on Holland theory which are more skills oriented and help you understand your skills and the key characteristics of your personality</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b="0" i="0" lang="en-US" sz="1600" u="none" cap="none" strike="noStrike">
                <a:solidFill>
                  <a:srgbClr val="595959"/>
                </a:solidFill>
                <a:latin typeface="Arial"/>
                <a:ea typeface="Arial"/>
                <a:cs typeface="Arial"/>
                <a:sym typeface="Arial"/>
              </a:rPr>
              <a:t>Results based on Belbin theory which are more oriented to roles you can play as a member in a team</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t/>
            </a:r>
            <a:endParaRPr sz="1600">
              <a:solidFill>
                <a:srgbClr val="595959"/>
              </a:solidFill>
            </a:endParaRPr>
          </a:p>
          <a:p>
            <a:pPr indent="0" lvl="0" marL="0" marR="0" rtl="0" algn="l">
              <a:lnSpc>
                <a:spcPct val="90000"/>
              </a:lnSpc>
              <a:spcBef>
                <a:spcPts val="1000"/>
              </a:spcBef>
              <a:spcAft>
                <a:spcPts val="0"/>
              </a:spcAft>
              <a:buClr>
                <a:srgbClr val="000000"/>
              </a:buClr>
              <a:buSzPts val="1200"/>
              <a:buFont typeface="Arial"/>
              <a:buNone/>
            </a:pPr>
            <a:r>
              <a:rPr b="0" i="1" lang="en-US" sz="1200" u="none" cap="none" strike="noStrike">
                <a:solidFill>
                  <a:srgbClr val="595959"/>
                </a:solidFill>
                <a:latin typeface="Arial"/>
                <a:ea typeface="Arial"/>
                <a:cs typeface="Arial"/>
                <a:sym typeface="Arial"/>
              </a:rPr>
              <a:t>It is important to underline here that the game is based on existing tools but it is not weighted on the local characteristics of different populations</a:t>
            </a:r>
            <a:r>
              <a:rPr b="0" i="0" lang="en-US" sz="1600" u="none" cap="none" strike="noStrike">
                <a:solidFill>
                  <a:srgbClr val="595959"/>
                </a:solidFill>
                <a:latin typeface="Arial"/>
                <a:ea typeface="Arial"/>
                <a:cs typeface="Arial"/>
                <a:sym typeface="Arial"/>
              </a:rPr>
              <a:t>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595959"/>
              </a:solidFill>
              <a:latin typeface="Arial"/>
              <a:ea typeface="Arial"/>
              <a:cs typeface="Arial"/>
              <a:sym typeface="Arial"/>
            </a:endParaRPr>
          </a:p>
        </p:txBody>
      </p:sp>
      <p:pic>
        <p:nvPicPr>
          <p:cNvPr id="73" name="Google Shape;73;gdfa1a28ae8_0_155"/>
          <p:cNvPicPr preferRelativeResize="0"/>
          <p:nvPr/>
        </p:nvPicPr>
        <p:blipFill rotWithShape="1">
          <a:blip r:embed="rId5">
            <a:alphaModFix/>
          </a:blip>
          <a:srcRect b="0" l="0" r="0" t="0"/>
          <a:stretch/>
        </p:blipFill>
        <p:spPr>
          <a:xfrm>
            <a:off x="6312300" y="443350"/>
            <a:ext cx="1803625" cy="3607250"/>
          </a:xfrm>
          <a:prstGeom prst="rect">
            <a:avLst/>
          </a:prstGeom>
          <a:noFill/>
          <a:ln>
            <a:noFill/>
          </a:ln>
        </p:spPr>
      </p:pic>
      <p:pic>
        <p:nvPicPr>
          <p:cNvPr id="74" name="Google Shape;74;gdfa1a28ae8_0_155"/>
          <p:cNvPicPr preferRelativeResize="0"/>
          <p:nvPr/>
        </p:nvPicPr>
        <p:blipFill rotWithShape="1">
          <a:blip r:embed="rId6">
            <a:alphaModFix/>
          </a:blip>
          <a:srcRect b="0" l="0" r="0" t="0"/>
          <a:stretch/>
        </p:blipFill>
        <p:spPr>
          <a:xfrm>
            <a:off x="8146125" y="443351"/>
            <a:ext cx="1803625" cy="3607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dfa898cb49_0_164"/>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gdfa898cb49_0_164"/>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HOW TO </a:t>
            </a:r>
            <a:br>
              <a:rPr lang="en-US" sz="2400">
                <a:solidFill>
                  <a:schemeClr val="lt1"/>
                </a:solidFill>
              </a:rPr>
            </a:br>
            <a:r>
              <a:rPr lang="en-US" sz="2400">
                <a:solidFill>
                  <a:schemeClr val="lt1"/>
                </a:solidFill>
              </a:rPr>
              <a:t>READ THE</a:t>
            </a:r>
            <a:br>
              <a:rPr lang="en-US" sz="2400">
                <a:solidFill>
                  <a:schemeClr val="lt1"/>
                </a:solidFill>
              </a:rPr>
            </a:br>
            <a:r>
              <a:rPr lang="en-US" sz="2400">
                <a:solidFill>
                  <a:schemeClr val="lt1"/>
                </a:solidFill>
              </a:rPr>
              <a:t>RESULTS </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OF HOLLAND</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THEORY?</a:t>
            </a:r>
            <a:endParaRPr b="0" i="0" sz="2400" u="none" cap="none" strike="noStrike">
              <a:solidFill>
                <a:schemeClr val="lt1"/>
              </a:solidFill>
              <a:latin typeface="Arial"/>
              <a:ea typeface="Arial"/>
              <a:cs typeface="Arial"/>
              <a:sym typeface="Arial"/>
            </a:endParaRPr>
          </a:p>
        </p:txBody>
      </p:sp>
      <p:pic>
        <p:nvPicPr>
          <p:cNvPr id="251" name="Google Shape;251;gdfa898cb49_0_164"/>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52" name="Google Shape;252;gdfa898cb49_0_164"/>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253" name="Google Shape;253;gdfa898cb49_0_164"/>
          <p:cNvSpPr txBox="1"/>
          <p:nvPr/>
        </p:nvSpPr>
        <p:spPr>
          <a:xfrm>
            <a:off x="2684875" y="291625"/>
            <a:ext cx="3439800" cy="5040000"/>
          </a:xfrm>
          <a:prstGeom prst="rect">
            <a:avLst/>
          </a:prstGeom>
          <a:noFill/>
          <a:ln>
            <a:noFill/>
          </a:ln>
          <a:effectLst>
            <a:outerShdw blurRad="40000" rotWithShape="0" dir="5400000" dist="23000">
              <a:srgbClr val="000000">
                <a:alpha val="33730"/>
              </a:srgbClr>
            </a:outerShdw>
          </a:effectLst>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600"/>
              <a:buFont typeface="Arial"/>
              <a:buNone/>
            </a:pPr>
            <a:r>
              <a:rPr lang="en-US" sz="1600">
                <a:solidFill>
                  <a:srgbClr val="595959"/>
                </a:solidFill>
              </a:rPr>
              <a:t>As we said before the results are just average indicators of the specific moment of the life of a person.</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rPr lang="en-US" sz="1600">
                <a:solidFill>
                  <a:srgbClr val="595959"/>
                </a:solidFill>
              </a:rPr>
              <a:t>If you are not happy with an indicator this does not mean that will never change. You can give effort to advance the skills on the specific field</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rPr lang="en-US" sz="1600">
                <a:solidFill>
                  <a:srgbClr val="595959"/>
                </a:solidFill>
              </a:rPr>
              <a:t>If you are very happy with an </a:t>
            </a:r>
            <a:r>
              <a:rPr lang="en-US" sz="1600">
                <a:solidFill>
                  <a:srgbClr val="595959"/>
                </a:solidFill>
              </a:rPr>
              <a:t>indicator</a:t>
            </a:r>
            <a:r>
              <a:rPr lang="en-US" sz="1600">
                <a:solidFill>
                  <a:srgbClr val="595959"/>
                </a:solidFill>
              </a:rPr>
              <a:t> this is not stable either. Continue to give effort to develop similar skills</a:t>
            </a:r>
            <a:endParaRPr sz="1600">
              <a:solidFill>
                <a:srgbClr val="595959"/>
              </a:solidFill>
            </a:endParaRPr>
          </a:p>
          <a:p>
            <a:pPr indent="0" lvl="0" marL="0" rtl="0" algn="l">
              <a:lnSpc>
                <a:spcPct val="90000"/>
              </a:lnSpc>
              <a:spcBef>
                <a:spcPts val="1000"/>
              </a:spcBef>
              <a:spcAft>
                <a:spcPts val="0"/>
              </a:spcAft>
              <a:buClr>
                <a:schemeClr val="dk1"/>
              </a:buClr>
              <a:buSzPts val="1200"/>
              <a:buFont typeface="Arial"/>
              <a:buNone/>
            </a:pPr>
            <a:r>
              <a:rPr lang="en-US" sz="1600">
                <a:solidFill>
                  <a:srgbClr val="595959"/>
                </a:solidFill>
              </a:rPr>
              <a:t>Moreover keep in mind that</a:t>
            </a:r>
            <a:r>
              <a:rPr lang="en-US" sz="1600">
                <a:solidFill>
                  <a:srgbClr val="595959"/>
                </a:solidFill>
              </a:rPr>
              <a:t> the game is based on existing tools but don’t follow exactly the same template and questions. So it is not a tool weighted as a psychometric tool in local populations. It can only give you a ruff idea on your characteristics and skills</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t/>
            </a:r>
            <a:endParaRPr sz="1600">
              <a:solidFill>
                <a:srgbClr val="595959"/>
              </a:solidFill>
            </a:endParaRPr>
          </a:p>
          <a:p>
            <a:pPr indent="0" lvl="0" marL="0" marR="0" rtl="0" algn="l">
              <a:lnSpc>
                <a:spcPct val="90000"/>
              </a:lnSpc>
              <a:spcBef>
                <a:spcPts val="1000"/>
              </a:spcBef>
              <a:spcAft>
                <a:spcPts val="0"/>
              </a:spcAft>
              <a:buClr>
                <a:srgbClr val="000000"/>
              </a:buClr>
              <a:buSzPts val="1200"/>
              <a:buFont typeface="Arial"/>
              <a:buNone/>
            </a:pPr>
            <a:r>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595959"/>
              </a:solidFill>
              <a:latin typeface="Arial"/>
              <a:ea typeface="Arial"/>
              <a:cs typeface="Arial"/>
              <a:sym typeface="Arial"/>
            </a:endParaRPr>
          </a:p>
        </p:txBody>
      </p:sp>
      <p:pic>
        <p:nvPicPr>
          <p:cNvPr id="254" name="Google Shape;254;gdfa898cb49_0_164"/>
          <p:cNvPicPr preferRelativeResize="0"/>
          <p:nvPr/>
        </p:nvPicPr>
        <p:blipFill>
          <a:blip r:embed="rId5">
            <a:alphaModFix/>
          </a:blip>
          <a:stretch>
            <a:fillRect/>
          </a:stretch>
        </p:blipFill>
        <p:spPr>
          <a:xfrm>
            <a:off x="7022500" y="145750"/>
            <a:ext cx="2434952" cy="486990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dfa898cb49_0_173"/>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gdfa898cb49_0_173"/>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HOW TO </a:t>
            </a:r>
            <a:br>
              <a:rPr lang="en-US" sz="2400">
                <a:solidFill>
                  <a:schemeClr val="lt1"/>
                </a:solidFill>
              </a:rPr>
            </a:br>
            <a:r>
              <a:rPr lang="en-US" sz="2400">
                <a:solidFill>
                  <a:schemeClr val="lt1"/>
                </a:solidFill>
              </a:rPr>
              <a:t>READ THE</a:t>
            </a:r>
            <a:br>
              <a:rPr lang="en-US" sz="2400">
                <a:solidFill>
                  <a:schemeClr val="lt1"/>
                </a:solidFill>
              </a:rPr>
            </a:br>
            <a:r>
              <a:rPr lang="en-US" sz="2400">
                <a:solidFill>
                  <a:schemeClr val="lt1"/>
                </a:solidFill>
              </a:rPr>
              <a:t>RESULTS </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OF BELBIN</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THEORY?</a:t>
            </a:r>
            <a:endParaRPr b="0" i="0" sz="2400" u="none" cap="none" strike="noStrike">
              <a:solidFill>
                <a:schemeClr val="lt1"/>
              </a:solidFill>
              <a:latin typeface="Arial"/>
              <a:ea typeface="Arial"/>
              <a:cs typeface="Arial"/>
              <a:sym typeface="Arial"/>
            </a:endParaRPr>
          </a:p>
        </p:txBody>
      </p:sp>
      <p:pic>
        <p:nvPicPr>
          <p:cNvPr id="261" name="Google Shape;261;gdfa898cb49_0_173"/>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62" name="Google Shape;262;gdfa898cb49_0_173"/>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263" name="Google Shape;263;gdfa898cb49_0_173"/>
          <p:cNvSpPr txBox="1"/>
          <p:nvPr/>
        </p:nvSpPr>
        <p:spPr>
          <a:xfrm>
            <a:off x="2684875" y="291625"/>
            <a:ext cx="3439800" cy="5040000"/>
          </a:xfrm>
          <a:prstGeom prst="rect">
            <a:avLst/>
          </a:prstGeom>
          <a:noFill/>
          <a:ln>
            <a:noFill/>
          </a:ln>
          <a:effectLst>
            <a:outerShdw blurRad="40000" rotWithShape="0" dir="5400000" dist="23000">
              <a:srgbClr val="000000">
                <a:alpha val="33730"/>
              </a:srgbClr>
            </a:outerShdw>
          </a:effectLst>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600"/>
              <a:buFont typeface="Arial"/>
              <a:buNone/>
            </a:pPr>
            <a:r>
              <a:rPr lang="en-US" sz="1600">
                <a:solidFill>
                  <a:srgbClr val="595959"/>
                </a:solidFill>
              </a:rPr>
              <a:t>Similarly to Holland </a:t>
            </a:r>
            <a:r>
              <a:rPr lang="en-US" sz="1600">
                <a:solidFill>
                  <a:srgbClr val="595959"/>
                </a:solidFill>
              </a:rPr>
              <a:t>theory</a:t>
            </a:r>
            <a:r>
              <a:rPr lang="en-US" sz="1600">
                <a:solidFill>
                  <a:srgbClr val="595959"/>
                </a:solidFill>
              </a:rPr>
              <a:t> the results are just average indicators of the specific moment of the life of a person.</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rPr lang="en-US" sz="1600">
                <a:solidFill>
                  <a:srgbClr val="595959"/>
                </a:solidFill>
              </a:rPr>
              <a:t>If your results shows that you can take a specific role in a team this does not mean that you can not have a double, triple or more roles.</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rPr lang="en-US" sz="1600">
                <a:solidFill>
                  <a:srgbClr val="595959"/>
                </a:solidFill>
              </a:rPr>
              <a:t>If your </a:t>
            </a:r>
            <a:r>
              <a:rPr lang="en-US" sz="1600">
                <a:solidFill>
                  <a:srgbClr val="595959"/>
                </a:solidFill>
              </a:rPr>
              <a:t>results</a:t>
            </a:r>
            <a:r>
              <a:rPr lang="en-US" sz="1600">
                <a:solidFill>
                  <a:srgbClr val="595959"/>
                </a:solidFill>
              </a:rPr>
              <a:t> shows that you are not very good on a specific role this does not mean that you can not do what this person does! You can do anything you want!</a:t>
            </a:r>
            <a:endParaRPr sz="1600">
              <a:solidFill>
                <a:srgbClr val="595959"/>
              </a:solidFill>
            </a:endParaRPr>
          </a:p>
          <a:p>
            <a:pPr indent="0" lvl="0" marL="0" rtl="0" algn="l">
              <a:lnSpc>
                <a:spcPct val="90000"/>
              </a:lnSpc>
              <a:spcBef>
                <a:spcPts val="1000"/>
              </a:spcBef>
              <a:spcAft>
                <a:spcPts val="0"/>
              </a:spcAft>
              <a:buClr>
                <a:schemeClr val="dk1"/>
              </a:buClr>
              <a:buSzPts val="1200"/>
              <a:buFont typeface="Arial"/>
              <a:buNone/>
            </a:pPr>
            <a:r>
              <a:rPr lang="en-US" sz="1600">
                <a:solidFill>
                  <a:srgbClr val="595959"/>
                </a:solidFill>
              </a:rPr>
              <a:t>Moreover keep in mind that the game is based on existing tools but don’t follow exactly the same template and questions. So it is not a tool weighted as a psychometric tool in local populations. It can only give you a ruff idea on the roles you can play in a team</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t/>
            </a:r>
            <a:endParaRPr sz="1600">
              <a:solidFill>
                <a:srgbClr val="595959"/>
              </a:solidFill>
            </a:endParaRPr>
          </a:p>
          <a:p>
            <a:pPr indent="0" lvl="0" marL="0" marR="0" rtl="0" algn="l">
              <a:lnSpc>
                <a:spcPct val="90000"/>
              </a:lnSpc>
              <a:spcBef>
                <a:spcPts val="1000"/>
              </a:spcBef>
              <a:spcAft>
                <a:spcPts val="0"/>
              </a:spcAft>
              <a:buClr>
                <a:srgbClr val="000000"/>
              </a:buClr>
              <a:buSzPts val="1200"/>
              <a:buFont typeface="Arial"/>
              <a:buNone/>
            </a:pPr>
            <a:r>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595959"/>
              </a:solidFill>
              <a:latin typeface="Arial"/>
              <a:ea typeface="Arial"/>
              <a:cs typeface="Arial"/>
              <a:sym typeface="Arial"/>
            </a:endParaRPr>
          </a:p>
        </p:txBody>
      </p:sp>
      <p:pic>
        <p:nvPicPr>
          <p:cNvPr id="264" name="Google Shape;264;gdfa898cb49_0_173"/>
          <p:cNvPicPr preferRelativeResize="0"/>
          <p:nvPr/>
        </p:nvPicPr>
        <p:blipFill>
          <a:blip r:embed="rId5">
            <a:alphaModFix/>
          </a:blip>
          <a:stretch>
            <a:fillRect/>
          </a:stretch>
        </p:blipFill>
        <p:spPr>
          <a:xfrm>
            <a:off x="7022500" y="145750"/>
            <a:ext cx="2434952" cy="486990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6"/>
          <p:cNvSpPr/>
          <p:nvPr/>
        </p:nvSpPr>
        <p:spPr>
          <a:xfrm>
            <a:off x="-1" y="0"/>
            <a:ext cx="100806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26"/>
          <p:cNvSpPr/>
          <p:nvPr/>
        </p:nvSpPr>
        <p:spPr>
          <a:xfrm>
            <a:off x="1080000" y="3581640"/>
            <a:ext cx="8228100" cy="989400"/>
          </a:xfrm>
          <a:prstGeom prst="rect">
            <a:avLst/>
          </a:prstGeom>
          <a:noFill/>
          <a:ln>
            <a:noFill/>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FFFFFF"/>
                </a:solidFill>
                <a:latin typeface="Arial"/>
                <a:ea typeface="Arial"/>
                <a:cs typeface="Arial"/>
                <a:sym typeface="Arial"/>
              </a:rPr>
              <a:t>THANK YOU!!</a:t>
            </a:r>
            <a:endParaRPr b="0" i="0" sz="4400" u="none" cap="none" strike="noStrike">
              <a:solidFill>
                <a:schemeClr val="dk1"/>
              </a:solidFill>
              <a:latin typeface="Arial"/>
              <a:ea typeface="Arial"/>
              <a:cs typeface="Arial"/>
              <a:sym typeface="Arial"/>
            </a:endParaRPr>
          </a:p>
        </p:txBody>
      </p:sp>
      <p:sp>
        <p:nvSpPr>
          <p:cNvPr id="271" name="Google Shape;271;p26"/>
          <p:cNvSpPr/>
          <p:nvPr/>
        </p:nvSpPr>
        <p:spPr>
          <a:xfrm>
            <a:off x="6768000" y="4838760"/>
            <a:ext cx="3238800" cy="6981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0000"/>
              </a:buClr>
              <a:buSzPts val="800"/>
              <a:buFont typeface="Arial"/>
              <a:buNone/>
            </a:pPr>
            <a:r>
              <a:rPr b="0" i="0" lang="en-US" sz="800" u="none" cap="none" strike="noStrike">
                <a:solidFill>
                  <a:srgbClr val="009999"/>
                </a:solidFill>
                <a:latin typeface="Arial"/>
                <a:ea typeface="Arial"/>
                <a:cs typeface="Arial"/>
                <a:sym typeface="Arial"/>
              </a:rPr>
              <a:t>This presentation is related to the Project made by the beneficiaries jointly or individually in any form and using any means shall indicate that it reflects only the authors view and  the National Agency and the European Commision are not responsible for any use that may be made of the information it contains.</a:t>
            </a:r>
            <a:endParaRPr b="0" i="0" sz="800" u="none" cap="none" strike="noStrike">
              <a:solidFill>
                <a:schemeClr val="dk1"/>
              </a:solidFill>
              <a:latin typeface="Arial"/>
              <a:ea typeface="Arial"/>
              <a:cs typeface="Arial"/>
              <a:sym typeface="Arial"/>
            </a:endParaRPr>
          </a:p>
        </p:txBody>
      </p:sp>
      <p:pic>
        <p:nvPicPr>
          <p:cNvPr id="272" name="Google Shape;272;p26"/>
          <p:cNvPicPr preferRelativeResize="0"/>
          <p:nvPr/>
        </p:nvPicPr>
        <p:blipFill rotWithShape="1">
          <a:blip r:embed="rId3">
            <a:alphaModFix/>
          </a:blip>
          <a:srcRect b="0" l="0" r="0" t="0"/>
          <a:stretch/>
        </p:blipFill>
        <p:spPr>
          <a:xfrm>
            <a:off x="6562440" y="20880"/>
            <a:ext cx="3505319" cy="718919"/>
          </a:xfrm>
          <a:prstGeom prst="rect">
            <a:avLst/>
          </a:prstGeom>
          <a:noFill/>
          <a:ln>
            <a:noFill/>
          </a:ln>
        </p:spPr>
      </p:pic>
      <p:sp>
        <p:nvSpPr>
          <p:cNvPr id="273" name="Google Shape;273;p26"/>
          <p:cNvSpPr txBox="1"/>
          <p:nvPr/>
        </p:nvSpPr>
        <p:spPr>
          <a:xfrm>
            <a:off x="3713040" y="2651402"/>
            <a:ext cx="2849400" cy="9834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FFFFFF"/>
                </a:solidFill>
                <a:latin typeface="Arial"/>
                <a:ea typeface="Arial"/>
                <a:cs typeface="Arial"/>
                <a:sym typeface="Arial"/>
              </a:rPr>
              <a:t>INSPIRE</a:t>
            </a:r>
            <a:r>
              <a:rPr b="0" i="0" lang="en-US" sz="1000"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rial"/>
                <a:ea typeface="Arial"/>
                <a:cs typeface="Arial"/>
                <a:sym typeface="Arial"/>
              </a:rPr>
              <a:t>2019-3-EL02-KA205-005215</a:t>
            </a:r>
            <a:endParaRPr b="0" i="0" sz="1000" u="none" cap="none" strike="noStrike">
              <a:solidFill>
                <a:schemeClr val="lt1"/>
              </a:solidFill>
              <a:latin typeface="Arial"/>
              <a:ea typeface="Arial"/>
              <a:cs typeface="Arial"/>
              <a:sym typeface="Arial"/>
            </a:endParaRPr>
          </a:p>
        </p:txBody>
      </p:sp>
      <p:pic>
        <p:nvPicPr>
          <p:cNvPr id="274" name="Google Shape;274;p26"/>
          <p:cNvPicPr preferRelativeResize="0"/>
          <p:nvPr/>
        </p:nvPicPr>
        <p:blipFill rotWithShape="1">
          <a:blip r:embed="rId4">
            <a:alphaModFix/>
          </a:blip>
          <a:srcRect b="0" l="0" r="0" t="0"/>
          <a:stretch/>
        </p:blipFill>
        <p:spPr>
          <a:xfrm>
            <a:off x="3751437" y="1504450"/>
            <a:ext cx="2849400" cy="11264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gdfa38de8ba_0_83"/>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gdfa38de8ba_0_83"/>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RESULTS</a:t>
            </a:r>
            <a:endParaRPr b="0" i="0" sz="2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81" name="Google Shape;81;gdfa38de8ba_0_83"/>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82" name="Google Shape;82;gdfa38de8ba_0_83"/>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83" name="Google Shape;83;gdfa38de8ba_0_83"/>
          <p:cNvSpPr txBox="1"/>
          <p:nvPr/>
        </p:nvSpPr>
        <p:spPr>
          <a:xfrm>
            <a:off x="2684875" y="367825"/>
            <a:ext cx="3439800" cy="5040000"/>
          </a:xfrm>
          <a:prstGeom prst="rect">
            <a:avLst/>
          </a:prstGeom>
          <a:noFill/>
          <a:ln>
            <a:noFill/>
          </a:ln>
          <a:effectLst>
            <a:outerShdw blurRad="40000" rotWithShape="0" dir="5400000" dist="23000">
              <a:srgbClr val="000000">
                <a:alpha val="34117"/>
              </a:srgbClr>
            </a:outerShdw>
          </a:effectLst>
        </p:spPr>
        <p:txBody>
          <a:bodyPr anchorCtr="0" anchor="t" bIns="45700" lIns="91425" spcFirstLastPara="1" rIns="91425" wrap="square" tIns="45700">
            <a:noAutofit/>
          </a:bodyPr>
          <a:lstStyle/>
          <a:p>
            <a:pPr indent="-228600" lvl="0" marL="228600" marR="0" rtl="0" algn="l">
              <a:lnSpc>
                <a:spcPct val="90000"/>
              </a:lnSpc>
              <a:spcBef>
                <a:spcPts val="1000"/>
              </a:spcBef>
              <a:spcAft>
                <a:spcPts val="0"/>
              </a:spcAft>
              <a:buClr>
                <a:srgbClr val="595959"/>
              </a:buClr>
              <a:buSzPts val="1600"/>
              <a:buFont typeface="Arial"/>
              <a:buChar char="•"/>
            </a:pPr>
            <a:r>
              <a:rPr b="0" i="0" lang="en-US" sz="1600" u="none" cap="none" strike="noStrike">
                <a:solidFill>
                  <a:srgbClr val="595959"/>
                </a:solidFill>
                <a:latin typeface="Arial"/>
                <a:ea typeface="Arial"/>
                <a:cs typeface="Arial"/>
                <a:sym typeface="Arial"/>
              </a:rPr>
              <a:t>In the bar of each personality you can find the percentage you have its characteristics. there larger is the percentage the closer you are to this personality</a:t>
            </a:r>
            <a:endParaRPr b="0" i="0" sz="1600" u="none" cap="none" strike="noStrike">
              <a:solidFill>
                <a:srgbClr val="595959"/>
              </a:solidFill>
              <a:latin typeface="Arial"/>
              <a:ea typeface="Arial"/>
              <a:cs typeface="Arial"/>
              <a:sym typeface="Arial"/>
            </a:endParaRPr>
          </a:p>
        </p:txBody>
      </p:sp>
      <p:pic>
        <p:nvPicPr>
          <p:cNvPr id="84" name="Google Shape;84;gdfa38de8ba_0_83"/>
          <p:cNvPicPr preferRelativeResize="0"/>
          <p:nvPr/>
        </p:nvPicPr>
        <p:blipFill rotWithShape="1">
          <a:blip r:embed="rId5">
            <a:alphaModFix/>
          </a:blip>
          <a:srcRect b="0" l="0" r="0" t="0"/>
          <a:stretch/>
        </p:blipFill>
        <p:spPr>
          <a:xfrm>
            <a:off x="6949300" y="121550"/>
            <a:ext cx="2374799" cy="474954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gdfa898cb49_0_45"/>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gdfa898cb49_0_45"/>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HOLLAND</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THEORY</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91" name="Google Shape;91;gdfa898cb49_0_45"/>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92" name="Google Shape;92;gdfa898cb49_0_45"/>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93" name="Google Shape;93;gdfa898cb49_0_45"/>
          <p:cNvPicPr preferRelativeResize="0"/>
          <p:nvPr/>
        </p:nvPicPr>
        <p:blipFill>
          <a:blip r:embed="rId5">
            <a:alphaModFix/>
          </a:blip>
          <a:stretch>
            <a:fillRect/>
          </a:stretch>
        </p:blipFill>
        <p:spPr>
          <a:xfrm>
            <a:off x="2720200" y="152400"/>
            <a:ext cx="2462150" cy="4924300"/>
          </a:xfrm>
          <a:prstGeom prst="rect">
            <a:avLst/>
          </a:prstGeom>
          <a:noFill/>
          <a:ln>
            <a:noFill/>
          </a:ln>
        </p:spPr>
      </p:pic>
      <p:pic>
        <p:nvPicPr>
          <p:cNvPr id="94" name="Google Shape;94;gdfa898cb49_0_45"/>
          <p:cNvPicPr preferRelativeResize="0"/>
          <p:nvPr/>
        </p:nvPicPr>
        <p:blipFill>
          <a:blip r:embed="rId6">
            <a:alphaModFix/>
          </a:blip>
          <a:stretch>
            <a:fillRect/>
          </a:stretch>
        </p:blipFill>
        <p:spPr>
          <a:xfrm>
            <a:off x="5688600" y="185700"/>
            <a:ext cx="2462138" cy="49242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gdfa898cb49_0_23"/>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gdfa898cb49_0_23"/>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HOLLAND</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THEORY</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01" name="Google Shape;101;gdfa898cb49_0_23"/>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02" name="Google Shape;102;gdfa898cb49_0_23"/>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103" name="Google Shape;103;gdfa898cb49_0_23"/>
          <p:cNvPicPr preferRelativeResize="0"/>
          <p:nvPr/>
        </p:nvPicPr>
        <p:blipFill>
          <a:blip r:embed="rId5">
            <a:alphaModFix/>
          </a:blip>
          <a:stretch>
            <a:fillRect/>
          </a:stretch>
        </p:blipFill>
        <p:spPr>
          <a:xfrm>
            <a:off x="6006425" y="159038"/>
            <a:ext cx="2462150" cy="4924300"/>
          </a:xfrm>
          <a:prstGeom prst="rect">
            <a:avLst/>
          </a:prstGeom>
          <a:noFill/>
          <a:ln>
            <a:noFill/>
          </a:ln>
        </p:spPr>
      </p:pic>
      <p:pic>
        <p:nvPicPr>
          <p:cNvPr id="104" name="Google Shape;104;gdfa898cb49_0_23"/>
          <p:cNvPicPr preferRelativeResize="0"/>
          <p:nvPr/>
        </p:nvPicPr>
        <p:blipFill>
          <a:blip r:embed="rId6">
            <a:alphaModFix/>
          </a:blip>
          <a:stretch>
            <a:fillRect/>
          </a:stretch>
        </p:blipFill>
        <p:spPr>
          <a:xfrm>
            <a:off x="2926950" y="199000"/>
            <a:ext cx="2462138" cy="49242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gdfa898cb49_0_1"/>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gdfa898cb49_0_1"/>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HOLLAND</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THEORY</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11" name="Google Shape;111;gdfa898cb49_0_1"/>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12" name="Google Shape;112;gdfa898cb49_0_1"/>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113" name="Google Shape;113;gdfa898cb49_0_1"/>
          <p:cNvPicPr preferRelativeResize="0"/>
          <p:nvPr/>
        </p:nvPicPr>
        <p:blipFill>
          <a:blip r:embed="rId5">
            <a:alphaModFix/>
          </a:blip>
          <a:stretch>
            <a:fillRect/>
          </a:stretch>
        </p:blipFill>
        <p:spPr>
          <a:xfrm>
            <a:off x="5979760" y="228900"/>
            <a:ext cx="2406715" cy="4813425"/>
          </a:xfrm>
          <a:prstGeom prst="rect">
            <a:avLst/>
          </a:prstGeom>
          <a:noFill/>
          <a:ln>
            <a:noFill/>
          </a:ln>
        </p:spPr>
      </p:pic>
      <p:pic>
        <p:nvPicPr>
          <p:cNvPr id="114" name="Google Shape;114;gdfa898cb49_0_1"/>
          <p:cNvPicPr preferRelativeResize="0"/>
          <p:nvPr/>
        </p:nvPicPr>
        <p:blipFill>
          <a:blip r:embed="rId6">
            <a:alphaModFix/>
          </a:blip>
          <a:stretch>
            <a:fillRect/>
          </a:stretch>
        </p:blipFill>
        <p:spPr>
          <a:xfrm>
            <a:off x="3059650" y="228900"/>
            <a:ext cx="2406703" cy="48134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gdfa898cb49_0_34"/>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gdfa898cb49_0_34"/>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HOLLAND</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THEORY</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21" name="Google Shape;121;gdfa898cb49_0_34"/>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22" name="Google Shape;122;gdfa898cb49_0_34"/>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123" name="Google Shape;123;gdfa898cb49_0_34"/>
          <p:cNvPicPr preferRelativeResize="0"/>
          <p:nvPr/>
        </p:nvPicPr>
        <p:blipFill>
          <a:blip r:embed="rId5">
            <a:alphaModFix/>
          </a:blip>
          <a:stretch>
            <a:fillRect/>
          </a:stretch>
        </p:blipFill>
        <p:spPr>
          <a:xfrm>
            <a:off x="2755800" y="152400"/>
            <a:ext cx="2462150" cy="4924300"/>
          </a:xfrm>
          <a:prstGeom prst="rect">
            <a:avLst/>
          </a:prstGeom>
          <a:noFill/>
          <a:ln>
            <a:noFill/>
          </a:ln>
        </p:spPr>
      </p:pic>
      <p:pic>
        <p:nvPicPr>
          <p:cNvPr id="124" name="Google Shape;124;gdfa898cb49_0_34"/>
          <p:cNvPicPr preferRelativeResize="0"/>
          <p:nvPr/>
        </p:nvPicPr>
        <p:blipFill>
          <a:blip r:embed="rId6">
            <a:alphaModFix/>
          </a:blip>
          <a:stretch>
            <a:fillRect/>
          </a:stretch>
        </p:blipFill>
        <p:spPr>
          <a:xfrm>
            <a:off x="5895875" y="152400"/>
            <a:ext cx="2462138" cy="49242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gdfa898cb49_0_12"/>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gdfa898cb49_0_12"/>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HOLLAND</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THEORY</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31" name="Google Shape;131;gdfa898cb49_0_12"/>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32" name="Google Shape;132;gdfa898cb49_0_12"/>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133" name="Google Shape;133;gdfa898cb49_0_12"/>
          <p:cNvPicPr preferRelativeResize="0"/>
          <p:nvPr/>
        </p:nvPicPr>
        <p:blipFill>
          <a:blip r:embed="rId5">
            <a:alphaModFix/>
          </a:blip>
          <a:stretch>
            <a:fillRect/>
          </a:stretch>
        </p:blipFill>
        <p:spPr>
          <a:xfrm>
            <a:off x="2893788" y="152413"/>
            <a:ext cx="2462150" cy="4924300"/>
          </a:xfrm>
          <a:prstGeom prst="rect">
            <a:avLst/>
          </a:prstGeom>
          <a:noFill/>
          <a:ln>
            <a:noFill/>
          </a:ln>
        </p:spPr>
      </p:pic>
      <p:pic>
        <p:nvPicPr>
          <p:cNvPr id="134" name="Google Shape;134;gdfa898cb49_0_12"/>
          <p:cNvPicPr preferRelativeResize="0"/>
          <p:nvPr/>
        </p:nvPicPr>
        <p:blipFill>
          <a:blip r:embed="rId6">
            <a:alphaModFix/>
          </a:blip>
          <a:stretch>
            <a:fillRect/>
          </a:stretch>
        </p:blipFill>
        <p:spPr>
          <a:xfrm>
            <a:off x="5874925" y="152413"/>
            <a:ext cx="2462138" cy="49242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dfa38de8ba_0_94"/>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gdfa38de8ba_0_94"/>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HOLLAND</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THEORY</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41" name="Google Shape;141;gdfa38de8ba_0_94"/>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42" name="Google Shape;142;gdfa38de8ba_0_94"/>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143" name="Google Shape;143;gdfa38de8ba_0_94"/>
          <p:cNvPicPr preferRelativeResize="0"/>
          <p:nvPr/>
        </p:nvPicPr>
        <p:blipFill rotWithShape="1">
          <a:blip r:embed="rId5">
            <a:alphaModFix/>
          </a:blip>
          <a:srcRect b="0" l="0" r="0" t="0"/>
          <a:stretch/>
        </p:blipFill>
        <p:spPr>
          <a:xfrm>
            <a:off x="6110450" y="150031"/>
            <a:ext cx="2436525" cy="4873049"/>
          </a:xfrm>
          <a:prstGeom prst="rect">
            <a:avLst/>
          </a:prstGeom>
          <a:noFill/>
          <a:ln>
            <a:noFill/>
          </a:ln>
        </p:spPr>
      </p:pic>
      <p:pic>
        <p:nvPicPr>
          <p:cNvPr id="144" name="Google Shape;144;gdfa38de8ba_0_94"/>
          <p:cNvPicPr preferRelativeResize="0"/>
          <p:nvPr/>
        </p:nvPicPr>
        <p:blipFill rotWithShape="1">
          <a:blip r:embed="rId6">
            <a:alphaModFix/>
          </a:blip>
          <a:srcRect b="0" l="0" r="0" t="0"/>
          <a:stretch/>
        </p:blipFill>
        <p:spPr>
          <a:xfrm>
            <a:off x="2959800" y="150014"/>
            <a:ext cx="2436525" cy="487307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2019-10-17T23:47:41Z</dcterms:created>
  <dc:creator>marin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Notes">
    <vt:i4>0</vt:i4>
  </property>
  <property fmtid="{D5CDD505-2E9C-101B-9397-08002B2CF9AE}" pid="7" name="PresentationFormat">
    <vt:lpwstr>Προσαρμογή</vt:lpwstr>
  </property>
  <property fmtid="{D5CDD505-2E9C-101B-9397-08002B2CF9AE}" pid="8" name="ScaleCrop">
    <vt:bool>false</vt:bool>
  </property>
  <property fmtid="{D5CDD505-2E9C-101B-9397-08002B2CF9AE}" pid="9" name="ShareDoc">
    <vt:bool>false</vt:bool>
  </property>
  <property fmtid="{D5CDD505-2E9C-101B-9397-08002B2CF9AE}" pid="10" name="Slides">
    <vt:i4>5</vt:i4>
  </property>
</Properties>
</file>