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74" r:id="rId2"/>
  </p:sldMasterIdLst>
  <p:notesMasterIdLst>
    <p:notesMasterId r:id="rId11"/>
  </p:notesMasterIdLst>
  <p:sldIdLst>
    <p:sldId id="256" r:id="rId3"/>
    <p:sldId id="262" r:id="rId4"/>
    <p:sldId id="302" r:id="rId5"/>
    <p:sldId id="303" r:id="rId6"/>
    <p:sldId id="296" r:id="rId7"/>
    <p:sldId id="297" r:id="rId8"/>
    <p:sldId id="305" r:id="rId9"/>
    <p:sldId id="286" r:id="rId10"/>
  </p:sldIdLst>
  <p:sldSz cx="10080625" cy="5670550"/>
  <p:notesSz cx="7559675" cy="10691813"/>
  <p:embeddedFontLst>
    <p:embeddedFont>
      <p:font typeface="Calibri" panose="020F0502020204030204" pitchFamily="34" charset="0"/>
      <p:regular r:id="rId12"/>
      <p:bold r:id="rId13"/>
      <p:italic r:id="rId14"/>
      <p:boldItalic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15:guide id="1" orient="horz" pos="1786">
          <p15:clr>
            <a:srgbClr val="000000"/>
          </p15:clr>
        </p15:guide>
        <p15:guide id="2" pos="3175">
          <p15:clr>
            <a:srgbClr val="000000"/>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5" roundtripDataSignature="AMtx7mhejUmjmn3t5ebYiwUSwUQ8HFIMh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8C689BB7-49AF-43B7-8A0F-C74F5878917C}">
  <a:tblStyle styleId="{8C689BB7-49AF-43B7-8A0F-C74F5878917C}"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CEAF0"/>
          </a:solidFill>
        </a:fill>
      </a:tcStyle>
    </a:wholeTbl>
    <a:band1H>
      <a:tcTxStyle/>
      <a:tcStyle>
        <a:tcBdr/>
        <a:fill>
          <a:solidFill>
            <a:srgbClr val="D7D2DF"/>
          </a:solidFill>
        </a:fill>
      </a:tcStyle>
    </a:band1H>
    <a:band2H>
      <a:tcTxStyle/>
      <a:tcStyle>
        <a:tcBdr/>
      </a:tcStyle>
    </a:band2H>
    <a:band1V>
      <a:tcTxStyle/>
      <a:tcStyle>
        <a:tcBdr/>
        <a:fill>
          <a:solidFill>
            <a:srgbClr val="D7D2DF"/>
          </a:solidFill>
        </a:fill>
      </a:tcStyle>
    </a:band1V>
    <a:band2V>
      <a:tcTxStyle/>
      <a:tcStyle>
        <a:tcBdr/>
      </a:tcStyle>
    </a:band2V>
    <a:lastCol>
      <a:tcTxStyle b="on" i="off">
        <a:font>
          <a:latin typeface="Arial"/>
          <a:ea typeface="Arial"/>
          <a:cs typeface="Arial"/>
        </a:font>
        <a:schemeClr val="lt1"/>
      </a:tcTxStyle>
      <a:tcStyle>
        <a:tcBdr/>
        <a:fill>
          <a:solidFill>
            <a:schemeClr val="accent4"/>
          </a:solidFill>
        </a:fill>
      </a:tcStyle>
    </a:lastCol>
    <a:firstCol>
      <a:tcTxStyle b="on" i="off">
        <a:font>
          <a:latin typeface="Arial"/>
          <a:ea typeface="Arial"/>
          <a:cs typeface="Arial"/>
        </a:font>
        <a:schemeClr val="lt1"/>
      </a:tcTxStyle>
      <a:tcStyle>
        <a:tcBdr/>
        <a:fill>
          <a:solidFill>
            <a:schemeClr val="accent4"/>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4"/>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4"/>
          </a:solidFill>
        </a:fill>
      </a:tcStyle>
    </a:firstRow>
    <a:neCell>
      <a:tcTxStyle/>
      <a:tcStyle>
        <a:tcBdr/>
      </a:tcStyle>
    </a:neCell>
    <a:nwCell>
      <a:tcTxStyle/>
      <a:tcStyle>
        <a:tcBdr/>
      </a:tcStyle>
    </a:nwCell>
  </a:tblStyle>
  <a:tblStyle styleId="{8B8DE59E-778B-46F9-A847-0402D7D5D188}" styleName="Table_1">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F1F5"/>
          </a:solidFill>
        </a:fill>
      </a:tcStyle>
    </a:wholeTbl>
    <a:band1H>
      <a:tcTxStyle/>
      <a:tcStyle>
        <a:tcBdr/>
        <a:fill>
          <a:solidFill>
            <a:srgbClr val="CEE2EA"/>
          </a:solidFill>
        </a:fill>
      </a:tcStyle>
    </a:band1H>
    <a:band2H>
      <a:tcTxStyle/>
      <a:tcStyle>
        <a:tcBdr/>
      </a:tcStyle>
    </a:band2H>
    <a:band1V>
      <a:tcTxStyle/>
      <a:tcStyle>
        <a:tcBdr/>
        <a:fill>
          <a:solidFill>
            <a:srgbClr val="CEE2EA"/>
          </a:solidFill>
        </a:fill>
      </a:tcStyle>
    </a:band1V>
    <a:band2V>
      <a:tcTxStyle/>
      <a:tcStyle>
        <a:tcBdr/>
      </a:tcStyle>
    </a:band2V>
    <a:lastCol>
      <a:tcTxStyle b="on" i="off">
        <a:font>
          <a:latin typeface="Arial"/>
          <a:ea typeface="Arial"/>
          <a:cs typeface="Arial"/>
        </a:font>
        <a:schemeClr val="lt1"/>
      </a:tcTxStyle>
      <a:tcStyle>
        <a:tcBdr/>
        <a:fill>
          <a:solidFill>
            <a:schemeClr val="accent5"/>
          </a:solidFill>
        </a:fill>
      </a:tcStyle>
    </a:lastCol>
    <a:firstCol>
      <a:tcTxStyle b="on" i="off">
        <a:font>
          <a:latin typeface="Arial"/>
          <a:ea typeface="Arial"/>
          <a:cs typeface="Arial"/>
        </a:font>
        <a:schemeClr val="lt1"/>
      </a:tcTxStyle>
      <a:tcStyle>
        <a:tcBdr/>
        <a:fill>
          <a:solidFill>
            <a:schemeClr val="accent5"/>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5"/>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5"/>
          </a:solidFill>
        </a:fill>
      </a:tcStyle>
    </a:firstRow>
    <a:neCell>
      <a:tcTxStyle/>
      <a:tcStyle>
        <a:tcBdr/>
      </a:tcStyle>
    </a:neCell>
    <a:nwCell>
      <a:tcTxStyle/>
      <a:tcStyle>
        <a:tcBdr/>
      </a:tcStyle>
    </a:nwCell>
  </a:tblStyle>
  <a:tblStyle styleId="{2BF31ED2-2BEB-48A9-A036-A0E5F4A10F46}" styleName="Table_2">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2" d="100"/>
          <a:sy n="82" d="100"/>
        </p:scale>
        <p:origin x="-1566" y="-1008"/>
      </p:cViewPr>
      <p:guideLst>
        <p:guide orient="horz" pos="1786"/>
        <p:guide pos="317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2.fntdata"/><Relationship Id="rId3" Type="http://schemas.openxmlformats.org/officeDocument/2006/relationships/slide" Target="slides/slide1.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font" Target="fonts/font1.fntdata"/><Relationship Id="rId46"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45" Type="http://customschemas.google.com/relationships/presentationmetadata" Target="metadata"/><Relationship Id="rId5" Type="http://schemas.openxmlformats.org/officeDocument/2006/relationships/slide" Target="slides/slide3.xml"/><Relationship Id="rId15" Type="http://schemas.openxmlformats.org/officeDocument/2006/relationships/font" Target="fonts/font4.fntdata"/><Relationship Id="rId49"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3.fntdata"/><Relationship Id="rId48"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51BCA9-2C43-4E3F-B558-934FC1830F9E}" type="doc">
      <dgm:prSet loTypeId="urn:microsoft.com/office/officeart/2005/8/layout/vList2" loCatId="list" qsTypeId="urn:microsoft.com/office/officeart/2005/8/quickstyle/simple1" qsCatId="simple" csTypeId="urn:microsoft.com/office/officeart/2005/8/colors/accent4_4" csCatId="accent4" phldr="1"/>
      <dgm:spPr/>
      <dgm:t>
        <a:bodyPr/>
        <a:lstStyle/>
        <a:p>
          <a:endParaRPr lang="es-ES"/>
        </a:p>
      </dgm:t>
    </dgm:pt>
    <dgm:pt modelId="{E3B3BFD4-2988-4FD5-A64D-E957A94888C3}">
      <dgm:prSet/>
      <dgm:spPr/>
      <dgm:t>
        <a:bodyPr/>
        <a:lstStyle/>
        <a:p>
          <a:pPr rtl="0"/>
          <a:r>
            <a:rPr lang="en-US" b="0" i="0" dirty="0" smtClean="0"/>
            <a:t>The main objective of </a:t>
          </a:r>
          <a:r>
            <a:rPr lang="en-US" b="0" i="0" dirty="0" smtClean="0"/>
            <a:t>the IO3 </a:t>
          </a:r>
          <a:r>
            <a:rPr lang="en-US" b="0" i="0" dirty="0" smtClean="0"/>
            <a:t>is to </a:t>
          </a:r>
          <a:r>
            <a:rPr lang="en-US" b="1" i="0" dirty="0" smtClean="0"/>
            <a:t>INSPIRE young people to create successful Social Enterprises</a:t>
          </a:r>
          <a:r>
            <a:rPr lang="en-US" b="0" i="0" dirty="0" smtClean="0"/>
            <a:t> through best practices and examples.</a:t>
          </a:r>
          <a:endParaRPr lang="es-ES" dirty="0"/>
        </a:p>
      </dgm:t>
    </dgm:pt>
    <dgm:pt modelId="{046F68B5-B6BE-4DBE-B31D-C9A58B093FB3}" type="parTrans" cxnId="{DF068E99-B4E8-42AC-8B9C-DDEE6917B9F1}">
      <dgm:prSet/>
      <dgm:spPr/>
      <dgm:t>
        <a:bodyPr/>
        <a:lstStyle/>
        <a:p>
          <a:endParaRPr lang="es-ES"/>
        </a:p>
      </dgm:t>
    </dgm:pt>
    <dgm:pt modelId="{33134790-542F-4A24-B282-3723FE1E8D51}" type="sibTrans" cxnId="{DF068E99-B4E8-42AC-8B9C-DDEE6917B9F1}">
      <dgm:prSet/>
      <dgm:spPr/>
      <dgm:t>
        <a:bodyPr/>
        <a:lstStyle/>
        <a:p>
          <a:endParaRPr lang="es-ES"/>
        </a:p>
      </dgm:t>
    </dgm:pt>
    <dgm:pt modelId="{CFEE9AA4-F105-4340-800E-F84FB041F636}">
      <dgm:prSet/>
      <dgm:spPr/>
      <dgm:t>
        <a:bodyPr/>
        <a:lstStyle/>
        <a:p>
          <a:pPr rtl="0"/>
          <a:r>
            <a:rPr lang="en-US" b="0" i="0" dirty="0" smtClean="0"/>
            <a:t>Moreover O3 </a:t>
          </a:r>
          <a:r>
            <a:rPr lang="en-US" b="0" i="0" dirty="0" smtClean="0"/>
            <a:t>constitutes </a:t>
          </a:r>
          <a:r>
            <a:rPr lang="en-US" b="0" i="0" dirty="0" smtClean="0"/>
            <a:t>one more tool, fostering Social </a:t>
          </a:r>
          <a:r>
            <a:rPr lang="en-US" b="0" i="0" dirty="0" smtClean="0"/>
            <a:t>Entrepreneurship and </a:t>
          </a:r>
          <a:r>
            <a:rPr lang="en-US" b="0" i="0" dirty="0" smtClean="0"/>
            <a:t>strengthening the skills of young people and youth trainers.</a:t>
          </a:r>
          <a:endParaRPr lang="es-ES" dirty="0"/>
        </a:p>
      </dgm:t>
    </dgm:pt>
    <dgm:pt modelId="{EDB71A35-D5D5-4BB2-852C-814FA6254F2A}" type="parTrans" cxnId="{92CF168D-21E1-4FCC-B516-323853AF6FE9}">
      <dgm:prSet/>
      <dgm:spPr/>
      <dgm:t>
        <a:bodyPr/>
        <a:lstStyle/>
        <a:p>
          <a:endParaRPr lang="es-ES"/>
        </a:p>
      </dgm:t>
    </dgm:pt>
    <dgm:pt modelId="{1DF5CD87-DCE8-45F8-B9E3-C589ED5BEBFE}" type="sibTrans" cxnId="{92CF168D-21E1-4FCC-B516-323853AF6FE9}">
      <dgm:prSet/>
      <dgm:spPr/>
      <dgm:t>
        <a:bodyPr/>
        <a:lstStyle/>
        <a:p>
          <a:endParaRPr lang="es-ES"/>
        </a:p>
      </dgm:t>
    </dgm:pt>
    <dgm:pt modelId="{FD110727-3F22-43FB-9ADB-5405B08E7963}">
      <dgm:prSet/>
      <dgm:spPr>
        <a:solidFill>
          <a:schemeClr val="accent4">
            <a:lumMod val="40000"/>
            <a:lumOff val="60000"/>
          </a:schemeClr>
        </a:solidFill>
      </dgm:spPr>
      <dgm:t>
        <a:bodyPr/>
        <a:lstStyle/>
        <a:p>
          <a:pPr rtl="0"/>
          <a:r>
            <a:rPr lang="en-US" b="0" i="0" dirty="0" smtClean="0"/>
            <a:t>Additionally O3 </a:t>
          </a:r>
          <a:r>
            <a:rPr lang="en-US" b="0" i="0" dirty="0" smtClean="0"/>
            <a:t>sets </a:t>
          </a:r>
          <a:r>
            <a:rPr lang="en-US" b="0" i="0" dirty="0" smtClean="0"/>
            <a:t>the base for the potential scenarios of the game.</a:t>
          </a:r>
          <a:endParaRPr lang="es-ES" dirty="0"/>
        </a:p>
      </dgm:t>
    </dgm:pt>
    <dgm:pt modelId="{ECA6F508-0C69-41A8-8866-286FAA0FB1C3}" type="parTrans" cxnId="{F1960F1D-CEB3-4857-A2B6-CD19A819E1EF}">
      <dgm:prSet/>
      <dgm:spPr/>
      <dgm:t>
        <a:bodyPr/>
        <a:lstStyle/>
        <a:p>
          <a:endParaRPr lang="es-ES"/>
        </a:p>
      </dgm:t>
    </dgm:pt>
    <dgm:pt modelId="{764C30A5-0874-4AD0-9F08-02F9959F121B}" type="sibTrans" cxnId="{F1960F1D-CEB3-4857-A2B6-CD19A819E1EF}">
      <dgm:prSet/>
      <dgm:spPr/>
      <dgm:t>
        <a:bodyPr/>
        <a:lstStyle/>
        <a:p>
          <a:endParaRPr lang="es-ES"/>
        </a:p>
      </dgm:t>
    </dgm:pt>
    <dgm:pt modelId="{715AD258-8BE0-4B55-861B-BD9E72D224E6}" type="pres">
      <dgm:prSet presAssocID="{7951BCA9-2C43-4E3F-B558-934FC1830F9E}" presName="linear" presStyleCnt="0">
        <dgm:presLayoutVars>
          <dgm:animLvl val="lvl"/>
          <dgm:resizeHandles val="exact"/>
        </dgm:presLayoutVars>
      </dgm:prSet>
      <dgm:spPr/>
      <dgm:t>
        <a:bodyPr/>
        <a:lstStyle/>
        <a:p>
          <a:endParaRPr lang="es-ES"/>
        </a:p>
      </dgm:t>
    </dgm:pt>
    <dgm:pt modelId="{14F9121E-F416-4BF2-B57E-A570D2475C1A}" type="pres">
      <dgm:prSet presAssocID="{E3B3BFD4-2988-4FD5-A64D-E957A94888C3}" presName="parentText" presStyleLbl="node1" presStyleIdx="0" presStyleCnt="3" custLinFactY="-27937" custLinFactNeighborX="0" custLinFactNeighborY="-100000">
        <dgm:presLayoutVars>
          <dgm:chMax val="0"/>
          <dgm:bulletEnabled val="1"/>
        </dgm:presLayoutVars>
      </dgm:prSet>
      <dgm:spPr/>
      <dgm:t>
        <a:bodyPr/>
        <a:lstStyle/>
        <a:p>
          <a:endParaRPr lang="es-ES"/>
        </a:p>
      </dgm:t>
    </dgm:pt>
    <dgm:pt modelId="{FBB0CA7F-288E-43CC-8279-37ED60990E48}" type="pres">
      <dgm:prSet presAssocID="{33134790-542F-4A24-B282-3723FE1E8D51}" presName="spacer" presStyleCnt="0"/>
      <dgm:spPr/>
    </dgm:pt>
    <dgm:pt modelId="{A456AB41-DB63-4769-997D-32237DFB46B8}" type="pres">
      <dgm:prSet presAssocID="{CFEE9AA4-F105-4340-800E-F84FB041F636}" presName="parentText" presStyleLbl="node1" presStyleIdx="1" presStyleCnt="3">
        <dgm:presLayoutVars>
          <dgm:chMax val="0"/>
          <dgm:bulletEnabled val="1"/>
        </dgm:presLayoutVars>
      </dgm:prSet>
      <dgm:spPr/>
      <dgm:t>
        <a:bodyPr/>
        <a:lstStyle/>
        <a:p>
          <a:endParaRPr lang="es-ES"/>
        </a:p>
      </dgm:t>
    </dgm:pt>
    <dgm:pt modelId="{316D8B36-4CC2-4859-89EC-B8EA3937D4FD}" type="pres">
      <dgm:prSet presAssocID="{1DF5CD87-DCE8-45F8-B9E3-C589ED5BEBFE}" presName="spacer" presStyleCnt="0"/>
      <dgm:spPr/>
    </dgm:pt>
    <dgm:pt modelId="{C22B0007-C030-420B-A777-A34CDC3E83DB}" type="pres">
      <dgm:prSet presAssocID="{FD110727-3F22-43FB-9ADB-5405B08E7963}" presName="parentText" presStyleLbl="node1" presStyleIdx="2" presStyleCnt="3" custLinFactY="20911" custLinFactNeighborX="0" custLinFactNeighborY="100000">
        <dgm:presLayoutVars>
          <dgm:chMax val="0"/>
          <dgm:bulletEnabled val="1"/>
        </dgm:presLayoutVars>
      </dgm:prSet>
      <dgm:spPr/>
      <dgm:t>
        <a:bodyPr/>
        <a:lstStyle/>
        <a:p>
          <a:endParaRPr lang="es-ES"/>
        </a:p>
      </dgm:t>
    </dgm:pt>
  </dgm:ptLst>
  <dgm:cxnLst>
    <dgm:cxn modelId="{F1960F1D-CEB3-4857-A2B6-CD19A819E1EF}" srcId="{7951BCA9-2C43-4E3F-B558-934FC1830F9E}" destId="{FD110727-3F22-43FB-9ADB-5405B08E7963}" srcOrd="2" destOrd="0" parTransId="{ECA6F508-0C69-41A8-8866-286FAA0FB1C3}" sibTransId="{764C30A5-0874-4AD0-9F08-02F9959F121B}"/>
    <dgm:cxn modelId="{AEF87A20-8DF4-4F24-8C41-8B1617F03731}" type="presOf" srcId="{FD110727-3F22-43FB-9ADB-5405B08E7963}" destId="{C22B0007-C030-420B-A777-A34CDC3E83DB}" srcOrd="0" destOrd="0" presId="urn:microsoft.com/office/officeart/2005/8/layout/vList2"/>
    <dgm:cxn modelId="{0DCDE51D-8C45-4726-AEE8-4D1899BB7C52}" type="presOf" srcId="{E3B3BFD4-2988-4FD5-A64D-E957A94888C3}" destId="{14F9121E-F416-4BF2-B57E-A570D2475C1A}" srcOrd="0" destOrd="0" presId="urn:microsoft.com/office/officeart/2005/8/layout/vList2"/>
    <dgm:cxn modelId="{DF068E99-B4E8-42AC-8B9C-DDEE6917B9F1}" srcId="{7951BCA9-2C43-4E3F-B558-934FC1830F9E}" destId="{E3B3BFD4-2988-4FD5-A64D-E957A94888C3}" srcOrd="0" destOrd="0" parTransId="{046F68B5-B6BE-4DBE-B31D-C9A58B093FB3}" sibTransId="{33134790-542F-4A24-B282-3723FE1E8D51}"/>
    <dgm:cxn modelId="{D94E5CD7-215D-4870-9EAF-2EFB592BDBC1}" type="presOf" srcId="{7951BCA9-2C43-4E3F-B558-934FC1830F9E}" destId="{715AD258-8BE0-4B55-861B-BD9E72D224E6}" srcOrd="0" destOrd="0" presId="urn:microsoft.com/office/officeart/2005/8/layout/vList2"/>
    <dgm:cxn modelId="{92CF168D-21E1-4FCC-B516-323853AF6FE9}" srcId="{7951BCA9-2C43-4E3F-B558-934FC1830F9E}" destId="{CFEE9AA4-F105-4340-800E-F84FB041F636}" srcOrd="1" destOrd="0" parTransId="{EDB71A35-D5D5-4BB2-852C-814FA6254F2A}" sibTransId="{1DF5CD87-DCE8-45F8-B9E3-C589ED5BEBFE}"/>
    <dgm:cxn modelId="{4CD8F174-3800-47E3-B444-792D663B8BE3}" type="presOf" srcId="{CFEE9AA4-F105-4340-800E-F84FB041F636}" destId="{A456AB41-DB63-4769-997D-32237DFB46B8}" srcOrd="0" destOrd="0" presId="urn:microsoft.com/office/officeart/2005/8/layout/vList2"/>
    <dgm:cxn modelId="{D4A36193-2DF5-4A57-BC8C-1EE55941B6D2}" type="presParOf" srcId="{715AD258-8BE0-4B55-861B-BD9E72D224E6}" destId="{14F9121E-F416-4BF2-B57E-A570D2475C1A}" srcOrd="0" destOrd="0" presId="urn:microsoft.com/office/officeart/2005/8/layout/vList2"/>
    <dgm:cxn modelId="{C8BB5620-BC04-49CD-BA32-8DE534178886}" type="presParOf" srcId="{715AD258-8BE0-4B55-861B-BD9E72D224E6}" destId="{FBB0CA7F-288E-43CC-8279-37ED60990E48}" srcOrd="1" destOrd="0" presId="urn:microsoft.com/office/officeart/2005/8/layout/vList2"/>
    <dgm:cxn modelId="{D5CF7248-EC5A-4DE8-A259-D24300998C10}" type="presParOf" srcId="{715AD258-8BE0-4B55-861B-BD9E72D224E6}" destId="{A456AB41-DB63-4769-997D-32237DFB46B8}" srcOrd="2" destOrd="0" presId="urn:microsoft.com/office/officeart/2005/8/layout/vList2"/>
    <dgm:cxn modelId="{C0D25CEF-2C59-4EF3-9379-62D681A2C2D0}" type="presParOf" srcId="{715AD258-8BE0-4B55-861B-BD9E72D224E6}" destId="{316D8B36-4CC2-4859-89EC-B8EA3937D4FD}" srcOrd="3" destOrd="0" presId="urn:microsoft.com/office/officeart/2005/8/layout/vList2"/>
    <dgm:cxn modelId="{CF105B17-6B85-4B40-BA30-EC5C8B803244}" type="presParOf" srcId="{715AD258-8BE0-4B55-861B-BD9E72D224E6}" destId="{C22B0007-C030-420B-A777-A34CDC3E83DB}"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F9121E-F416-4BF2-B57E-A570D2475C1A}">
      <dsp:nvSpPr>
        <dsp:cNvPr id="0" name=""/>
        <dsp:cNvSpPr/>
      </dsp:nvSpPr>
      <dsp:spPr>
        <a:xfrm>
          <a:off x="0" y="94064"/>
          <a:ext cx="6319775" cy="1105649"/>
        </a:xfrm>
        <a:prstGeom prst="roundRect">
          <a:avLst/>
        </a:prstGeom>
        <a:solidFill>
          <a:schemeClr val="accent4">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0" i="0" kern="1200" dirty="0" smtClean="0"/>
            <a:t>The main objective of </a:t>
          </a:r>
          <a:r>
            <a:rPr lang="en-US" sz="2100" b="0" i="0" kern="1200" dirty="0" smtClean="0"/>
            <a:t>the IO3 </a:t>
          </a:r>
          <a:r>
            <a:rPr lang="en-US" sz="2100" b="0" i="0" kern="1200" dirty="0" smtClean="0"/>
            <a:t>is to </a:t>
          </a:r>
          <a:r>
            <a:rPr lang="en-US" sz="2100" b="1" i="0" kern="1200" dirty="0" smtClean="0"/>
            <a:t>INSPIRE young people to create successful Social Enterprises</a:t>
          </a:r>
          <a:r>
            <a:rPr lang="en-US" sz="2100" b="0" i="0" kern="1200" dirty="0" smtClean="0"/>
            <a:t> through best practices and examples.</a:t>
          </a:r>
          <a:endParaRPr lang="es-ES" sz="2100" kern="1200" dirty="0"/>
        </a:p>
      </dsp:txBody>
      <dsp:txXfrm>
        <a:off x="53973" y="148037"/>
        <a:ext cx="6211829" cy="997703"/>
      </dsp:txXfrm>
    </dsp:sp>
    <dsp:sp modelId="{A456AB41-DB63-4769-997D-32237DFB46B8}">
      <dsp:nvSpPr>
        <dsp:cNvPr id="0" name=""/>
        <dsp:cNvSpPr/>
      </dsp:nvSpPr>
      <dsp:spPr>
        <a:xfrm>
          <a:off x="0" y="1629560"/>
          <a:ext cx="6319775" cy="1105649"/>
        </a:xfrm>
        <a:prstGeom prst="roundRect">
          <a:avLst/>
        </a:prstGeom>
        <a:solidFill>
          <a:schemeClr val="accent4">
            <a:shade val="50000"/>
            <a:hueOff val="-139622"/>
            <a:satOff val="-4225"/>
            <a:lumOff val="2774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0" i="0" kern="1200" dirty="0" smtClean="0"/>
            <a:t>Moreover O3 </a:t>
          </a:r>
          <a:r>
            <a:rPr lang="en-US" sz="2100" b="0" i="0" kern="1200" dirty="0" smtClean="0"/>
            <a:t>constitutes </a:t>
          </a:r>
          <a:r>
            <a:rPr lang="en-US" sz="2100" b="0" i="0" kern="1200" dirty="0" smtClean="0"/>
            <a:t>one more tool, fostering Social </a:t>
          </a:r>
          <a:r>
            <a:rPr lang="en-US" sz="2100" b="0" i="0" kern="1200" dirty="0" smtClean="0"/>
            <a:t>Entrepreneurship and </a:t>
          </a:r>
          <a:r>
            <a:rPr lang="en-US" sz="2100" b="0" i="0" kern="1200" dirty="0" smtClean="0"/>
            <a:t>strengthening the skills of young people and youth trainers.</a:t>
          </a:r>
          <a:endParaRPr lang="es-ES" sz="2100" kern="1200" dirty="0"/>
        </a:p>
      </dsp:txBody>
      <dsp:txXfrm>
        <a:off x="53973" y="1683533"/>
        <a:ext cx="6211829" cy="997703"/>
      </dsp:txXfrm>
    </dsp:sp>
    <dsp:sp modelId="{C22B0007-C030-420B-A777-A34CDC3E83DB}">
      <dsp:nvSpPr>
        <dsp:cNvPr id="0" name=""/>
        <dsp:cNvSpPr/>
      </dsp:nvSpPr>
      <dsp:spPr>
        <a:xfrm>
          <a:off x="0" y="3087372"/>
          <a:ext cx="6319775" cy="1105649"/>
        </a:xfrm>
        <a:prstGeom prst="roundRect">
          <a:avLst/>
        </a:prstGeom>
        <a:solidFill>
          <a:schemeClr val="accent4">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b="0" i="0" kern="1200" dirty="0" smtClean="0"/>
            <a:t>Additionally O3 </a:t>
          </a:r>
          <a:r>
            <a:rPr lang="en-US" sz="2100" b="0" i="0" kern="1200" dirty="0" smtClean="0"/>
            <a:t>sets </a:t>
          </a:r>
          <a:r>
            <a:rPr lang="en-US" sz="2100" b="0" i="0" kern="1200" dirty="0" smtClean="0"/>
            <a:t>the base for the potential scenarios of the game.</a:t>
          </a:r>
          <a:endParaRPr lang="es-ES" sz="2100" kern="1200" dirty="0"/>
        </a:p>
      </dsp:txBody>
      <dsp:txXfrm>
        <a:off x="53973" y="3141345"/>
        <a:ext cx="6211829" cy="99770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55950" y="5078600"/>
            <a:ext cx="6047725" cy="48113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59225678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211" name="Google Shape;211;p1: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7: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3" name="Google Shape;283;p7: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7: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3" name="Google Shape;283;p7: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7: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3" name="Google Shape;283;p7: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6: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3" name="Google Shape;273;p6: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1"/>
        <p:cNvGrpSpPr/>
        <p:nvPr/>
      </p:nvGrpSpPr>
      <p:grpSpPr>
        <a:xfrm>
          <a:off x="0" y="0"/>
          <a:ext cx="0" cy="0"/>
          <a:chOff x="0" y="0"/>
          <a:chExt cx="0" cy="0"/>
        </a:xfrm>
      </p:grpSpPr>
      <p:sp>
        <p:nvSpPr>
          <p:cNvPr id="272" name="Google Shape;272;p6: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3" name="Google Shape;273;p6: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6"/>
        <p:cNvGrpSpPr/>
        <p:nvPr/>
      </p:nvGrpSpPr>
      <p:grpSpPr>
        <a:xfrm>
          <a:off x="0" y="0"/>
          <a:ext cx="0" cy="0"/>
          <a:chOff x="0" y="0"/>
          <a:chExt cx="0" cy="0"/>
        </a:xfrm>
      </p:grpSpPr>
      <p:sp>
        <p:nvSpPr>
          <p:cNvPr id="577" name="Google Shape;577;p26:notes"/>
          <p:cNvSpPr txBox="1">
            <a:spLocks noGrp="1"/>
          </p:cNvSpPr>
          <p:nvPr>
            <p:ph type="body" idx="1"/>
          </p:nvPr>
        </p:nvSpPr>
        <p:spPr>
          <a:xfrm>
            <a:off x="756509" y="5078313"/>
            <a:ext cx="6046659" cy="4811572"/>
          </a:xfrm>
          <a:prstGeom prst="rect">
            <a:avLst/>
          </a:prstGeom>
          <a:noFill/>
          <a:ln>
            <a:noFill/>
          </a:ln>
        </p:spPr>
        <p:txBody>
          <a:bodyPr spcFirstLastPara="1" wrap="square" lIns="100184" tIns="50078" rIns="100184" bIns="50078" anchor="t" anchorCtr="0">
            <a:noAutofit/>
          </a:bodyPr>
          <a:lstStyle/>
          <a:p>
            <a:pPr marL="0" indent="0">
              <a:buSzPts val="1400"/>
              <a:buNone/>
            </a:pPr>
            <a:endParaRPr/>
          </a:p>
        </p:txBody>
      </p:sp>
      <p:sp>
        <p:nvSpPr>
          <p:cNvPr id="578" name="Google Shape;578;p26: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0"/>
        <p:cNvGrpSpPr/>
        <p:nvPr/>
      </p:nvGrpSpPr>
      <p:grpSpPr>
        <a:xfrm>
          <a:off x="0" y="0"/>
          <a:ext cx="0" cy="0"/>
          <a:chOff x="0" y="0"/>
          <a:chExt cx="0" cy="0"/>
        </a:xfrm>
      </p:grpSpPr>
      <p:sp>
        <p:nvSpPr>
          <p:cNvPr id="641" name="Google Shape;641;p26: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42" name="Google Shape;642;p26:notes"/>
          <p:cNvSpPr>
            <a:spLocks noGrp="1" noRot="1" noChangeAspect="1"/>
          </p:cNvSpPr>
          <p:nvPr>
            <p:ph type="sldImg" idx="2"/>
          </p:nvPr>
        </p:nvSpPr>
        <p:spPr>
          <a:xfrm>
            <a:off x="217488" y="801688"/>
            <a:ext cx="7126287"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8"/>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38"/>
        <p:cNvGrpSpPr/>
        <p:nvPr/>
      </p:nvGrpSpPr>
      <p:grpSpPr>
        <a:xfrm>
          <a:off x="0" y="0"/>
          <a:ext cx="0" cy="0"/>
          <a:chOff x="0" y="0"/>
          <a:chExt cx="0" cy="0"/>
        </a:xfrm>
      </p:grpSpPr>
      <p:sp>
        <p:nvSpPr>
          <p:cNvPr id="39" name="Google Shape;39;p43"/>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43"/>
          <p:cNvSpPr txBox="1">
            <a:spLocks noGrp="1"/>
          </p:cNvSpPr>
          <p:nvPr>
            <p:ph type="body" idx="1"/>
          </p:nvPr>
        </p:nvSpPr>
        <p:spPr>
          <a:xfrm>
            <a:off x="504000" y="1326600"/>
            <a:ext cx="907200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43"/>
          <p:cNvSpPr txBox="1">
            <a:spLocks noGrp="1"/>
          </p:cNvSpPr>
          <p:nvPr>
            <p:ph type="body" idx="2"/>
          </p:nvPr>
        </p:nvSpPr>
        <p:spPr>
          <a:xfrm>
            <a:off x="504000" y="3044520"/>
            <a:ext cx="907200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42"/>
        <p:cNvGrpSpPr/>
        <p:nvPr/>
      </p:nvGrpSpPr>
      <p:grpSpPr>
        <a:xfrm>
          <a:off x="0" y="0"/>
          <a:ext cx="0" cy="0"/>
          <a:chOff x="0" y="0"/>
          <a:chExt cx="0" cy="0"/>
        </a:xfrm>
      </p:grpSpPr>
      <p:sp>
        <p:nvSpPr>
          <p:cNvPr id="43" name="Google Shape;43;p44"/>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44"/>
          <p:cNvSpPr txBox="1">
            <a:spLocks noGrp="1"/>
          </p:cNvSpPr>
          <p:nvPr>
            <p:ph type="body" idx="1"/>
          </p:nvPr>
        </p:nvSpPr>
        <p:spPr>
          <a:xfrm>
            <a:off x="50400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44"/>
          <p:cNvSpPr txBox="1">
            <a:spLocks noGrp="1"/>
          </p:cNvSpPr>
          <p:nvPr>
            <p:ph type="body" idx="2"/>
          </p:nvPr>
        </p:nvSpPr>
        <p:spPr>
          <a:xfrm>
            <a:off x="515268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44"/>
          <p:cNvSpPr txBox="1">
            <a:spLocks noGrp="1"/>
          </p:cNvSpPr>
          <p:nvPr>
            <p:ph type="body" idx="3"/>
          </p:nvPr>
        </p:nvSpPr>
        <p:spPr>
          <a:xfrm>
            <a:off x="504000" y="304452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44"/>
          <p:cNvSpPr txBox="1">
            <a:spLocks noGrp="1"/>
          </p:cNvSpPr>
          <p:nvPr>
            <p:ph type="body" idx="4"/>
          </p:nvPr>
        </p:nvSpPr>
        <p:spPr>
          <a:xfrm>
            <a:off x="5152680" y="304452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48"/>
        <p:cNvGrpSpPr/>
        <p:nvPr/>
      </p:nvGrpSpPr>
      <p:grpSpPr>
        <a:xfrm>
          <a:off x="0" y="0"/>
          <a:ext cx="0" cy="0"/>
          <a:chOff x="0" y="0"/>
          <a:chExt cx="0" cy="0"/>
        </a:xfrm>
      </p:grpSpPr>
      <p:sp>
        <p:nvSpPr>
          <p:cNvPr id="49" name="Google Shape;49;p45"/>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0" name="Google Shape;50;p45"/>
          <p:cNvSpPr txBox="1">
            <a:spLocks noGrp="1"/>
          </p:cNvSpPr>
          <p:nvPr>
            <p:ph type="body" idx="1"/>
          </p:nvPr>
        </p:nvSpPr>
        <p:spPr>
          <a:xfrm>
            <a:off x="504000" y="132660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1" name="Google Shape;51;p45"/>
          <p:cNvSpPr txBox="1">
            <a:spLocks noGrp="1"/>
          </p:cNvSpPr>
          <p:nvPr>
            <p:ph type="body" idx="2"/>
          </p:nvPr>
        </p:nvSpPr>
        <p:spPr>
          <a:xfrm>
            <a:off x="3571560" y="132660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45"/>
          <p:cNvSpPr txBox="1">
            <a:spLocks noGrp="1"/>
          </p:cNvSpPr>
          <p:nvPr>
            <p:ph type="body" idx="3"/>
          </p:nvPr>
        </p:nvSpPr>
        <p:spPr>
          <a:xfrm>
            <a:off x="6639120" y="132660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3" name="Google Shape;53;p45"/>
          <p:cNvSpPr txBox="1">
            <a:spLocks noGrp="1"/>
          </p:cNvSpPr>
          <p:nvPr>
            <p:ph type="body" idx="4"/>
          </p:nvPr>
        </p:nvSpPr>
        <p:spPr>
          <a:xfrm>
            <a:off x="504000" y="304452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5"/>
          <p:cNvSpPr txBox="1">
            <a:spLocks noGrp="1"/>
          </p:cNvSpPr>
          <p:nvPr>
            <p:ph type="body" idx="5"/>
          </p:nvPr>
        </p:nvSpPr>
        <p:spPr>
          <a:xfrm>
            <a:off x="3571560" y="304452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45"/>
          <p:cNvSpPr txBox="1">
            <a:spLocks noGrp="1"/>
          </p:cNvSpPr>
          <p:nvPr>
            <p:ph type="body" idx="6"/>
          </p:nvPr>
        </p:nvSpPr>
        <p:spPr>
          <a:xfrm>
            <a:off x="6639120" y="304452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10"/>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11"/>
        <p:cNvGrpSpPr/>
        <p:nvPr/>
      </p:nvGrpSpPr>
      <p:grpSpPr>
        <a:xfrm>
          <a:off x="0" y="0"/>
          <a:ext cx="0" cy="0"/>
          <a:chOff x="0" y="0"/>
          <a:chExt cx="0" cy="0"/>
        </a:xfrm>
      </p:grpSpPr>
      <p:sp>
        <p:nvSpPr>
          <p:cNvPr id="112" name="Google Shape;112;p68"/>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3" name="Google Shape;113;p68"/>
          <p:cNvSpPr txBox="1">
            <a:spLocks noGrp="1"/>
          </p:cNvSpPr>
          <p:nvPr>
            <p:ph type="subTitle" idx="1"/>
          </p:nvPr>
        </p:nvSpPr>
        <p:spPr>
          <a:xfrm>
            <a:off x="504000" y="1326600"/>
            <a:ext cx="9072000" cy="3288600"/>
          </a:xfrm>
          <a:prstGeom prst="rect">
            <a:avLst/>
          </a:prstGeom>
          <a:noFill/>
          <a:ln>
            <a:noFill/>
          </a:ln>
        </p:spPr>
        <p:txBody>
          <a:bodyPr spcFirstLastPara="1" wrap="square" lIns="0" tIns="0" rIns="0" bIns="0" anchor="ctr" anchorCtr="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14"/>
        <p:cNvGrpSpPr/>
        <p:nvPr/>
      </p:nvGrpSpPr>
      <p:grpSpPr>
        <a:xfrm>
          <a:off x="0" y="0"/>
          <a:ext cx="0" cy="0"/>
          <a:chOff x="0" y="0"/>
          <a:chExt cx="0" cy="0"/>
        </a:xfrm>
      </p:grpSpPr>
      <p:sp>
        <p:nvSpPr>
          <p:cNvPr id="115" name="Google Shape;115;p69"/>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6" name="Google Shape;116;p69"/>
          <p:cNvSpPr txBox="1">
            <a:spLocks noGrp="1"/>
          </p:cNvSpPr>
          <p:nvPr>
            <p:ph type="body" idx="1"/>
          </p:nvPr>
        </p:nvSpPr>
        <p:spPr>
          <a:xfrm>
            <a:off x="504000" y="1326600"/>
            <a:ext cx="9072000" cy="328860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17"/>
        <p:cNvGrpSpPr/>
        <p:nvPr/>
      </p:nvGrpSpPr>
      <p:grpSpPr>
        <a:xfrm>
          <a:off x="0" y="0"/>
          <a:ext cx="0" cy="0"/>
          <a:chOff x="0" y="0"/>
          <a:chExt cx="0" cy="0"/>
        </a:xfrm>
      </p:grpSpPr>
      <p:sp>
        <p:nvSpPr>
          <p:cNvPr id="118" name="Google Shape;118;p70"/>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9" name="Google Shape;119;p70"/>
          <p:cNvSpPr txBox="1">
            <a:spLocks noGrp="1"/>
          </p:cNvSpPr>
          <p:nvPr>
            <p:ph type="body" idx="1"/>
          </p:nvPr>
        </p:nvSpPr>
        <p:spPr>
          <a:xfrm>
            <a:off x="504000" y="1326600"/>
            <a:ext cx="4426920" cy="328860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0" name="Google Shape;120;p70"/>
          <p:cNvSpPr txBox="1">
            <a:spLocks noGrp="1"/>
          </p:cNvSpPr>
          <p:nvPr>
            <p:ph type="body" idx="2"/>
          </p:nvPr>
        </p:nvSpPr>
        <p:spPr>
          <a:xfrm>
            <a:off x="5152680" y="1326600"/>
            <a:ext cx="4426920" cy="328860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1"/>
        <p:cNvGrpSpPr/>
        <p:nvPr/>
      </p:nvGrpSpPr>
      <p:grpSpPr>
        <a:xfrm>
          <a:off x="0" y="0"/>
          <a:ext cx="0" cy="0"/>
          <a:chOff x="0" y="0"/>
          <a:chExt cx="0" cy="0"/>
        </a:xfrm>
      </p:grpSpPr>
      <p:sp>
        <p:nvSpPr>
          <p:cNvPr id="122" name="Google Shape;122;p71"/>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123"/>
        <p:cNvGrpSpPr/>
        <p:nvPr/>
      </p:nvGrpSpPr>
      <p:grpSpPr>
        <a:xfrm>
          <a:off x="0" y="0"/>
          <a:ext cx="0" cy="0"/>
          <a:chOff x="0" y="0"/>
          <a:chExt cx="0" cy="0"/>
        </a:xfrm>
      </p:grpSpPr>
      <p:sp>
        <p:nvSpPr>
          <p:cNvPr id="124" name="Google Shape;124;p72"/>
          <p:cNvSpPr txBox="1">
            <a:spLocks noGrp="1"/>
          </p:cNvSpPr>
          <p:nvPr>
            <p:ph type="subTitle" idx="1"/>
          </p:nvPr>
        </p:nvSpPr>
        <p:spPr>
          <a:xfrm>
            <a:off x="504000" y="226080"/>
            <a:ext cx="9072000" cy="4388400"/>
          </a:xfrm>
          <a:prstGeom prst="rect">
            <a:avLst/>
          </a:prstGeom>
          <a:noFill/>
          <a:ln>
            <a:noFill/>
          </a:ln>
        </p:spPr>
        <p:txBody>
          <a:bodyPr spcFirstLastPara="1" wrap="square" lIns="0" tIns="0" rIns="0" bIns="0" anchor="ctr" anchorCtr="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125"/>
        <p:cNvGrpSpPr/>
        <p:nvPr/>
      </p:nvGrpSpPr>
      <p:grpSpPr>
        <a:xfrm>
          <a:off x="0" y="0"/>
          <a:ext cx="0" cy="0"/>
          <a:chOff x="0" y="0"/>
          <a:chExt cx="0" cy="0"/>
        </a:xfrm>
      </p:grpSpPr>
      <p:sp>
        <p:nvSpPr>
          <p:cNvPr id="126" name="Google Shape;126;p73"/>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7" name="Google Shape;127;p73"/>
          <p:cNvSpPr txBox="1">
            <a:spLocks noGrp="1"/>
          </p:cNvSpPr>
          <p:nvPr>
            <p:ph type="body" idx="1"/>
          </p:nvPr>
        </p:nvSpPr>
        <p:spPr>
          <a:xfrm>
            <a:off x="50400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8" name="Google Shape;128;p73"/>
          <p:cNvSpPr txBox="1">
            <a:spLocks noGrp="1"/>
          </p:cNvSpPr>
          <p:nvPr>
            <p:ph type="body" idx="2"/>
          </p:nvPr>
        </p:nvSpPr>
        <p:spPr>
          <a:xfrm>
            <a:off x="5152680" y="1326600"/>
            <a:ext cx="4426920" cy="328860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9" name="Google Shape;129;p73"/>
          <p:cNvSpPr txBox="1">
            <a:spLocks noGrp="1"/>
          </p:cNvSpPr>
          <p:nvPr>
            <p:ph type="body" idx="3"/>
          </p:nvPr>
        </p:nvSpPr>
        <p:spPr>
          <a:xfrm>
            <a:off x="504000" y="304452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9"/>
        <p:cNvGrpSpPr/>
        <p:nvPr/>
      </p:nvGrpSpPr>
      <p:grpSpPr>
        <a:xfrm>
          <a:off x="0" y="0"/>
          <a:ext cx="0" cy="0"/>
          <a:chOff x="0" y="0"/>
          <a:chExt cx="0" cy="0"/>
        </a:xfrm>
      </p:grpSpPr>
      <p:sp>
        <p:nvSpPr>
          <p:cNvPr id="10" name="Google Shape;10;p35"/>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 name="Google Shape;11;p35"/>
          <p:cNvSpPr txBox="1">
            <a:spLocks noGrp="1"/>
          </p:cNvSpPr>
          <p:nvPr>
            <p:ph type="subTitle" idx="1"/>
          </p:nvPr>
        </p:nvSpPr>
        <p:spPr>
          <a:xfrm>
            <a:off x="504000" y="1326600"/>
            <a:ext cx="9072000" cy="3288600"/>
          </a:xfrm>
          <a:prstGeom prst="rect">
            <a:avLst/>
          </a:prstGeom>
          <a:noFill/>
          <a:ln>
            <a:noFill/>
          </a:ln>
        </p:spPr>
        <p:txBody>
          <a:bodyPr spcFirstLastPara="1" wrap="square" lIns="0" tIns="0" rIns="0" bIns="0" anchor="ctr" anchorCtr="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130"/>
        <p:cNvGrpSpPr/>
        <p:nvPr/>
      </p:nvGrpSpPr>
      <p:grpSpPr>
        <a:xfrm>
          <a:off x="0" y="0"/>
          <a:ext cx="0" cy="0"/>
          <a:chOff x="0" y="0"/>
          <a:chExt cx="0" cy="0"/>
        </a:xfrm>
      </p:grpSpPr>
      <p:sp>
        <p:nvSpPr>
          <p:cNvPr id="131" name="Google Shape;131;p74"/>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2" name="Google Shape;132;p74"/>
          <p:cNvSpPr txBox="1">
            <a:spLocks noGrp="1"/>
          </p:cNvSpPr>
          <p:nvPr>
            <p:ph type="body" idx="1"/>
          </p:nvPr>
        </p:nvSpPr>
        <p:spPr>
          <a:xfrm>
            <a:off x="504000" y="1326600"/>
            <a:ext cx="4426920" cy="328860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3" name="Google Shape;133;p74"/>
          <p:cNvSpPr txBox="1">
            <a:spLocks noGrp="1"/>
          </p:cNvSpPr>
          <p:nvPr>
            <p:ph type="body" idx="2"/>
          </p:nvPr>
        </p:nvSpPr>
        <p:spPr>
          <a:xfrm>
            <a:off x="515268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4" name="Google Shape;134;p74"/>
          <p:cNvSpPr txBox="1">
            <a:spLocks noGrp="1"/>
          </p:cNvSpPr>
          <p:nvPr>
            <p:ph type="body" idx="3"/>
          </p:nvPr>
        </p:nvSpPr>
        <p:spPr>
          <a:xfrm>
            <a:off x="5152680" y="304452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135"/>
        <p:cNvGrpSpPr/>
        <p:nvPr/>
      </p:nvGrpSpPr>
      <p:grpSpPr>
        <a:xfrm>
          <a:off x="0" y="0"/>
          <a:ext cx="0" cy="0"/>
          <a:chOff x="0" y="0"/>
          <a:chExt cx="0" cy="0"/>
        </a:xfrm>
      </p:grpSpPr>
      <p:sp>
        <p:nvSpPr>
          <p:cNvPr id="136" name="Google Shape;136;p75"/>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7" name="Google Shape;137;p75"/>
          <p:cNvSpPr txBox="1">
            <a:spLocks noGrp="1"/>
          </p:cNvSpPr>
          <p:nvPr>
            <p:ph type="body" idx="1"/>
          </p:nvPr>
        </p:nvSpPr>
        <p:spPr>
          <a:xfrm>
            <a:off x="50400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8" name="Google Shape;138;p75"/>
          <p:cNvSpPr txBox="1">
            <a:spLocks noGrp="1"/>
          </p:cNvSpPr>
          <p:nvPr>
            <p:ph type="body" idx="2"/>
          </p:nvPr>
        </p:nvSpPr>
        <p:spPr>
          <a:xfrm>
            <a:off x="515268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9" name="Google Shape;139;p75"/>
          <p:cNvSpPr txBox="1">
            <a:spLocks noGrp="1"/>
          </p:cNvSpPr>
          <p:nvPr>
            <p:ph type="body" idx="3"/>
          </p:nvPr>
        </p:nvSpPr>
        <p:spPr>
          <a:xfrm>
            <a:off x="504000" y="3044520"/>
            <a:ext cx="907200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140"/>
        <p:cNvGrpSpPr/>
        <p:nvPr/>
      </p:nvGrpSpPr>
      <p:grpSpPr>
        <a:xfrm>
          <a:off x="0" y="0"/>
          <a:ext cx="0" cy="0"/>
          <a:chOff x="0" y="0"/>
          <a:chExt cx="0" cy="0"/>
        </a:xfrm>
      </p:grpSpPr>
      <p:sp>
        <p:nvSpPr>
          <p:cNvPr id="141" name="Google Shape;141;p76"/>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2" name="Google Shape;142;p76"/>
          <p:cNvSpPr txBox="1">
            <a:spLocks noGrp="1"/>
          </p:cNvSpPr>
          <p:nvPr>
            <p:ph type="body" idx="1"/>
          </p:nvPr>
        </p:nvSpPr>
        <p:spPr>
          <a:xfrm>
            <a:off x="504000" y="1326600"/>
            <a:ext cx="907200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3" name="Google Shape;143;p76"/>
          <p:cNvSpPr txBox="1">
            <a:spLocks noGrp="1"/>
          </p:cNvSpPr>
          <p:nvPr>
            <p:ph type="body" idx="2"/>
          </p:nvPr>
        </p:nvSpPr>
        <p:spPr>
          <a:xfrm>
            <a:off x="504000" y="3044520"/>
            <a:ext cx="907200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144"/>
        <p:cNvGrpSpPr/>
        <p:nvPr/>
      </p:nvGrpSpPr>
      <p:grpSpPr>
        <a:xfrm>
          <a:off x="0" y="0"/>
          <a:ext cx="0" cy="0"/>
          <a:chOff x="0" y="0"/>
          <a:chExt cx="0" cy="0"/>
        </a:xfrm>
      </p:grpSpPr>
      <p:sp>
        <p:nvSpPr>
          <p:cNvPr id="145" name="Google Shape;145;p77"/>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6" name="Google Shape;146;p77"/>
          <p:cNvSpPr txBox="1">
            <a:spLocks noGrp="1"/>
          </p:cNvSpPr>
          <p:nvPr>
            <p:ph type="body" idx="1"/>
          </p:nvPr>
        </p:nvSpPr>
        <p:spPr>
          <a:xfrm>
            <a:off x="50400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7" name="Google Shape;147;p77"/>
          <p:cNvSpPr txBox="1">
            <a:spLocks noGrp="1"/>
          </p:cNvSpPr>
          <p:nvPr>
            <p:ph type="body" idx="2"/>
          </p:nvPr>
        </p:nvSpPr>
        <p:spPr>
          <a:xfrm>
            <a:off x="515268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8" name="Google Shape;148;p77"/>
          <p:cNvSpPr txBox="1">
            <a:spLocks noGrp="1"/>
          </p:cNvSpPr>
          <p:nvPr>
            <p:ph type="body" idx="3"/>
          </p:nvPr>
        </p:nvSpPr>
        <p:spPr>
          <a:xfrm>
            <a:off x="504000" y="304452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9" name="Google Shape;149;p77"/>
          <p:cNvSpPr txBox="1">
            <a:spLocks noGrp="1"/>
          </p:cNvSpPr>
          <p:nvPr>
            <p:ph type="body" idx="4"/>
          </p:nvPr>
        </p:nvSpPr>
        <p:spPr>
          <a:xfrm>
            <a:off x="5152680" y="304452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50"/>
        <p:cNvGrpSpPr/>
        <p:nvPr/>
      </p:nvGrpSpPr>
      <p:grpSpPr>
        <a:xfrm>
          <a:off x="0" y="0"/>
          <a:ext cx="0" cy="0"/>
          <a:chOff x="0" y="0"/>
          <a:chExt cx="0" cy="0"/>
        </a:xfrm>
      </p:grpSpPr>
      <p:sp>
        <p:nvSpPr>
          <p:cNvPr id="151" name="Google Shape;151;p78"/>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2" name="Google Shape;152;p78"/>
          <p:cNvSpPr txBox="1">
            <a:spLocks noGrp="1"/>
          </p:cNvSpPr>
          <p:nvPr>
            <p:ph type="body" idx="1"/>
          </p:nvPr>
        </p:nvSpPr>
        <p:spPr>
          <a:xfrm>
            <a:off x="504000" y="132660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3" name="Google Shape;153;p78"/>
          <p:cNvSpPr txBox="1">
            <a:spLocks noGrp="1"/>
          </p:cNvSpPr>
          <p:nvPr>
            <p:ph type="body" idx="2"/>
          </p:nvPr>
        </p:nvSpPr>
        <p:spPr>
          <a:xfrm>
            <a:off x="3571560" y="132660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4" name="Google Shape;154;p78"/>
          <p:cNvSpPr txBox="1">
            <a:spLocks noGrp="1"/>
          </p:cNvSpPr>
          <p:nvPr>
            <p:ph type="body" idx="3"/>
          </p:nvPr>
        </p:nvSpPr>
        <p:spPr>
          <a:xfrm>
            <a:off x="6639120" y="132660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5" name="Google Shape;155;p78"/>
          <p:cNvSpPr txBox="1">
            <a:spLocks noGrp="1"/>
          </p:cNvSpPr>
          <p:nvPr>
            <p:ph type="body" idx="4"/>
          </p:nvPr>
        </p:nvSpPr>
        <p:spPr>
          <a:xfrm>
            <a:off x="504000" y="304452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6" name="Google Shape;156;p78"/>
          <p:cNvSpPr txBox="1">
            <a:spLocks noGrp="1"/>
          </p:cNvSpPr>
          <p:nvPr>
            <p:ph type="body" idx="5"/>
          </p:nvPr>
        </p:nvSpPr>
        <p:spPr>
          <a:xfrm>
            <a:off x="3571560" y="304452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7" name="Google Shape;157;p78"/>
          <p:cNvSpPr txBox="1">
            <a:spLocks noGrp="1"/>
          </p:cNvSpPr>
          <p:nvPr>
            <p:ph type="body" idx="6"/>
          </p:nvPr>
        </p:nvSpPr>
        <p:spPr>
          <a:xfrm>
            <a:off x="6639120" y="3044520"/>
            <a:ext cx="292104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2"/>
        <p:cNvGrpSpPr/>
        <p:nvPr/>
      </p:nvGrpSpPr>
      <p:grpSpPr>
        <a:xfrm>
          <a:off x="0" y="0"/>
          <a:ext cx="0" cy="0"/>
          <a:chOff x="0" y="0"/>
          <a:chExt cx="0" cy="0"/>
        </a:xfrm>
      </p:grpSpPr>
      <p:sp>
        <p:nvSpPr>
          <p:cNvPr id="13" name="Google Shape;13;p36"/>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36"/>
          <p:cNvSpPr txBox="1">
            <a:spLocks noGrp="1"/>
          </p:cNvSpPr>
          <p:nvPr>
            <p:ph type="body" idx="1"/>
          </p:nvPr>
        </p:nvSpPr>
        <p:spPr>
          <a:xfrm>
            <a:off x="504000" y="1326600"/>
            <a:ext cx="9072000" cy="328860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5"/>
        <p:cNvGrpSpPr/>
        <p:nvPr/>
      </p:nvGrpSpPr>
      <p:grpSpPr>
        <a:xfrm>
          <a:off x="0" y="0"/>
          <a:ext cx="0" cy="0"/>
          <a:chOff x="0" y="0"/>
          <a:chExt cx="0" cy="0"/>
        </a:xfrm>
      </p:grpSpPr>
      <p:sp>
        <p:nvSpPr>
          <p:cNvPr id="16" name="Google Shape;16;p37"/>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7"/>
          <p:cNvSpPr txBox="1">
            <a:spLocks noGrp="1"/>
          </p:cNvSpPr>
          <p:nvPr>
            <p:ph type="body" idx="1"/>
          </p:nvPr>
        </p:nvSpPr>
        <p:spPr>
          <a:xfrm>
            <a:off x="504000" y="1326600"/>
            <a:ext cx="4426920" cy="328860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37"/>
          <p:cNvSpPr txBox="1">
            <a:spLocks noGrp="1"/>
          </p:cNvSpPr>
          <p:nvPr>
            <p:ph type="body" idx="2"/>
          </p:nvPr>
        </p:nvSpPr>
        <p:spPr>
          <a:xfrm>
            <a:off x="5152680" y="1326600"/>
            <a:ext cx="4426920" cy="328860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9"/>
        <p:cNvGrpSpPr/>
        <p:nvPr/>
      </p:nvGrpSpPr>
      <p:grpSpPr>
        <a:xfrm>
          <a:off x="0" y="0"/>
          <a:ext cx="0" cy="0"/>
          <a:chOff x="0" y="0"/>
          <a:chExt cx="0" cy="0"/>
        </a:xfrm>
      </p:grpSpPr>
      <p:sp>
        <p:nvSpPr>
          <p:cNvPr id="20" name="Google Shape;20;p38"/>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1"/>
        <p:cNvGrpSpPr/>
        <p:nvPr/>
      </p:nvGrpSpPr>
      <p:grpSpPr>
        <a:xfrm>
          <a:off x="0" y="0"/>
          <a:ext cx="0" cy="0"/>
          <a:chOff x="0" y="0"/>
          <a:chExt cx="0" cy="0"/>
        </a:xfrm>
      </p:grpSpPr>
      <p:sp>
        <p:nvSpPr>
          <p:cNvPr id="22" name="Google Shape;22;p39"/>
          <p:cNvSpPr txBox="1">
            <a:spLocks noGrp="1"/>
          </p:cNvSpPr>
          <p:nvPr>
            <p:ph type="subTitle" idx="1"/>
          </p:nvPr>
        </p:nvSpPr>
        <p:spPr>
          <a:xfrm>
            <a:off x="504000" y="226080"/>
            <a:ext cx="9072000" cy="4388400"/>
          </a:xfrm>
          <a:prstGeom prst="rect">
            <a:avLst/>
          </a:prstGeom>
          <a:noFill/>
          <a:ln>
            <a:noFill/>
          </a:ln>
        </p:spPr>
        <p:txBody>
          <a:bodyPr spcFirstLastPara="1" wrap="square" lIns="0" tIns="0" rIns="0" bIns="0" anchor="ctr" anchorCtr="0">
            <a:sp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3"/>
        <p:cNvGrpSpPr/>
        <p:nvPr/>
      </p:nvGrpSpPr>
      <p:grpSpPr>
        <a:xfrm>
          <a:off x="0" y="0"/>
          <a:ext cx="0" cy="0"/>
          <a:chOff x="0" y="0"/>
          <a:chExt cx="0" cy="0"/>
        </a:xfrm>
      </p:grpSpPr>
      <p:sp>
        <p:nvSpPr>
          <p:cNvPr id="24" name="Google Shape;24;p40"/>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0"/>
          <p:cNvSpPr txBox="1">
            <a:spLocks noGrp="1"/>
          </p:cNvSpPr>
          <p:nvPr>
            <p:ph type="body" idx="1"/>
          </p:nvPr>
        </p:nvSpPr>
        <p:spPr>
          <a:xfrm>
            <a:off x="50400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40"/>
          <p:cNvSpPr txBox="1">
            <a:spLocks noGrp="1"/>
          </p:cNvSpPr>
          <p:nvPr>
            <p:ph type="body" idx="2"/>
          </p:nvPr>
        </p:nvSpPr>
        <p:spPr>
          <a:xfrm>
            <a:off x="5152680" y="1326600"/>
            <a:ext cx="4426920" cy="328860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7" name="Google Shape;27;p40"/>
          <p:cNvSpPr txBox="1">
            <a:spLocks noGrp="1"/>
          </p:cNvSpPr>
          <p:nvPr>
            <p:ph type="body" idx="3"/>
          </p:nvPr>
        </p:nvSpPr>
        <p:spPr>
          <a:xfrm>
            <a:off x="504000" y="304452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28"/>
        <p:cNvGrpSpPr/>
        <p:nvPr/>
      </p:nvGrpSpPr>
      <p:grpSpPr>
        <a:xfrm>
          <a:off x="0" y="0"/>
          <a:ext cx="0" cy="0"/>
          <a:chOff x="0" y="0"/>
          <a:chExt cx="0" cy="0"/>
        </a:xfrm>
      </p:grpSpPr>
      <p:sp>
        <p:nvSpPr>
          <p:cNvPr id="29" name="Google Shape;29;p41"/>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41"/>
          <p:cNvSpPr txBox="1">
            <a:spLocks noGrp="1"/>
          </p:cNvSpPr>
          <p:nvPr>
            <p:ph type="body" idx="1"/>
          </p:nvPr>
        </p:nvSpPr>
        <p:spPr>
          <a:xfrm>
            <a:off x="504000" y="1326600"/>
            <a:ext cx="4426920" cy="328860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1" name="Google Shape;31;p41"/>
          <p:cNvSpPr txBox="1">
            <a:spLocks noGrp="1"/>
          </p:cNvSpPr>
          <p:nvPr>
            <p:ph type="body" idx="2"/>
          </p:nvPr>
        </p:nvSpPr>
        <p:spPr>
          <a:xfrm>
            <a:off x="515268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41"/>
          <p:cNvSpPr txBox="1">
            <a:spLocks noGrp="1"/>
          </p:cNvSpPr>
          <p:nvPr>
            <p:ph type="body" idx="3"/>
          </p:nvPr>
        </p:nvSpPr>
        <p:spPr>
          <a:xfrm>
            <a:off x="5152680" y="304452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33"/>
        <p:cNvGrpSpPr/>
        <p:nvPr/>
      </p:nvGrpSpPr>
      <p:grpSpPr>
        <a:xfrm>
          <a:off x="0" y="0"/>
          <a:ext cx="0" cy="0"/>
          <a:chOff x="0" y="0"/>
          <a:chExt cx="0" cy="0"/>
        </a:xfrm>
      </p:grpSpPr>
      <p:sp>
        <p:nvSpPr>
          <p:cNvPr id="34" name="Google Shape;34;p42"/>
          <p:cNvSpPr txBox="1">
            <a:spLocks noGrp="1"/>
          </p:cNvSpPr>
          <p:nvPr>
            <p:ph type="title"/>
          </p:nvPr>
        </p:nvSpPr>
        <p:spPr>
          <a:xfrm>
            <a:off x="504000" y="226080"/>
            <a:ext cx="9072000" cy="946440"/>
          </a:xfrm>
          <a:prstGeom prst="rect">
            <a:avLst/>
          </a:prstGeom>
          <a:noFill/>
          <a:ln>
            <a:noFill/>
          </a:ln>
        </p:spPr>
        <p:txBody>
          <a:bodyPr spcFirstLastPara="1" wrap="square" lIns="0" tIns="0" rIns="0" bIns="0" anchor="ctr" anchorCtr="0">
            <a:sp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42"/>
          <p:cNvSpPr txBox="1">
            <a:spLocks noGrp="1"/>
          </p:cNvSpPr>
          <p:nvPr>
            <p:ph type="body" idx="1"/>
          </p:nvPr>
        </p:nvSpPr>
        <p:spPr>
          <a:xfrm>
            <a:off x="50400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42"/>
          <p:cNvSpPr txBox="1">
            <a:spLocks noGrp="1"/>
          </p:cNvSpPr>
          <p:nvPr>
            <p:ph type="body" idx="2"/>
          </p:nvPr>
        </p:nvSpPr>
        <p:spPr>
          <a:xfrm>
            <a:off x="5152680" y="1326600"/>
            <a:ext cx="442692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42"/>
          <p:cNvSpPr txBox="1">
            <a:spLocks noGrp="1"/>
          </p:cNvSpPr>
          <p:nvPr>
            <p:ph type="body" idx="3"/>
          </p:nvPr>
        </p:nvSpPr>
        <p:spPr>
          <a:xfrm>
            <a:off x="504000" y="3044520"/>
            <a:ext cx="9072000" cy="156852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sp>
        <p:nvSpPr>
          <p:cNvPr id="6" name="Google Shape;6;p27"/>
          <p:cNvSpPr txBox="1">
            <a:spLocks noGrp="1"/>
          </p:cNvSpPr>
          <p:nvPr>
            <p:ph type="title"/>
          </p:nvPr>
        </p:nvSpPr>
        <p:spPr>
          <a:xfrm>
            <a:off x="504000" y="225720"/>
            <a:ext cx="9071640" cy="946800"/>
          </a:xfrm>
          <a:prstGeom prst="rect">
            <a:avLst/>
          </a:prstGeom>
          <a:noFill/>
          <a:ln>
            <a:noFill/>
          </a:ln>
        </p:spPr>
        <p:txBody>
          <a:bodyPr spcFirstLastPara="1" wrap="square" lIns="0" tIns="0" rIns="0" bIns="0" anchor="ctr" anchorCtr="0">
            <a:sp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7"/>
          <p:cNvSpPr txBox="1">
            <a:spLocks noGrp="1"/>
          </p:cNvSpPr>
          <p:nvPr>
            <p:ph type="body" idx="1"/>
          </p:nvPr>
        </p:nvSpPr>
        <p:spPr>
          <a:xfrm>
            <a:off x="504000" y="1326600"/>
            <a:ext cx="9071640" cy="3288240"/>
          </a:xfrm>
          <a:prstGeom prst="rect">
            <a:avLst/>
          </a:prstGeom>
          <a:noFill/>
          <a:ln>
            <a:noFill/>
          </a:ln>
        </p:spPr>
        <p:txBody>
          <a:bodyPr spcFirstLastPara="1" wrap="square" lIns="0" tIns="0" rIns="0" bIns="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7"/>
        <p:cNvGrpSpPr/>
        <p:nvPr/>
      </p:nvGrpSpPr>
      <p:grpSpPr>
        <a:xfrm>
          <a:off x="0" y="0"/>
          <a:ext cx="0" cy="0"/>
          <a:chOff x="0" y="0"/>
          <a:chExt cx="0" cy="0"/>
        </a:xfrm>
      </p:grpSpPr>
      <p:sp>
        <p:nvSpPr>
          <p:cNvPr id="108" name="Google Shape;108;p31"/>
          <p:cNvSpPr txBox="1">
            <a:spLocks noGrp="1"/>
          </p:cNvSpPr>
          <p:nvPr>
            <p:ph type="title"/>
          </p:nvPr>
        </p:nvSpPr>
        <p:spPr>
          <a:xfrm>
            <a:off x="504000" y="225720"/>
            <a:ext cx="9071640" cy="946800"/>
          </a:xfrm>
          <a:prstGeom prst="rect">
            <a:avLst/>
          </a:prstGeom>
          <a:noFill/>
          <a:ln>
            <a:noFill/>
          </a:ln>
        </p:spPr>
        <p:txBody>
          <a:bodyPr spcFirstLastPara="1" wrap="square" lIns="0" tIns="0" rIns="0" bIns="0" anchor="ctr" anchorCtr="0">
            <a:sp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9" name="Google Shape;109;p31"/>
          <p:cNvSpPr txBox="1">
            <a:spLocks noGrp="1"/>
          </p:cNvSpPr>
          <p:nvPr>
            <p:ph type="body" idx="1"/>
          </p:nvPr>
        </p:nvSpPr>
        <p:spPr>
          <a:xfrm>
            <a:off x="504000" y="1326600"/>
            <a:ext cx="9071640" cy="3288240"/>
          </a:xfrm>
          <a:prstGeom prst="rect">
            <a:avLst/>
          </a:prstGeom>
          <a:noFill/>
          <a:ln>
            <a:noFill/>
          </a:ln>
        </p:spPr>
        <p:txBody>
          <a:bodyPr spcFirstLastPara="1" wrap="square" lIns="0" tIns="0" rIns="0" bIns="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pic>
        <p:nvPicPr>
          <p:cNvPr id="213" name="Google Shape;213;p1"/>
          <p:cNvPicPr preferRelativeResize="0"/>
          <p:nvPr/>
        </p:nvPicPr>
        <p:blipFill rotWithShape="1">
          <a:blip r:embed="rId3">
            <a:alphaModFix/>
          </a:blip>
          <a:srcRect/>
          <a:stretch/>
        </p:blipFill>
        <p:spPr>
          <a:xfrm>
            <a:off x="6552000" y="72000"/>
            <a:ext cx="3505320" cy="718920"/>
          </a:xfrm>
          <a:prstGeom prst="rect">
            <a:avLst/>
          </a:prstGeom>
          <a:noFill/>
          <a:ln>
            <a:noFill/>
          </a:ln>
        </p:spPr>
      </p:pic>
      <p:sp>
        <p:nvSpPr>
          <p:cNvPr id="214" name="Google Shape;214;p1"/>
          <p:cNvSpPr/>
          <p:nvPr/>
        </p:nvSpPr>
        <p:spPr>
          <a:xfrm>
            <a:off x="3333509" y="1114085"/>
            <a:ext cx="6412375" cy="3877985"/>
          </a:xfrm>
          <a:prstGeom prst="rect">
            <a:avLst/>
          </a:prstGeom>
          <a:noFill/>
          <a:ln>
            <a:noFill/>
          </a:ln>
        </p:spPr>
        <p:txBody>
          <a:bodyPr spcFirstLastPara="1" wrap="square" lIns="0" tIns="0" rIns="0" bIns="0" anchor="ctr" anchorCtr="0">
            <a:spAutoFit/>
          </a:bodyPr>
          <a:lstStyle/>
          <a:p>
            <a:pPr marL="0" marR="0" lvl="0" indent="0" algn="ctr" rtl="0">
              <a:lnSpc>
                <a:spcPct val="150000"/>
              </a:lnSpc>
              <a:spcBef>
                <a:spcPts val="0"/>
              </a:spcBef>
              <a:spcAft>
                <a:spcPts val="0"/>
              </a:spcAft>
              <a:buNone/>
            </a:pPr>
            <a:r>
              <a:rPr lang="en-US" sz="2800" b="0" i="0" u="none" strike="noStrike" cap="none" dirty="0">
                <a:solidFill>
                  <a:srgbClr val="595959"/>
                </a:solidFill>
                <a:latin typeface="Arial"/>
                <a:ea typeface="Arial"/>
                <a:cs typeface="Arial"/>
                <a:sym typeface="Arial"/>
              </a:rPr>
              <a:t>INSPIRE</a:t>
            </a:r>
            <a:endParaRPr sz="1100" dirty="0"/>
          </a:p>
          <a:p>
            <a:pPr lvl="0" algn="ctr">
              <a:lnSpc>
                <a:spcPct val="150000"/>
              </a:lnSpc>
            </a:pPr>
            <a:r>
              <a:rPr lang="en-US" sz="2800" dirty="0" smtClean="0">
                <a:solidFill>
                  <a:srgbClr val="7F7F7F"/>
                </a:solidFill>
              </a:rPr>
              <a:t>O3- </a:t>
            </a:r>
            <a:r>
              <a:rPr lang="en-US" sz="2800" dirty="0">
                <a:solidFill>
                  <a:srgbClr val="7F7F7F"/>
                </a:solidFill>
              </a:rPr>
              <a:t>Learning training guide for viable Social Enterprises business models addressing challenges based on SDGs (Sustainable Development Goals) and for effective use of Social Medias</a:t>
            </a:r>
            <a:r>
              <a:rPr lang="en-US" sz="2800" dirty="0" smtClean="0">
                <a:solidFill>
                  <a:srgbClr val="7F7F7F"/>
                </a:solidFill>
              </a:rPr>
              <a:t>.</a:t>
            </a:r>
            <a:endParaRPr lang="en-US" sz="2800" dirty="0">
              <a:solidFill>
                <a:srgbClr val="7F7F7F"/>
              </a:solidFill>
            </a:endParaRPr>
          </a:p>
        </p:txBody>
      </p:sp>
      <p:pic>
        <p:nvPicPr>
          <p:cNvPr id="215" name="Google Shape;215;p1" descr="Αποτέλεσμα εικόνας για digital game entrepreneurship"/>
          <p:cNvPicPr preferRelativeResize="0"/>
          <p:nvPr/>
        </p:nvPicPr>
        <p:blipFill rotWithShape="1">
          <a:blip r:embed="rId4">
            <a:alphaModFix/>
          </a:blip>
          <a:srcRect l="37501" r="26895"/>
          <a:stretch/>
        </p:blipFill>
        <p:spPr>
          <a:xfrm>
            <a:off x="0" y="0"/>
            <a:ext cx="3031368" cy="56705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7"/>
          <p:cNvSpPr/>
          <p:nvPr/>
        </p:nvSpPr>
        <p:spPr>
          <a:xfrm>
            <a:off x="0" y="0"/>
            <a:ext cx="2374920" cy="5668920"/>
          </a:xfrm>
          <a:prstGeom prst="rect">
            <a:avLst/>
          </a:prstGeom>
          <a:solidFill>
            <a:srgbClr val="5F497A"/>
          </a:solidFill>
          <a:ln w="9525" cap="flat" cmpd="sng">
            <a:solidFill>
              <a:srgbClr val="3465A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7"/>
          <p:cNvSpPr/>
          <p:nvPr/>
        </p:nvSpPr>
        <p:spPr>
          <a:xfrm>
            <a:off x="31701" y="2352259"/>
            <a:ext cx="2374920" cy="492443"/>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3200" b="1" dirty="0" smtClean="0">
                <a:solidFill>
                  <a:schemeClr val="lt1"/>
                </a:solidFill>
              </a:rPr>
              <a:t>IO3</a:t>
            </a:r>
            <a:endParaRPr b="1" dirty="0"/>
          </a:p>
        </p:txBody>
      </p:sp>
      <p:sp>
        <p:nvSpPr>
          <p:cNvPr id="287" name="Google Shape;287;p7"/>
          <p:cNvSpPr txBox="1"/>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4400"/>
              <a:buFont typeface="Arial"/>
              <a:buNone/>
            </a:pPr>
            <a:endParaRPr sz="4400">
              <a:solidFill>
                <a:schemeClr val="dk1"/>
              </a:solidFill>
              <a:latin typeface="Arial"/>
              <a:ea typeface="Arial"/>
              <a:cs typeface="Arial"/>
              <a:sym typeface="Arial"/>
            </a:endParaRPr>
          </a:p>
        </p:txBody>
      </p:sp>
      <p:pic>
        <p:nvPicPr>
          <p:cNvPr id="331" name="Google Shape;331;p7"/>
          <p:cNvPicPr preferRelativeResize="0"/>
          <p:nvPr/>
        </p:nvPicPr>
        <p:blipFill rotWithShape="1">
          <a:blip r:embed="rId3">
            <a:alphaModFix/>
          </a:blip>
          <a:srcRect/>
          <a:stretch/>
        </p:blipFill>
        <p:spPr>
          <a:xfrm>
            <a:off x="8626860" y="5250904"/>
            <a:ext cx="1752120" cy="358920"/>
          </a:xfrm>
          <a:prstGeom prst="rect">
            <a:avLst/>
          </a:prstGeom>
          <a:noFill/>
          <a:ln>
            <a:noFill/>
          </a:ln>
        </p:spPr>
      </p:pic>
      <p:graphicFrame>
        <p:nvGraphicFramePr>
          <p:cNvPr id="4" name="3 Diagrama"/>
          <p:cNvGraphicFramePr/>
          <p:nvPr>
            <p:extLst>
              <p:ext uri="{D42A27DB-BD31-4B8C-83A1-F6EECF244321}">
                <p14:modId xmlns:p14="http://schemas.microsoft.com/office/powerpoint/2010/main" val="671278194"/>
              </p:ext>
            </p:extLst>
          </p:nvPr>
        </p:nvGraphicFramePr>
        <p:xfrm>
          <a:off x="3183144" y="416095"/>
          <a:ext cx="6319776" cy="43647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7"/>
          <p:cNvSpPr/>
          <p:nvPr/>
        </p:nvSpPr>
        <p:spPr>
          <a:xfrm>
            <a:off x="0" y="0"/>
            <a:ext cx="2374920" cy="5668920"/>
          </a:xfrm>
          <a:prstGeom prst="rect">
            <a:avLst/>
          </a:prstGeom>
          <a:solidFill>
            <a:srgbClr val="5F497A"/>
          </a:solidFill>
          <a:ln w="9525" cap="flat" cmpd="sng">
            <a:solidFill>
              <a:srgbClr val="3465A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7"/>
          <p:cNvSpPr/>
          <p:nvPr/>
        </p:nvSpPr>
        <p:spPr>
          <a:xfrm>
            <a:off x="31701" y="2352259"/>
            <a:ext cx="2374920" cy="492443"/>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3200" b="1" dirty="0" smtClean="0">
                <a:solidFill>
                  <a:schemeClr val="lt1"/>
                </a:solidFill>
              </a:rPr>
              <a:t>IO3</a:t>
            </a:r>
            <a:endParaRPr b="1" dirty="0"/>
          </a:p>
        </p:txBody>
      </p:sp>
      <p:sp>
        <p:nvSpPr>
          <p:cNvPr id="287" name="Google Shape;287;p7"/>
          <p:cNvSpPr txBox="1"/>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4400"/>
              <a:buFont typeface="Arial"/>
              <a:buNone/>
            </a:pPr>
            <a:endParaRPr sz="4400">
              <a:solidFill>
                <a:schemeClr val="dk1"/>
              </a:solidFill>
              <a:latin typeface="Arial"/>
              <a:ea typeface="Arial"/>
              <a:cs typeface="Arial"/>
              <a:sym typeface="Arial"/>
            </a:endParaRPr>
          </a:p>
        </p:txBody>
      </p:sp>
      <p:pic>
        <p:nvPicPr>
          <p:cNvPr id="331" name="Google Shape;331;p7"/>
          <p:cNvPicPr preferRelativeResize="0"/>
          <p:nvPr/>
        </p:nvPicPr>
        <p:blipFill rotWithShape="1">
          <a:blip r:embed="rId3">
            <a:alphaModFix/>
          </a:blip>
          <a:srcRect/>
          <a:stretch/>
        </p:blipFill>
        <p:spPr>
          <a:xfrm>
            <a:off x="8626860" y="5250904"/>
            <a:ext cx="1752120" cy="358920"/>
          </a:xfrm>
          <a:prstGeom prst="rect">
            <a:avLst/>
          </a:prstGeom>
          <a:noFill/>
          <a:ln>
            <a:noFill/>
          </a:ln>
        </p:spPr>
      </p:pic>
      <p:grpSp>
        <p:nvGrpSpPr>
          <p:cNvPr id="6" name="5 Grupo"/>
          <p:cNvGrpSpPr/>
          <p:nvPr/>
        </p:nvGrpSpPr>
        <p:grpSpPr>
          <a:xfrm>
            <a:off x="2781150" y="416029"/>
            <a:ext cx="6956051" cy="4364902"/>
            <a:chOff x="1414439" y="1352671"/>
            <a:chExt cx="7009706" cy="3771991"/>
          </a:xfrm>
        </p:grpSpPr>
        <p:sp>
          <p:nvSpPr>
            <p:cNvPr id="7" name="6 Forma libre"/>
            <p:cNvSpPr/>
            <p:nvPr/>
          </p:nvSpPr>
          <p:spPr>
            <a:xfrm>
              <a:off x="1551769" y="1501445"/>
              <a:ext cx="3295914" cy="1029973"/>
            </a:xfrm>
            <a:custGeom>
              <a:avLst/>
              <a:gdLst>
                <a:gd name="connsiteX0" fmla="*/ 0 w 3295914"/>
                <a:gd name="connsiteY0" fmla="*/ 0 h 1029973"/>
                <a:gd name="connsiteX1" fmla="*/ 3295914 w 3295914"/>
                <a:gd name="connsiteY1" fmla="*/ 0 h 1029973"/>
                <a:gd name="connsiteX2" fmla="*/ 3295914 w 3295914"/>
                <a:gd name="connsiteY2" fmla="*/ 1029973 h 1029973"/>
                <a:gd name="connsiteX3" fmla="*/ 0 w 3295914"/>
                <a:gd name="connsiteY3" fmla="*/ 1029973 h 1029973"/>
                <a:gd name="connsiteX4" fmla="*/ 0 w 3295914"/>
                <a:gd name="connsiteY4" fmla="*/ 0 h 102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5914" h="1029973">
                  <a:moveTo>
                    <a:pt x="0" y="0"/>
                  </a:moveTo>
                  <a:lnTo>
                    <a:pt x="3295914" y="0"/>
                  </a:lnTo>
                  <a:lnTo>
                    <a:pt x="3295914" y="1029973"/>
                  </a:lnTo>
                  <a:lnTo>
                    <a:pt x="0" y="1029973"/>
                  </a:lnTo>
                  <a:lnTo>
                    <a:pt x="0" y="0"/>
                  </a:lnTo>
                  <a:close/>
                </a:path>
              </a:pathLst>
            </a:custGeom>
            <a:solidFill>
              <a:schemeClr val="accent4">
                <a:lumMod val="60000"/>
                <a:lumOff val="40000"/>
                <a:alpha val="40000"/>
              </a:schemeClr>
            </a:solidFill>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txBody>
            <a:bodyPr spcFirstLastPara="0" vert="horz" wrap="square" lIns="697635" tIns="53340" rIns="53340" bIns="53340" numCol="1" spcCol="1270" anchor="ctr" anchorCtr="0">
              <a:noAutofit/>
            </a:bodyPr>
            <a:lstStyle/>
            <a:p>
              <a:pPr lvl="0" algn="l" defTabSz="622300" rtl="0">
                <a:lnSpc>
                  <a:spcPct val="90000"/>
                </a:lnSpc>
                <a:spcBef>
                  <a:spcPct val="0"/>
                </a:spcBef>
                <a:spcAft>
                  <a:spcPct val="35000"/>
                </a:spcAft>
              </a:pPr>
              <a:r>
                <a:rPr lang="en-US" sz="1400" b="1" i="0" kern="1200" dirty="0" smtClean="0"/>
                <a:t>O3-A1</a:t>
              </a:r>
              <a:r>
                <a:rPr lang="en-US" sz="1400" b="0" i="0" kern="1200" dirty="0" smtClean="0"/>
                <a:t> State of the Art Research (each partner at least 2 successful examples of Social enterprises in their country )</a:t>
              </a:r>
              <a:endParaRPr lang="es-ES" sz="1400" kern="1200" dirty="0"/>
            </a:p>
          </p:txBody>
        </p:sp>
        <p:sp>
          <p:nvSpPr>
            <p:cNvPr id="8" name="7 Rectángulo"/>
            <p:cNvSpPr/>
            <p:nvPr/>
          </p:nvSpPr>
          <p:spPr>
            <a:xfrm>
              <a:off x="1414439" y="1352671"/>
              <a:ext cx="498086" cy="811795"/>
            </a:xfrm>
            <a:prstGeom prst="rect">
              <a:avLst/>
            </a:prstGeom>
            <a:solidFill>
              <a:schemeClr val="accent4">
                <a:lumMod val="75000"/>
              </a:schemeClr>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9" name="8 Forma libre"/>
            <p:cNvSpPr/>
            <p:nvPr/>
          </p:nvSpPr>
          <p:spPr>
            <a:xfrm>
              <a:off x="5128231" y="1501445"/>
              <a:ext cx="3295914" cy="1029973"/>
            </a:xfrm>
            <a:custGeom>
              <a:avLst/>
              <a:gdLst>
                <a:gd name="connsiteX0" fmla="*/ 0 w 3295914"/>
                <a:gd name="connsiteY0" fmla="*/ 0 h 1029973"/>
                <a:gd name="connsiteX1" fmla="*/ 3295914 w 3295914"/>
                <a:gd name="connsiteY1" fmla="*/ 0 h 1029973"/>
                <a:gd name="connsiteX2" fmla="*/ 3295914 w 3295914"/>
                <a:gd name="connsiteY2" fmla="*/ 1029973 h 1029973"/>
                <a:gd name="connsiteX3" fmla="*/ 0 w 3295914"/>
                <a:gd name="connsiteY3" fmla="*/ 1029973 h 1029973"/>
                <a:gd name="connsiteX4" fmla="*/ 0 w 3295914"/>
                <a:gd name="connsiteY4" fmla="*/ 0 h 102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5914" h="1029973">
                  <a:moveTo>
                    <a:pt x="0" y="0"/>
                  </a:moveTo>
                  <a:lnTo>
                    <a:pt x="3295914" y="0"/>
                  </a:lnTo>
                  <a:lnTo>
                    <a:pt x="3295914" y="1029973"/>
                  </a:lnTo>
                  <a:lnTo>
                    <a:pt x="0" y="1029973"/>
                  </a:lnTo>
                  <a:lnTo>
                    <a:pt x="0" y="0"/>
                  </a:lnTo>
                  <a:close/>
                </a:path>
              </a:pathLst>
            </a:custGeom>
            <a:solidFill>
              <a:schemeClr val="accent4">
                <a:lumMod val="60000"/>
                <a:lumOff val="40000"/>
                <a:alpha val="40000"/>
              </a:schemeClr>
            </a:solidFill>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txBody>
            <a:bodyPr spcFirstLastPara="0" vert="horz" wrap="square" lIns="697635" tIns="53340" rIns="53340" bIns="53340" numCol="1" spcCol="1270" anchor="ctr" anchorCtr="0">
              <a:noAutofit/>
            </a:bodyPr>
            <a:lstStyle/>
            <a:p>
              <a:pPr lvl="0" algn="l" defTabSz="622300" rtl="0">
                <a:lnSpc>
                  <a:spcPct val="90000"/>
                </a:lnSpc>
                <a:spcBef>
                  <a:spcPct val="0"/>
                </a:spcBef>
                <a:spcAft>
                  <a:spcPct val="35000"/>
                </a:spcAft>
              </a:pPr>
              <a:r>
                <a:rPr lang="en-US" sz="1400" b="1" i="0" kern="1200" dirty="0" smtClean="0"/>
                <a:t>O3-A2 </a:t>
              </a:r>
              <a:r>
                <a:rPr lang="en-US" sz="1400" b="0" i="0" kern="1200" dirty="0" smtClean="0"/>
                <a:t>Collection and evaluation of material</a:t>
              </a:r>
              <a:endParaRPr lang="es-ES" sz="1400" kern="1200" dirty="0"/>
            </a:p>
          </p:txBody>
        </p:sp>
        <p:sp>
          <p:nvSpPr>
            <p:cNvPr id="10" name="9 Rectángulo"/>
            <p:cNvSpPr/>
            <p:nvPr/>
          </p:nvSpPr>
          <p:spPr>
            <a:xfrm>
              <a:off x="4990902" y="1352671"/>
              <a:ext cx="498086" cy="811795"/>
            </a:xfrm>
            <a:prstGeom prst="rect">
              <a:avLst/>
            </a:prstGeom>
            <a:solidFill>
              <a:schemeClr val="accent4">
                <a:lumMod val="75000"/>
              </a:schemeClr>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1" name="10 Forma libre"/>
            <p:cNvSpPr/>
            <p:nvPr/>
          </p:nvSpPr>
          <p:spPr>
            <a:xfrm>
              <a:off x="1551769" y="2798067"/>
              <a:ext cx="3295914" cy="1029973"/>
            </a:xfrm>
            <a:custGeom>
              <a:avLst/>
              <a:gdLst>
                <a:gd name="connsiteX0" fmla="*/ 0 w 3295914"/>
                <a:gd name="connsiteY0" fmla="*/ 0 h 1029973"/>
                <a:gd name="connsiteX1" fmla="*/ 3295914 w 3295914"/>
                <a:gd name="connsiteY1" fmla="*/ 0 h 1029973"/>
                <a:gd name="connsiteX2" fmla="*/ 3295914 w 3295914"/>
                <a:gd name="connsiteY2" fmla="*/ 1029973 h 1029973"/>
                <a:gd name="connsiteX3" fmla="*/ 0 w 3295914"/>
                <a:gd name="connsiteY3" fmla="*/ 1029973 h 1029973"/>
                <a:gd name="connsiteX4" fmla="*/ 0 w 3295914"/>
                <a:gd name="connsiteY4" fmla="*/ 0 h 102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5914" h="1029973">
                  <a:moveTo>
                    <a:pt x="0" y="0"/>
                  </a:moveTo>
                  <a:lnTo>
                    <a:pt x="3295914" y="0"/>
                  </a:lnTo>
                  <a:lnTo>
                    <a:pt x="3295914" y="1029973"/>
                  </a:lnTo>
                  <a:lnTo>
                    <a:pt x="0" y="1029973"/>
                  </a:lnTo>
                  <a:lnTo>
                    <a:pt x="0" y="0"/>
                  </a:lnTo>
                  <a:close/>
                </a:path>
              </a:pathLst>
            </a:custGeom>
            <a:solidFill>
              <a:schemeClr val="accent4">
                <a:lumMod val="60000"/>
                <a:lumOff val="40000"/>
                <a:alpha val="40000"/>
              </a:schemeClr>
            </a:solidFill>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txBody>
            <a:bodyPr spcFirstLastPara="0" vert="horz" wrap="square" lIns="697635" tIns="53340" rIns="53340" bIns="53340" numCol="1" spcCol="1270" anchor="ctr" anchorCtr="0">
              <a:noAutofit/>
            </a:bodyPr>
            <a:lstStyle/>
            <a:p>
              <a:pPr lvl="0" algn="l" defTabSz="622300" rtl="0">
                <a:lnSpc>
                  <a:spcPct val="90000"/>
                </a:lnSpc>
                <a:spcBef>
                  <a:spcPct val="0"/>
                </a:spcBef>
                <a:spcAft>
                  <a:spcPct val="35000"/>
                </a:spcAft>
              </a:pPr>
              <a:r>
                <a:rPr lang="en-US" sz="1400" b="1" i="0" kern="1200" dirty="0" smtClean="0"/>
                <a:t>O3-A3 </a:t>
              </a:r>
              <a:r>
                <a:rPr lang="en-US" sz="1400" b="0" i="0" kern="1200" dirty="0" smtClean="0"/>
                <a:t>Development of Learning training guide</a:t>
              </a:r>
              <a:endParaRPr lang="es-ES" sz="1400" kern="1200" dirty="0"/>
            </a:p>
          </p:txBody>
        </p:sp>
        <p:sp>
          <p:nvSpPr>
            <p:cNvPr id="12" name="11 Rectángulo"/>
            <p:cNvSpPr/>
            <p:nvPr/>
          </p:nvSpPr>
          <p:spPr>
            <a:xfrm>
              <a:off x="1414439" y="2649293"/>
              <a:ext cx="498086" cy="811795"/>
            </a:xfrm>
            <a:prstGeom prst="rect">
              <a:avLst/>
            </a:prstGeom>
            <a:solidFill>
              <a:schemeClr val="accent4">
                <a:lumMod val="75000"/>
              </a:schemeClr>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3" name="12 Forma libre"/>
            <p:cNvSpPr/>
            <p:nvPr/>
          </p:nvSpPr>
          <p:spPr>
            <a:xfrm>
              <a:off x="5128231" y="2798067"/>
              <a:ext cx="3295914" cy="1029973"/>
            </a:xfrm>
            <a:custGeom>
              <a:avLst/>
              <a:gdLst>
                <a:gd name="connsiteX0" fmla="*/ 0 w 3295914"/>
                <a:gd name="connsiteY0" fmla="*/ 0 h 1029973"/>
                <a:gd name="connsiteX1" fmla="*/ 3295914 w 3295914"/>
                <a:gd name="connsiteY1" fmla="*/ 0 h 1029973"/>
                <a:gd name="connsiteX2" fmla="*/ 3295914 w 3295914"/>
                <a:gd name="connsiteY2" fmla="*/ 1029973 h 1029973"/>
                <a:gd name="connsiteX3" fmla="*/ 0 w 3295914"/>
                <a:gd name="connsiteY3" fmla="*/ 1029973 h 1029973"/>
                <a:gd name="connsiteX4" fmla="*/ 0 w 3295914"/>
                <a:gd name="connsiteY4" fmla="*/ 0 h 102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5914" h="1029973">
                  <a:moveTo>
                    <a:pt x="0" y="0"/>
                  </a:moveTo>
                  <a:lnTo>
                    <a:pt x="3295914" y="0"/>
                  </a:lnTo>
                  <a:lnTo>
                    <a:pt x="3295914" y="1029973"/>
                  </a:lnTo>
                  <a:lnTo>
                    <a:pt x="0" y="1029973"/>
                  </a:lnTo>
                  <a:lnTo>
                    <a:pt x="0" y="0"/>
                  </a:lnTo>
                  <a:close/>
                </a:path>
              </a:pathLst>
            </a:custGeom>
            <a:solidFill>
              <a:schemeClr val="accent4">
                <a:lumMod val="60000"/>
                <a:lumOff val="40000"/>
                <a:alpha val="40000"/>
              </a:schemeClr>
            </a:solidFill>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txBody>
            <a:bodyPr spcFirstLastPara="0" vert="horz" wrap="square" lIns="697635" tIns="53340" rIns="53340" bIns="53340" numCol="1" spcCol="1270" anchor="ctr" anchorCtr="0">
              <a:noAutofit/>
            </a:bodyPr>
            <a:lstStyle/>
            <a:p>
              <a:pPr lvl="0" algn="l" defTabSz="622300" rtl="0">
                <a:lnSpc>
                  <a:spcPct val="90000"/>
                </a:lnSpc>
                <a:spcBef>
                  <a:spcPct val="0"/>
                </a:spcBef>
                <a:spcAft>
                  <a:spcPct val="35000"/>
                </a:spcAft>
              </a:pPr>
              <a:r>
                <a:rPr lang="en-US" sz="1400" b="1" i="0" kern="1200" dirty="0" smtClean="0"/>
                <a:t>O3-A4</a:t>
              </a:r>
              <a:r>
                <a:rPr lang="en-US" kern="1200" dirty="0"/>
                <a:t> </a:t>
              </a:r>
              <a:r>
                <a:rPr lang="en-US" sz="1400" b="0" i="0" kern="1200" dirty="0" smtClean="0"/>
                <a:t>Population and Feedback – </a:t>
              </a:r>
              <a:r>
                <a:rPr lang="en-US" sz="1400" b="1" i="0" kern="1200" dirty="0" smtClean="0"/>
                <a:t>C1 </a:t>
              </a:r>
              <a:r>
                <a:rPr lang="en-US" sz="1400" i="0" kern="1200" dirty="0" smtClean="0"/>
                <a:t>Pilot workshop</a:t>
              </a:r>
              <a:endParaRPr lang="es-ES" sz="1400" kern="1200" dirty="0"/>
            </a:p>
          </p:txBody>
        </p:sp>
        <p:sp>
          <p:nvSpPr>
            <p:cNvPr id="14" name="13 Rectángulo"/>
            <p:cNvSpPr/>
            <p:nvPr/>
          </p:nvSpPr>
          <p:spPr>
            <a:xfrm>
              <a:off x="4990902" y="2649293"/>
              <a:ext cx="498086" cy="811795"/>
            </a:xfrm>
            <a:prstGeom prst="rect">
              <a:avLst/>
            </a:prstGeom>
            <a:solidFill>
              <a:schemeClr val="accent4">
                <a:lumMod val="75000"/>
              </a:schemeClr>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5" name="14 Forma libre"/>
            <p:cNvSpPr/>
            <p:nvPr/>
          </p:nvSpPr>
          <p:spPr>
            <a:xfrm>
              <a:off x="1551769" y="4094689"/>
              <a:ext cx="3295914" cy="1029973"/>
            </a:xfrm>
            <a:custGeom>
              <a:avLst/>
              <a:gdLst>
                <a:gd name="connsiteX0" fmla="*/ 0 w 3295914"/>
                <a:gd name="connsiteY0" fmla="*/ 0 h 1029973"/>
                <a:gd name="connsiteX1" fmla="*/ 3295914 w 3295914"/>
                <a:gd name="connsiteY1" fmla="*/ 0 h 1029973"/>
                <a:gd name="connsiteX2" fmla="*/ 3295914 w 3295914"/>
                <a:gd name="connsiteY2" fmla="*/ 1029973 h 1029973"/>
                <a:gd name="connsiteX3" fmla="*/ 0 w 3295914"/>
                <a:gd name="connsiteY3" fmla="*/ 1029973 h 1029973"/>
                <a:gd name="connsiteX4" fmla="*/ 0 w 3295914"/>
                <a:gd name="connsiteY4" fmla="*/ 0 h 102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5914" h="1029973">
                  <a:moveTo>
                    <a:pt x="0" y="0"/>
                  </a:moveTo>
                  <a:lnTo>
                    <a:pt x="3295914" y="0"/>
                  </a:lnTo>
                  <a:lnTo>
                    <a:pt x="3295914" y="1029973"/>
                  </a:lnTo>
                  <a:lnTo>
                    <a:pt x="0" y="1029973"/>
                  </a:lnTo>
                  <a:lnTo>
                    <a:pt x="0" y="0"/>
                  </a:lnTo>
                  <a:close/>
                </a:path>
              </a:pathLst>
            </a:custGeom>
            <a:solidFill>
              <a:schemeClr val="accent4">
                <a:lumMod val="60000"/>
                <a:lumOff val="40000"/>
                <a:alpha val="40000"/>
              </a:schemeClr>
            </a:solidFill>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txBody>
            <a:bodyPr spcFirstLastPara="0" vert="horz" wrap="square" lIns="697635" tIns="53340" rIns="53340" bIns="53340" numCol="1" spcCol="1270" anchor="ctr" anchorCtr="0">
              <a:noAutofit/>
            </a:bodyPr>
            <a:lstStyle/>
            <a:p>
              <a:pPr lvl="0" algn="l" defTabSz="622300" rtl="0">
                <a:lnSpc>
                  <a:spcPct val="90000"/>
                </a:lnSpc>
                <a:spcBef>
                  <a:spcPct val="0"/>
                </a:spcBef>
                <a:spcAft>
                  <a:spcPct val="35000"/>
                </a:spcAft>
              </a:pPr>
              <a:r>
                <a:rPr lang="en-US" sz="1400" b="1" i="0" kern="1200" dirty="0" smtClean="0"/>
                <a:t>O3-A5</a:t>
              </a:r>
              <a:r>
                <a:rPr lang="en-US" sz="1400" b="0" i="0" kern="1200" dirty="0" smtClean="0"/>
                <a:t> Finalization of learning training guide </a:t>
              </a:r>
              <a:endParaRPr lang="es-ES" sz="1400" kern="1200" dirty="0"/>
            </a:p>
          </p:txBody>
        </p:sp>
        <p:sp>
          <p:nvSpPr>
            <p:cNvPr id="16" name="15 Rectángulo"/>
            <p:cNvSpPr/>
            <p:nvPr/>
          </p:nvSpPr>
          <p:spPr>
            <a:xfrm>
              <a:off x="1414439" y="3945915"/>
              <a:ext cx="498086" cy="811795"/>
            </a:xfrm>
            <a:prstGeom prst="rect">
              <a:avLst/>
            </a:prstGeom>
            <a:solidFill>
              <a:schemeClr val="accent4">
                <a:lumMod val="75000"/>
              </a:schemeClr>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sp>
          <p:nvSpPr>
            <p:cNvPr id="17" name="16 Forma libre"/>
            <p:cNvSpPr/>
            <p:nvPr/>
          </p:nvSpPr>
          <p:spPr>
            <a:xfrm>
              <a:off x="5128231" y="4094689"/>
              <a:ext cx="3295914" cy="1029973"/>
            </a:xfrm>
            <a:custGeom>
              <a:avLst/>
              <a:gdLst>
                <a:gd name="connsiteX0" fmla="*/ 0 w 3295914"/>
                <a:gd name="connsiteY0" fmla="*/ 0 h 1029973"/>
                <a:gd name="connsiteX1" fmla="*/ 3295914 w 3295914"/>
                <a:gd name="connsiteY1" fmla="*/ 0 h 1029973"/>
                <a:gd name="connsiteX2" fmla="*/ 3295914 w 3295914"/>
                <a:gd name="connsiteY2" fmla="*/ 1029973 h 1029973"/>
                <a:gd name="connsiteX3" fmla="*/ 0 w 3295914"/>
                <a:gd name="connsiteY3" fmla="*/ 1029973 h 1029973"/>
                <a:gd name="connsiteX4" fmla="*/ 0 w 3295914"/>
                <a:gd name="connsiteY4" fmla="*/ 0 h 1029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95914" h="1029973">
                  <a:moveTo>
                    <a:pt x="0" y="0"/>
                  </a:moveTo>
                  <a:lnTo>
                    <a:pt x="3295914" y="0"/>
                  </a:lnTo>
                  <a:lnTo>
                    <a:pt x="3295914" y="1029973"/>
                  </a:lnTo>
                  <a:lnTo>
                    <a:pt x="0" y="1029973"/>
                  </a:lnTo>
                  <a:lnTo>
                    <a:pt x="0" y="0"/>
                  </a:lnTo>
                  <a:close/>
                </a:path>
              </a:pathLst>
            </a:custGeom>
            <a:solidFill>
              <a:schemeClr val="accent4">
                <a:lumMod val="60000"/>
                <a:lumOff val="40000"/>
                <a:alpha val="40000"/>
              </a:schemeClr>
            </a:solidFill>
          </p:spPr>
          <p:style>
            <a:lnRef idx="1">
              <a:schemeClr val="accent1">
                <a:hueOff val="0"/>
                <a:satOff val="0"/>
                <a:lumOff val="0"/>
                <a:alphaOff val="0"/>
              </a:schemeClr>
            </a:lnRef>
            <a:fillRef idx="1">
              <a:schemeClr val="lt1">
                <a:alpha val="40000"/>
                <a:hueOff val="0"/>
                <a:satOff val="0"/>
                <a:lumOff val="0"/>
                <a:alphaOff val="0"/>
              </a:schemeClr>
            </a:fillRef>
            <a:effectRef idx="0">
              <a:schemeClr val="lt1">
                <a:alpha val="40000"/>
                <a:hueOff val="0"/>
                <a:satOff val="0"/>
                <a:lumOff val="0"/>
                <a:alphaOff val="0"/>
              </a:schemeClr>
            </a:effectRef>
            <a:fontRef idx="minor">
              <a:schemeClr val="dk1">
                <a:hueOff val="0"/>
                <a:satOff val="0"/>
                <a:lumOff val="0"/>
                <a:alphaOff val="0"/>
              </a:schemeClr>
            </a:fontRef>
          </p:style>
          <p:txBody>
            <a:bodyPr spcFirstLastPara="0" vert="horz" wrap="square" lIns="697635" tIns="53340" rIns="53340" bIns="53340" numCol="1" spcCol="1270" anchor="ctr" anchorCtr="0">
              <a:noAutofit/>
            </a:bodyPr>
            <a:lstStyle/>
            <a:p>
              <a:pPr lvl="0" algn="l" defTabSz="622300" rtl="0">
                <a:lnSpc>
                  <a:spcPct val="90000"/>
                </a:lnSpc>
                <a:spcBef>
                  <a:spcPct val="0"/>
                </a:spcBef>
                <a:spcAft>
                  <a:spcPct val="35000"/>
                </a:spcAft>
              </a:pPr>
              <a:r>
                <a:rPr lang="en-US" sz="1400" b="1" i="0" kern="1200" dirty="0" smtClean="0"/>
                <a:t>O3-A6</a:t>
              </a:r>
              <a:r>
                <a:rPr lang="en-US" sz="1400" b="0" i="0" kern="1200" dirty="0" smtClean="0"/>
                <a:t> Translation of the learning training guide from English to the national languages of the consortium (Greek, Spanish)</a:t>
              </a:r>
              <a:endParaRPr lang="es-ES" sz="1400" kern="1200" dirty="0"/>
            </a:p>
          </p:txBody>
        </p:sp>
        <p:sp>
          <p:nvSpPr>
            <p:cNvPr id="18" name="17 Rectángulo"/>
            <p:cNvSpPr/>
            <p:nvPr/>
          </p:nvSpPr>
          <p:spPr>
            <a:xfrm>
              <a:off x="4990902" y="3945915"/>
              <a:ext cx="498086" cy="811795"/>
            </a:xfrm>
            <a:prstGeom prst="rect">
              <a:avLst/>
            </a:prstGeom>
            <a:solidFill>
              <a:schemeClr val="accent4">
                <a:lumMod val="75000"/>
              </a:schemeClr>
            </a:solidFill>
          </p:spPr>
          <p:style>
            <a:lnRef idx="2">
              <a:schemeClr val="lt1">
                <a:hueOff val="0"/>
                <a:satOff val="0"/>
                <a:lumOff val="0"/>
                <a:alphaOff val="0"/>
              </a:schemeClr>
            </a:lnRef>
            <a:fillRef idx="1">
              <a:schemeClr val="accent1">
                <a:tint val="50000"/>
                <a:hueOff val="0"/>
                <a:satOff val="0"/>
                <a:lumOff val="0"/>
                <a:alphaOff val="0"/>
              </a:schemeClr>
            </a:fillRef>
            <a:effectRef idx="0">
              <a:schemeClr val="accent1">
                <a:tint val="50000"/>
                <a:hueOff val="0"/>
                <a:satOff val="0"/>
                <a:lumOff val="0"/>
                <a:alphaOff val="0"/>
              </a:schemeClr>
            </a:effectRef>
            <a:fontRef idx="minor">
              <a:schemeClr val="lt1">
                <a:hueOff val="0"/>
                <a:satOff val="0"/>
                <a:lumOff val="0"/>
                <a:alphaOff val="0"/>
              </a:schemeClr>
            </a:fontRef>
          </p:style>
        </p:sp>
      </p:grpSp>
    </p:spTree>
    <p:extLst>
      <p:ext uri="{BB962C8B-B14F-4D97-AF65-F5344CB8AC3E}">
        <p14:creationId xmlns:p14="http://schemas.microsoft.com/office/powerpoint/2010/main" val="2144725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7"/>
          <p:cNvSpPr/>
          <p:nvPr/>
        </p:nvSpPr>
        <p:spPr>
          <a:xfrm>
            <a:off x="0" y="0"/>
            <a:ext cx="2374920" cy="5668920"/>
          </a:xfrm>
          <a:prstGeom prst="rect">
            <a:avLst/>
          </a:prstGeom>
          <a:solidFill>
            <a:srgbClr val="5F497A"/>
          </a:solidFill>
          <a:ln w="9525" cap="flat" cmpd="sng">
            <a:solidFill>
              <a:srgbClr val="3465A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7"/>
          <p:cNvSpPr/>
          <p:nvPr/>
        </p:nvSpPr>
        <p:spPr>
          <a:xfrm>
            <a:off x="31701" y="2352259"/>
            <a:ext cx="2374920" cy="492443"/>
          </a:xfrm>
          <a:prstGeom prst="rect">
            <a:avLst/>
          </a:prstGeom>
          <a:noFill/>
          <a:ln>
            <a:noFill/>
          </a:ln>
        </p:spPr>
        <p:txBody>
          <a:bodyPr spcFirstLastPara="1" wrap="square" lIns="0" tIns="0" rIns="0" bIns="0" anchor="ctr" anchorCtr="0">
            <a:spAutoFit/>
          </a:bodyPr>
          <a:lstStyle/>
          <a:p>
            <a:pPr marL="0" marR="0" lvl="0" indent="0" algn="ctr" rtl="0">
              <a:spcBef>
                <a:spcPts val="0"/>
              </a:spcBef>
              <a:spcAft>
                <a:spcPts val="0"/>
              </a:spcAft>
              <a:buNone/>
            </a:pPr>
            <a:r>
              <a:rPr lang="en-US" sz="3200" b="1" dirty="0" smtClean="0">
                <a:solidFill>
                  <a:schemeClr val="lt1"/>
                </a:solidFill>
              </a:rPr>
              <a:t>IO3</a:t>
            </a:r>
            <a:endParaRPr b="1" dirty="0"/>
          </a:p>
        </p:txBody>
      </p:sp>
      <p:sp>
        <p:nvSpPr>
          <p:cNvPr id="287" name="Google Shape;287;p7"/>
          <p:cNvSpPr txBox="1"/>
          <p:nvPr/>
        </p:nvSpPr>
        <p:spPr>
          <a:xfrm>
            <a:off x="677334" y="609600"/>
            <a:ext cx="8596668" cy="13208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4400"/>
              <a:buFont typeface="Arial"/>
              <a:buNone/>
            </a:pPr>
            <a:endParaRPr sz="4400">
              <a:solidFill>
                <a:schemeClr val="dk1"/>
              </a:solidFill>
              <a:latin typeface="Arial"/>
              <a:ea typeface="Arial"/>
              <a:cs typeface="Arial"/>
              <a:sym typeface="Arial"/>
            </a:endParaRPr>
          </a:p>
        </p:txBody>
      </p:sp>
      <p:pic>
        <p:nvPicPr>
          <p:cNvPr id="331" name="Google Shape;331;p7"/>
          <p:cNvPicPr preferRelativeResize="0"/>
          <p:nvPr/>
        </p:nvPicPr>
        <p:blipFill rotWithShape="1">
          <a:blip r:embed="rId3">
            <a:alphaModFix/>
          </a:blip>
          <a:srcRect/>
          <a:stretch/>
        </p:blipFill>
        <p:spPr>
          <a:xfrm>
            <a:off x="8626860" y="5250904"/>
            <a:ext cx="1752120" cy="358920"/>
          </a:xfrm>
          <a:prstGeom prst="rect">
            <a:avLst/>
          </a:prstGeom>
          <a:noFill/>
          <a:ln>
            <a:noFill/>
          </a:ln>
        </p:spPr>
      </p:pic>
      <p:sp>
        <p:nvSpPr>
          <p:cNvPr id="6" name="5 Rectángulo"/>
          <p:cNvSpPr/>
          <p:nvPr/>
        </p:nvSpPr>
        <p:spPr>
          <a:xfrm>
            <a:off x="2743201" y="397877"/>
            <a:ext cx="6881254" cy="4401205"/>
          </a:xfrm>
          <a:prstGeom prst="rect">
            <a:avLst/>
          </a:prstGeom>
        </p:spPr>
        <p:txBody>
          <a:bodyPr wrap="square">
            <a:spAutoFit/>
          </a:bodyPr>
          <a:lstStyle/>
          <a:p>
            <a:pPr lvl="0" algn="just">
              <a:lnSpc>
                <a:spcPct val="250000"/>
              </a:lnSpc>
            </a:pPr>
            <a:r>
              <a:rPr lang="en-US" sz="1600" dirty="0"/>
              <a:t>The Learning Guide </a:t>
            </a:r>
            <a:r>
              <a:rPr lang="en-US" sz="1600" dirty="0" smtClean="0"/>
              <a:t>includes 2 </a:t>
            </a:r>
            <a:r>
              <a:rPr lang="en-US" sz="1600" dirty="0" smtClean="0"/>
              <a:t>parts:</a:t>
            </a:r>
          </a:p>
          <a:p>
            <a:pPr lvl="0" algn="just">
              <a:lnSpc>
                <a:spcPct val="250000"/>
              </a:lnSpc>
            </a:pPr>
            <a:endParaRPr lang="en-US" sz="1600" dirty="0" smtClean="0"/>
          </a:p>
          <a:p>
            <a:pPr lvl="0" algn="just">
              <a:lnSpc>
                <a:spcPct val="250000"/>
              </a:lnSpc>
            </a:pPr>
            <a:r>
              <a:rPr lang="en-US" sz="1600" b="1" dirty="0">
                <a:solidFill>
                  <a:schemeClr val="accent4"/>
                </a:solidFill>
                <a:effectLst>
                  <a:outerShdw blurRad="38100" dist="38100" dir="2700000" algn="tl">
                    <a:srgbClr val="000000">
                      <a:alpha val="43137"/>
                    </a:srgbClr>
                  </a:outerShdw>
                </a:effectLst>
              </a:rPr>
              <a:t>1st part: </a:t>
            </a:r>
            <a:r>
              <a:rPr lang="en-US" sz="1600" dirty="0"/>
              <a:t>Business models of </a:t>
            </a:r>
            <a:r>
              <a:rPr lang="en-US" sz="1600" b="1" dirty="0">
                <a:effectLst>
                  <a:outerShdw blurRad="38100" dist="38100" dir="2700000" algn="tl">
                    <a:srgbClr val="000000">
                      <a:alpha val="43137"/>
                    </a:srgbClr>
                  </a:outerShdw>
                </a:effectLst>
              </a:rPr>
              <a:t>Social enterprises</a:t>
            </a:r>
            <a:r>
              <a:rPr lang="en-US" sz="1600" dirty="0"/>
              <a:t>, specific examples addressing the SDGs agenda, Challenges and Opportunities in the field</a:t>
            </a:r>
            <a:r>
              <a:rPr lang="en-US" sz="1600" dirty="0" smtClean="0"/>
              <a:t>.</a:t>
            </a:r>
          </a:p>
          <a:p>
            <a:pPr lvl="0" algn="just">
              <a:lnSpc>
                <a:spcPct val="250000"/>
              </a:lnSpc>
            </a:pPr>
            <a:endParaRPr lang="en-US" sz="1600" dirty="0" smtClean="0"/>
          </a:p>
          <a:p>
            <a:pPr algn="just">
              <a:lnSpc>
                <a:spcPct val="250000"/>
              </a:lnSpc>
            </a:pPr>
            <a:r>
              <a:rPr lang="en-US" sz="1600" b="1" dirty="0">
                <a:solidFill>
                  <a:schemeClr val="accent4"/>
                </a:solidFill>
                <a:effectLst>
                  <a:outerShdw blurRad="38100" dist="38100" dir="2700000" algn="tl">
                    <a:srgbClr val="000000">
                      <a:alpha val="43137"/>
                    </a:srgbClr>
                  </a:outerShdw>
                </a:effectLst>
              </a:rPr>
              <a:t>2nd part: </a:t>
            </a:r>
            <a:r>
              <a:rPr lang="en-US" sz="1600" dirty="0"/>
              <a:t>Practices, tools and examples for use of </a:t>
            </a:r>
            <a:r>
              <a:rPr lang="en-US" sz="1600" b="1" dirty="0" smtClean="0">
                <a:effectLst>
                  <a:outerShdw blurRad="38100" dist="38100" dir="2700000" algn="tl">
                    <a:srgbClr val="000000">
                      <a:alpha val="43137"/>
                    </a:srgbClr>
                  </a:outerShdw>
                </a:effectLst>
              </a:rPr>
              <a:t>Social Medias </a:t>
            </a:r>
            <a:r>
              <a:rPr lang="en-US" sz="1600" dirty="0" smtClean="0"/>
              <a:t>in </a:t>
            </a:r>
            <a:r>
              <a:rPr lang="en-US" sz="1600" dirty="0"/>
              <a:t>Social Entrepreneurship</a:t>
            </a:r>
            <a:r>
              <a:rPr lang="en-US" sz="1600" dirty="0" smtClean="0"/>
              <a:t>.</a:t>
            </a:r>
          </a:p>
        </p:txBody>
      </p:sp>
    </p:spTree>
    <p:extLst>
      <p:ext uri="{BB962C8B-B14F-4D97-AF65-F5344CB8AC3E}">
        <p14:creationId xmlns:p14="http://schemas.microsoft.com/office/powerpoint/2010/main" val="2144725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cxnSp>
        <p:nvCxnSpPr>
          <p:cNvPr id="275" name="Google Shape;275;p6"/>
          <p:cNvCxnSpPr/>
          <p:nvPr/>
        </p:nvCxnSpPr>
        <p:spPr>
          <a:xfrm rot="10800000">
            <a:off x="2376000" y="900000"/>
            <a:ext cx="7704000" cy="0"/>
          </a:xfrm>
          <a:prstGeom prst="straightConnector1">
            <a:avLst/>
          </a:prstGeom>
          <a:noFill/>
          <a:ln w="76300" cap="flat" cmpd="sng">
            <a:solidFill>
              <a:srgbClr val="5F497A"/>
            </a:solidFill>
            <a:prstDash val="solid"/>
            <a:round/>
            <a:headEnd type="none" w="sm" len="sm"/>
            <a:tailEnd type="none" w="sm" len="sm"/>
          </a:ln>
        </p:spPr>
      </p:cxnSp>
      <p:sp>
        <p:nvSpPr>
          <p:cNvPr id="276" name="Google Shape;276;p6"/>
          <p:cNvSpPr/>
          <p:nvPr/>
        </p:nvSpPr>
        <p:spPr>
          <a:xfrm>
            <a:off x="936000" y="-29520"/>
            <a:ext cx="8228160" cy="98928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6"/>
          <p:cNvSpPr/>
          <p:nvPr/>
        </p:nvSpPr>
        <p:spPr>
          <a:xfrm>
            <a:off x="524520" y="370636"/>
            <a:ext cx="9070560" cy="430887"/>
          </a:xfrm>
          <a:prstGeom prst="rect">
            <a:avLst/>
          </a:prstGeom>
          <a:noFill/>
          <a:ln>
            <a:noFill/>
          </a:ln>
        </p:spPr>
        <p:txBody>
          <a:bodyPr spcFirstLastPara="1" wrap="square" lIns="0" tIns="0" rIns="0" bIns="0" anchor="ctr" anchorCtr="0">
            <a:spAutoFit/>
          </a:bodyPr>
          <a:lstStyle/>
          <a:p>
            <a:pPr lvl="0" algn="r"/>
            <a:r>
              <a:rPr lang="en-US" sz="2800" b="1" dirty="0" smtClean="0">
                <a:solidFill>
                  <a:schemeClr val="dk1"/>
                </a:solidFill>
              </a:rPr>
              <a:t>1</a:t>
            </a:r>
            <a:r>
              <a:rPr lang="en-US" sz="2800" b="1" baseline="30000" dirty="0" smtClean="0">
                <a:solidFill>
                  <a:schemeClr val="dk1"/>
                </a:solidFill>
              </a:rPr>
              <a:t>st</a:t>
            </a:r>
            <a:r>
              <a:rPr lang="en-US" sz="2800" b="1" dirty="0" smtClean="0">
                <a:solidFill>
                  <a:schemeClr val="dk1"/>
                </a:solidFill>
              </a:rPr>
              <a:t> part </a:t>
            </a:r>
            <a:endParaRPr sz="2600" b="1" strike="noStrike" dirty="0">
              <a:solidFill>
                <a:schemeClr val="dk1"/>
              </a:solidFill>
              <a:sym typeface="Arial"/>
            </a:endParaRPr>
          </a:p>
        </p:txBody>
      </p:sp>
      <p:sp>
        <p:nvSpPr>
          <p:cNvPr id="278" name="Google Shape;278;p6"/>
          <p:cNvSpPr/>
          <p:nvPr/>
        </p:nvSpPr>
        <p:spPr>
          <a:xfrm>
            <a:off x="504000" y="1326600"/>
            <a:ext cx="9070560" cy="328716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6"/>
          <p:cNvSpPr txBox="1"/>
          <p:nvPr/>
        </p:nvSpPr>
        <p:spPr>
          <a:xfrm>
            <a:off x="851541" y="1280267"/>
            <a:ext cx="8640625" cy="3970637"/>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lvl="0" algn="just"/>
            <a:endParaRPr lang="en-US" sz="1200" dirty="0"/>
          </a:p>
        </p:txBody>
      </p:sp>
      <p:pic>
        <p:nvPicPr>
          <p:cNvPr id="280" name="Google Shape;280;p6"/>
          <p:cNvPicPr preferRelativeResize="0"/>
          <p:nvPr/>
        </p:nvPicPr>
        <p:blipFill rotWithShape="1">
          <a:blip r:embed="rId3">
            <a:alphaModFix/>
          </a:blip>
          <a:srcRect/>
          <a:stretch/>
        </p:blipFill>
        <p:spPr>
          <a:xfrm>
            <a:off x="8626860" y="5250904"/>
            <a:ext cx="1752120" cy="358920"/>
          </a:xfrm>
          <a:prstGeom prst="rect">
            <a:avLst/>
          </a:prstGeom>
          <a:noFill/>
          <a:ln>
            <a:noFill/>
          </a:ln>
        </p:spPr>
      </p:pic>
      <p:sp>
        <p:nvSpPr>
          <p:cNvPr id="2" name="1 Rectángulo"/>
          <p:cNvSpPr/>
          <p:nvPr/>
        </p:nvSpPr>
        <p:spPr>
          <a:xfrm>
            <a:off x="185194" y="1077618"/>
            <a:ext cx="9803757" cy="4293483"/>
          </a:xfrm>
          <a:prstGeom prst="rect">
            <a:avLst/>
          </a:prstGeom>
        </p:spPr>
        <p:txBody>
          <a:bodyPr wrap="square">
            <a:spAutoFit/>
          </a:bodyPr>
          <a:lstStyle/>
          <a:p>
            <a:pPr marL="396000" lvl="0" indent="-396000" algn="just">
              <a:lnSpc>
                <a:spcPct val="150000"/>
              </a:lnSpc>
              <a:buFont typeface="+mj-lt"/>
              <a:buAutoNum type="alphaUcPeriod"/>
            </a:pPr>
            <a:r>
              <a:rPr lang="en-US" dirty="0" smtClean="0"/>
              <a:t>A </a:t>
            </a:r>
            <a:r>
              <a:rPr lang="en-US" dirty="0"/>
              <a:t>brief introduction to Social entrepreneurship in partners’ countries</a:t>
            </a:r>
          </a:p>
          <a:p>
            <a:pPr marL="396000" lvl="0" indent="-396000" algn="just">
              <a:lnSpc>
                <a:spcPct val="150000"/>
              </a:lnSpc>
              <a:buFont typeface="+mj-lt"/>
              <a:buAutoNum type="alphaUcPeriod"/>
            </a:pPr>
            <a:r>
              <a:rPr lang="en-US" dirty="0" smtClean="0"/>
              <a:t>Main </a:t>
            </a:r>
            <a:r>
              <a:rPr lang="en-US" dirty="0"/>
              <a:t>management skill for Social entrepreneurs</a:t>
            </a:r>
          </a:p>
          <a:p>
            <a:pPr marL="396000" lvl="0" indent="-396000" algn="just">
              <a:lnSpc>
                <a:spcPct val="150000"/>
              </a:lnSpc>
              <a:buFont typeface="+mj-lt"/>
              <a:buAutoNum type="alphaUcPeriod"/>
            </a:pPr>
            <a:r>
              <a:rPr lang="en-US" dirty="0" smtClean="0"/>
              <a:t>Viable </a:t>
            </a:r>
            <a:r>
              <a:rPr lang="en-US" dirty="0"/>
              <a:t>Business models for Social enterprises addressing SDGs agenda</a:t>
            </a:r>
          </a:p>
          <a:p>
            <a:pPr marL="396000" lvl="0" indent="-396000" algn="just">
              <a:lnSpc>
                <a:spcPct val="150000"/>
              </a:lnSpc>
              <a:buFont typeface="+mj-lt"/>
              <a:buAutoNum type="alphaUcPeriod"/>
            </a:pPr>
            <a:r>
              <a:rPr lang="en-US" dirty="0" smtClean="0"/>
              <a:t>Main </a:t>
            </a:r>
            <a:r>
              <a:rPr lang="en-US" dirty="0"/>
              <a:t>Challenges of new Social entrepreneurs and ways of overcoming them</a:t>
            </a:r>
          </a:p>
          <a:p>
            <a:pPr marL="396000" lvl="0" indent="-396000" algn="just">
              <a:lnSpc>
                <a:spcPct val="150000"/>
              </a:lnSpc>
              <a:buFont typeface="+mj-lt"/>
              <a:buAutoNum type="alphaUcPeriod"/>
            </a:pPr>
            <a:r>
              <a:rPr lang="en-US" dirty="0" smtClean="0"/>
              <a:t>Main </a:t>
            </a:r>
            <a:r>
              <a:rPr lang="en-US" dirty="0"/>
              <a:t>opportunities of new Social entrepreneurs and how to take advantage of them</a:t>
            </a:r>
          </a:p>
          <a:p>
            <a:pPr marL="396000" lvl="0" indent="-396000" algn="just">
              <a:lnSpc>
                <a:spcPct val="150000"/>
              </a:lnSpc>
              <a:buFont typeface="+mj-lt"/>
              <a:buAutoNum type="alphaUcPeriod"/>
            </a:pPr>
            <a:r>
              <a:rPr lang="en-US" dirty="0" smtClean="0"/>
              <a:t>Specific </a:t>
            </a:r>
            <a:r>
              <a:rPr lang="en-US" dirty="0"/>
              <a:t>examples of successful social enterprises in Europe and specifically the partners’ countries. The examples will be presented in a way </a:t>
            </a:r>
            <a:r>
              <a:rPr lang="en-US" dirty="0" smtClean="0"/>
              <a:t>that the </a:t>
            </a:r>
            <a:r>
              <a:rPr lang="en-US" dirty="0"/>
              <a:t>business model is clear and easily applicable in relevant environment (Name of Enterprise, </a:t>
            </a:r>
            <a:r>
              <a:rPr lang="en-US" dirty="0" smtClean="0"/>
              <a:t>country </a:t>
            </a:r>
            <a:r>
              <a:rPr lang="en-US" dirty="0"/>
              <a:t>key SDG it addresses, model canvas, </a:t>
            </a:r>
            <a:r>
              <a:rPr lang="en-US" dirty="0" smtClean="0"/>
              <a:t>team members</a:t>
            </a:r>
            <a:r>
              <a:rPr lang="en-US" dirty="0"/>
              <a:t>, impact, supporters </a:t>
            </a:r>
            <a:r>
              <a:rPr lang="en-US" dirty="0" smtClean="0"/>
              <a:t>etc.), </a:t>
            </a:r>
            <a:r>
              <a:rPr lang="en-US" dirty="0"/>
              <a:t>If there can be found details on specific challenges the team members overcame they will be described as well.</a:t>
            </a:r>
          </a:p>
          <a:p>
            <a:pPr marL="396000" lvl="0" indent="-396000" algn="just">
              <a:lnSpc>
                <a:spcPct val="150000"/>
              </a:lnSpc>
              <a:buFont typeface="+mj-lt"/>
              <a:buAutoNum type="alphaUcPeriod"/>
            </a:pPr>
            <a:r>
              <a:rPr lang="en-US" dirty="0" smtClean="0"/>
              <a:t>Specific </a:t>
            </a:r>
            <a:r>
              <a:rPr lang="en-US" dirty="0"/>
              <a:t>Activities that promote Social entrepreneurship based on the material of the guide. The activities will be presented in a way that are </a:t>
            </a:r>
            <a:r>
              <a:rPr lang="en-US" dirty="0" smtClean="0"/>
              <a:t>easy to </a:t>
            </a:r>
            <a:r>
              <a:rPr lang="en-US" dirty="0"/>
              <a:t>implement in groups or personal career trainings and evaluate their results (title, scope of activity, number of participants, participant </a:t>
            </a:r>
            <a:r>
              <a:rPr lang="en-US" dirty="0" smtClean="0"/>
              <a:t>selection, description </a:t>
            </a:r>
            <a:r>
              <a:rPr lang="en-US" dirty="0"/>
              <a:t>of activity, specific materials needed to implement it, evaluation sheets for the trainers, evaluation sheets for the participants)</a:t>
            </a:r>
          </a:p>
        </p:txBody>
      </p:sp>
    </p:spTree>
    <p:extLst>
      <p:ext uri="{BB962C8B-B14F-4D97-AF65-F5344CB8AC3E}">
        <p14:creationId xmlns:p14="http://schemas.microsoft.com/office/powerpoint/2010/main" val="3451498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cxnSp>
        <p:nvCxnSpPr>
          <p:cNvPr id="275" name="Google Shape;275;p6"/>
          <p:cNvCxnSpPr/>
          <p:nvPr/>
        </p:nvCxnSpPr>
        <p:spPr>
          <a:xfrm rot="10800000">
            <a:off x="2376000" y="900000"/>
            <a:ext cx="7704000" cy="0"/>
          </a:xfrm>
          <a:prstGeom prst="straightConnector1">
            <a:avLst/>
          </a:prstGeom>
          <a:noFill/>
          <a:ln w="76300" cap="flat" cmpd="sng">
            <a:solidFill>
              <a:srgbClr val="5F497A"/>
            </a:solidFill>
            <a:prstDash val="solid"/>
            <a:round/>
            <a:headEnd type="none" w="sm" len="sm"/>
            <a:tailEnd type="none" w="sm" len="sm"/>
          </a:ln>
        </p:spPr>
      </p:cxnSp>
      <p:sp>
        <p:nvSpPr>
          <p:cNvPr id="276" name="Google Shape;276;p6"/>
          <p:cNvSpPr/>
          <p:nvPr/>
        </p:nvSpPr>
        <p:spPr>
          <a:xfrm>
            <a:off x="936000" y="-29520"/>
            <a:ext cx="8228160" cy="98928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6"/>
          <p:cNvSpPr/>
          <p:nvPr/>
        </p:nvSpPr>
        <p:spPr>
          <a:xfrm>
            <a:off x="524520" y="370636"/>
            <a:ext cx="9070560" cy="430887"/>
          </a:xfrm>
          <a:prstGeom prst="rect">
            <a:avLst/>
          </a:prstGeom>
          <a:noFill/>
          <a:ln>
            <a:noFill/>
          </a:ln>
        </p:spPr>
        <p:txBody>
          <a:bodyPr spcFirstLastPara="1" wrap="square" lIns="0" tIns="0" rIns="0" bIns="0" anchor="ctr" anchorCtr="0">
            <a:spAutoFit/>
          </a:bodyPr>
          <a:lstStyle/>
          <a:p>
            <a:pPr lvl="0" algn="r"/>
            <a:r>
              <a:rPr lang="en-US" sz="2800" b="1" dirty="0" smtClean="0">
                <a:solidFill>
                  <a:schemeClr val="dk1"/>
                </a:solidFill>
              </a:rPr>
              <a:t>2</a:t>
            </a:r>
            <a:r>
              <a:rPr lang="en-US" sz="2800" b="1" baseline="30000" dirty="0" smtClean="0">
                <a:solidFill>
                  <a:schemeClr val="dk1"/>
                </a:solidFill>
              </a:rPr>
              <a:t>nd</a:t>
            </a:r>
            <a:r>
              <a:rPr lang="en-US" sz="2800" b="1" dirty="0" smtClean="0">
                <a:solidFill>
                  <a:schemeClr val="dk1"/>
                </a:solidFill>
              </a:rPr>
              <a:t> part </a:t>
            </a:r>
            <a:endParaRPr sz="2600" b="1" strike="noStrike" dirty="0">
              <a:solidFill>
                <a:schemeClr val="dk1"/>
              </a:solidFill>
              <a:sym typeface="Arial"/>
            </a:endParaRPr>
          </a:p>
        </p:txBody>
      </p:sp>
      <p:sp>
        <p:nvSpPr>
          <p:cNvPr id="278" name="Google Shape;278;p6"/>
          <p:cNvSpPr/>
          <p:nvPr/>
        </p:nvSpPr>
        <p:spPr>
          <a:xfrm>
            <a:off x="504000" y="1326600"/>
            <a:ext cx="9070560" cy="328716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6"/>
          <p:cNvSpPr txBox="1"/>
          <p:nvPr/>
        </p:nvSpPr>
        <p:spPr>
          <a:xfrm>
            <a:off x="739487" y="1145893"/>
            <a:ext cx="8640625" cy="3970637"/>
          </a:xfrm>
          <a:prstGeom prst="rect">
            <a:avLst/>
          </a:prstGeom>
          <a:noFill/>
          <a:ln>
            <a:noFill/>
          </a:ln>
          <a:effectLst>
            <a:outerShdw blurRad="40000" dist="23000" dir="5400000" rotWithShape="0">
              <a:srgbClr val="000000">
                <a:alpha val="34901"/>
              </a:srgbClr>
            </a:outerShdw>
          </a:effectLst>
        </p:spPr>
        <p:txBody>
          <a:bodyPr spcFirstLastPara="1" wrap="square" lIns="91425" tIns="45700" rIns="91425" bIns="45700" anchor="t" anchorCtr="0">
            <a:noAutofit/>
          </a:bodyPr>
          <a:lstStyle/>
          <a:p>
            <a:pPr lvl="0" algn="just"/>
            <a:endParaRPr lang="en-US" sz="1200" dirty="0"/>
          </a:p>
        </p:txBody>
      </p:sp>
      <p:pic>
        <p:nvPicPr>
          <p:cNvPr id="280" name="Google Shape;280;p6"/>
          <p:cNvPicPr preferRelativeResize="0"/>
          <p:nvPr/>
        </p:nvPicPr>
        <p:blipFill rotWithShape="1">
          <a:blip r:embed="rId3">
            <a:alphaModFix/>
          </a:blip>
          <a:srcRect/>
          <a:stretch/>
        </p:blipFill>
        <p:spPr>
          <a:xfrm>
            <a:off x="8626860" y="5250904"/>
            <a:ext cx="1752120" cy="358920"/>
          </a:xfrm>
          <a:prstGeom prst="rect">
            <a:avLst/>
          </a:prstGeom>
          <a:noFill/>
          <a:ln>
            <a:noFill/>
          </a:ln>
        </p:spPr>
      </p:pic>
      <p:sp>
        <p:nvSpPr>
          <p:cNvPr id="2" name="1 Rectángulo"/>
          <p:cNvSpPr/>
          <p:nvPr/>
        </p:nvSpPr>
        <p:spPr>
          <a:xfrm>
            <a:off x="292526" y="1033122"/>
            <a:ext cx="9534379" cy="4576702"/>
          </a:xfrm>
          <a:prstGeom prst="rect">
            <a:avLst/>
          </a:prstGeom>
        </p:spPr>
        <p:txBody>
          <a:bodyPr wrap="square">
            <a:spAutoFit/>
          </a:bodyPr>
          <a:lstStyle/>
          <a:p>
            <a:pPr marL="342900" lvl="0" indent="-342900" algn="just">
              <a:lnSpc>
                <a:spcPct val="150000"/>
              </a:lnSpc>
              <a:buFont typeface="+mj-lt"/>
              <a:buAutoNum type="alphaUcPeriod"/>
            </a:pPr>
            <a:r>
              <a:rPr lang="en-US" dirty="0" smtClean="0"/>
              <a:t>A </a:t>
            </a:r>
            <a:r>
              <a:rPr lang="en-US" dirty="0"/>
              <a:t>brief introduction to Social Media</a:t>
            </a:r>
          </a:p>
          <a:p>
            <a:pPr marL="342900" lvl="0" indent="-342900" algn="just">
              <a:lnSpc>
                <a:spcPct val="150000"/>
              </a:lnSpc>
              <a:buFont typeface="+mj-lt"/>
              <a:buAutoNum type="alphaUcPeriod"/>
            </a:pPr>
            <a:r>
              <a:rPr lang="en-US" dirty="0" smtClean="0"/>
              <a:t>Challenges </a:t>
            </a:r>
            <a:r>
              <a:rPr lang="en-US" dirty="0"/>
              <a:t>and opportunities of use of Social Media in a Social enterprise</a:t>
            </a:r>
          </a:p>
          <a:p>
            <a:pPr marL="342900" lvl="0" indent="-342900" algn="just">
              <a:lnSpc>
                <a:spcPct val="150000"/>
              </a:lnSpc>
              <a:buFont typeface="+mj-lt"/>
              <a:buAutoNum type="alphaUcPeriod"/>
            </a:pPr>
            <a:r>
              <a:rPr lang="en-US" dirty="0" smtClean="0"/>
              <a:t>Methods </a:t>
            </a:r>
            <a:r>
              <a:rPr lang="en-US" dirty="0"/>
              <a:t>of creating an effective Social Media plan for a Social enterprise</a:t>
            </a:r>
          </a:p>
          <a:p>
            <a:pPr marL="342900" lvl="0" indent="-342900" algn="just">
              <a:lnSpc>
                <a:spcPct val="150000"/>
              </a:lnSpc>
              <a:buFont typeface="+mj-lt"/>
              <a:buAutoNum type="alphaUcPeriod"/>
            </a:pPr>
            <a:r>
              <a:rPr lang="en-US" dirty="0" smtClean="0"/>
              <a:t>Tools </a:t>
            </a:r>
            <a:r>
              <a:rPr lang="en-US" dirty="0"/>
              <a:t>for Social media planning</a:t>
            </a:r>
          </a:p>
          <a:p>
            <a:pPr marL="342900" lvl="0" indent="-342900" algn="just">
              <a:lnSpc>
                <a:spcPct val="150000"/>
              </a:lnSpc>
              <a:buFont typeface="+mj-lt"/>
              <a:buAutoNum type="alphaUcPeriod"/>
            </a:pPr>
            <a:r>
              <a:rPr lang="en-US" dirty="0" smtClean="0"/>
              <a:t>Specific </a:t>
            </a:r>
            <a:r>
              <a:rPr lang="en-US" dirty="0"/>
              <a:t>methods for engaging more supporters for a Social enterprise through use of Social media</a:t>
            </a:r>
          </a:p>
          <a:p>
            <a:pPr marL="342900" lvl="0" indent="-342900" algn="just">
              <a:lnSpc>
                <a:spcPct val="150000"/>
              </a:lnSpc>
              <a:buFont typeface="+mj-lt"/>
              <a:buAutoNum type="alphaUcPeriod"/>
            </a:pPr>
            <a:r>
              <a:rPr lang="en-US" dirty="0" smtClean="0"/>
              <a:t>Specific </a:t>
            </a:r>
            <a:r>
              <a:rPr lang="en-US" dirty="0"/>
              <a:t>methods for engaging new members for the core team of the social enterprise through use of Social media</a:t>
            </a:r>
          </a:p>
          <a:p>
            <a:pPr marL="342900" lvl="0" indent="-342900" algn="just">
              <a:lnSpc>
                <a:spcPct val="150000"/>
              </a:lnSpc>
              <a:buFont typeface="+mj-lt"/>
              <a:buAutoNum type="alphaUcPeriod"/>
            </a:pPr>
            <a:r>
              <a:rPr lang="en-US" dirty="0" smtClean="0"/>
              <a:t>Examples </a:t>
            </a:r>
            <a:r>
              <a:rPr lang="en-US" dirty="0"/>
              <a:t>of effective Social media use. The examples should be clear in terms of social media plan, main scope, specific objectives, social </a:t>
            </a:r>
            <a:r>
              <a:rPr lang="en-US" dirty="0" smtClean="0"/>
              <a:t>media, selection </a:t>
            </a:r>
            <a:r>
              <a:rPr lang="en-US" dirty="0"/>
              <a:t>procedure, implementation, impact.</a:t>
            </a:r>
          </a:p>
          <a:p>
            <a:pPr marL="342900" lvl="0" indent="-342900" algn="just">
              <a:lnSpc>
                <a:spcPct val="150000"/>
              </a:lnSpc>
              <a:buFont typeface="+mj-lt"/>
              <a:buAutoNum type="alphaUcPeriod"/>
            </a:pPr>
            <a:r>
              <a:rPr lang="en-US" dirty="0" smtClean="0"/>
              <a:t>Specific </a:t>
            </a:r>
            <a:r>
              <a:rPr lang="en-US" dirty="0"/>
              <a:t>Activities that promote the use of Social media for engaging more people for Social initiative based on the material of the guide. </a:t>
            </a:r>
            <a:r>
              <a:rPr lang="en-US" dirty="0" smtClean="0"/>
              <a:t>The activities </a:t>
            </a:r>
            <a:r>
              <a:rPr lang="en-US" dirty="0"/>
              <a:t>will be presented in a way that are easy to implement in groups or personal career trainings and evaluate their results (title, scope </a:t>
            </a:r>
            <a:r>
              <a:rPr lang="en-US" dirty="0" smtClean="0"/>
              <a:t>of activity</a:t>
            </a:r>
            <a:r>
              <a:rPr lang="en-US" dirty="0"/>
              <a:t>, number of participants, participant selection, description of activity, specific materials needed to implement it, evaluation sheets for </a:t>
            </a:r>
            <a:r>
              <a:rPr lang="en-US" dirty="0" smtClean="0"/>
              <a:t>the trainers</a:t>
            </a:r>
            <a:r>
              <a:rPr lang="en-US" dirty="0"/>
              <a:t>, evaluation sheets for the participants) </a:t>
            </a:r>
          </a:p>
        </p:txBody>
      </p:sp>
    </p:spTree>
    <p:extLst>
      <p:ext uri="{BB962C8B-B14F-4D97-AF65-F5344CB8AC3E}">
        <p14:creationId xmlns:p14="http://schemas.microsoft.com/office/powerpoint/2010/main" val="3451498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79"/>
        <p:cNvGrpSpPr/>
        <p:nvPr/>
      </p:nvGrpSpPr>
      <p:grpSpPr>
        <a:xfrm>
          <a:off x="0" y="0"/>
          <a:ext cx="0" cy="0"/>
          <a:chOff x="0" y="0"/>
          <a:chExt cx="0" cy="0"/>
        </a:xfrm>
      </p:grpSpPr>
      <p:sp>
        <p:nvSpPr>
          <p:cNvPr id="580" name="Google Shape;580;p26"/>
          <p:cNvSpPr/>
          <p:nvPr/>
        </p:nvSpPr>
        <p:spPr>
          <a:xfrm>
            <a:off x="0" y="1"/>
            <a:ext cx="2374920" cy="5668920"/>
          </a:xfrm>
          <a:prstGeom prst="rect">
            <a:avLst/>
          </a:prstGeom>
          <a:solidFill>
            <a:schemeClr val="accent4">
              <a:lumMod val="75000"/>
            </a:schemeClr>
          </a:solidFill>
          <a:ln w="9525" cap="flat" cmpd="sng">
            <a:solidFill>
              <a:srgbClr val="3465A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1" name="Google Shape;581;p26"/>
          <p:cNvSpPr/>
          <p:nvPr/>
        </p:nvSpPr>
        <p:spPr>
          <a:xfrm>
            <a:off x="-106636" y="1882118"/>
            <a:ext cx="2374920" cy="1107996"/>
          </a:xfrm>
          <a:prstGeom prst="rect">
            <a:avLst/>
          </a:prstGeom>
          <a:noFill/>
          <a:ln>
            <a:noFill/>
          </a:ln>
        </p:spPr>
        <p:txBody>
          <a:bodyPr spcFirstLastPara="1" wrap="square" lIns="0" tIns="0" rIns="0" bIns="0" anchor="ctr" anchorCtr="0">
            <a:spAutoFit/>
          </a:bodyPr>
          <a:lstStyle/>
          <a:p>
            <a:pPr marL="0" marR="0" lvl="0" indent="0" algn="ctr" rtl="0">
              <a:lnSpc>
                <a:spcPct val="100000"/>
              </a:lnSpc>
              <a:spcBef>
                <a:spcPts val="0"/>
              </a:spcBef>
              <a:spcAft>
                <a:spcPts val="0"/>
              </a:spcAft>
              <a:buClr>
                <a:srgbClr val="000000"/>
              </a:buClr>
              <a:buSzPts val="2800"/>
              <a:buFont typeface="Arial"/>
              <a:buNone/>
            </a:pPr>
            <a:r>
              <a:rPr lang="en-US" sz="2400" b="0" i="0" u="none" strike="noStrike" cap="none" dirty="0">
                <a:solidFill>
                  <a:schemeClr val="dk1"/>
                </a:solidFill>
                <a:latin typeface="Calibri"/>
                <a:ea typeface="Calibri"/>
                <a:cs typeface="Calibri"/>
                <a:sym typeface="Calibri"/>
              </a:rPr>
              <a:t> </a:t>
            </a:r>
            <a:r>
              <a:rPr lang="en-US" sz="2400" b="1" i="0" u="none" strike="noStrike" cap="none" dirty="0" smtClean="0">
                <a:solidFill>
                  <a:schemeClr val="bg1"/>
                </a:solidFill>
                <a:latin typeface="+mn-lt"/>
                <a:ea typeface="Calibri"/>
                <a:cs typeface="Calibri"/>
                <a:sym typeface="Calibri"/>
              </a:rPr>
              <a:t>IO3</a:t>
            </a:r>
            <a:endParaRPr sz="2400" b="1" i="0" u="none" strike="noStrike" cap="none" dirty="0">
              <a:solidFill>
                <a:schemeClr val="bg1"/>
              </a:solidFill>
              <a:latin typeface="+mn-lt"/>
              <a:ea typeface="Calibri"/>
              <a:cs typeface="Calibri"/>
              <a:sym typeface="Calibri"/>
            </a:endParaRPr>
          </a:p>
          <a:p>
            <a:pPr marL="0" marR="0" lvl="0" indent="0" algn="ctr" rtl="0">
              <a:lnSpc>
                <a:spcPct val="100000"/>
              </a:lnSpc>
              <a:spcBef>
                <a:spcPts val="0"/>
              </a:spcBef>
              <a:spcAft>
                <a:spcPts val="0"/>
              </a:spcAft>
              <a:buClr>
                <a:srgbClr val="000000"/>
              </a:buClr>
              <a:buSzPts val="2000"/>
              <a:buFont typeface="Arial"/>
              <a:buNone/>
            </a:pPr>
            <a:r>
              <a:rPr lang="en-US" sz="2400" b="1" i="0" u="none" strike="noStrike" cap="none" dirty="0">
                <a:solidFill>
                  <a:schemeClr val="bg1"/>
                </a:solidFill>
                <a:latin typeface="+mn-lt"/>
                <a:ea typeface="Calibri"/>
                <a:cs typeface="Calibri"/>
                <a:sym typeface="Calibri"/>
              </a:rPr>
              <a:t>INNOVATIVE</a:t>
            </a:r>
            <a:endParaRPr sz="2400" b="1" i="0" u="none" strike="noStrike" cap="none" dirty="0">
              <a:solidFill>
                <a:schemeClr val="bg1"/>
              </a:solidFill>
              <a:latin typeface="+mn-lt"/>
              <a:sym typeface="Arial"/>
            </a:endParaRPr>
          </a:p>
          <a:p>
            <a:pPr marL="0" marR="0" lvl="0" indent="0" algn="ctr" rtl="0">
              <a:lnSpc>
                <a:spcPct val="100000"/>
              </a:lnSpc>
              <a:spcBef>
                <a:spcPts val="0"/>
              </a:spcBef>
              <a:spcAft>
                <a:spcPts val="0"/>
              </a:spcAft>
              <a:buClr>
                <a:srgbClr val="000000"/>
              </a:buClr>
              <a:buSzPts val="2000"/>
              <a:buFont typeface="Arial"/>
              <a:buNone/>
            </a:pPr>
            <a:r>
              <a:rPr lang="en-US" sz="2400" b="1" i="0" u="none" strike="noStrike" cap="none" dirty="0">
                <a:solidFill>
                  <a:schemeClr val="bg1"/>
                </a:solidFill>
                <a:latin typeface="+mn-lt"/>
                <a:ea typeface="Calibri"/>
                <a:cs typeface="Calibri"/>
                <a:sym typeface="Calibri"/>
              </a:rPr>
              <a:t>ELEMENTS</a:t>
            </a:r>
            <a:endParaRPr sz="2400" b="1" i="0" u="none" strike="noStrike" cap="none" dirty="0">
              <a:solidFill>
                <a:schemeClr val="bg1"/>
              </a:solidFill>
              <a:latin typeface="+mn-lt"/>
              <a:ea typeface="Calibri"/>
              <a:cs typeface="Calibri"/>
              <a:sym typeface="Calibri"/>
            </a:endParaRPr>
          </a:p>
        </p:txBody>
      </p:sp>
      <p:sp>
        <p:nvSpPr>
          <p:cNvPr id="582" name="Google Shape;582;p26"/>
          <p:cNvSpPr txBox="1"/>
          <p:nvPr/>
        </p:nvSpPr>
        <p:spPr>
          <a:xfrm>
            <a:off x="677335" y="609600"/>
            <a:ext cx="8596667" cy="13208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0"/>
              </a:spcBef>
              <a:spcAft>
                <a:spcPts val="0"/>
              </a:spcAft>
              <a:buClr>
                <a:schemeClr val="dk1"/>
              </a:buClr>
              <a:buSzPts val="4400"/>
              <a:buFont typeface="Calibri"/>
              <a:buNone/>
            </a:pPr>
            <a:endParaRPr sz="4400" b="0" i="0" u="none" strike="noStrike" cap="none">
              <a:solidFill>
                <a:schemeClr val="dk1"/>
              </a:solidFill>
              <a:latin typeface="Calibri"/>
              <a:ea typeface="Calibri"/>
              <a:cs typeface="Calibri"/>
              <a:sym typeface="Calibri"/>
            </a:endParaRPr>
          </a:p>
        </p:txBody>
      </p:sp>
      <p:grpSp>
        <p:nvGrpSpPr>
          <p:cNvPr id="583" name="Google Shape;583;p26"/>
          <p:cNvGrpSpPr/>
          <p:nvPr/>
        </p:nvGrpSpPr>
        <p:grpSpPr>
          <a:xfrm>
            <a:off x="-7306069" y="-1189510"/>
            <a:ext cx="17255509" cy="7827924"/>
            <a:chOff x="-7951738" y="-1215586"/>
            <a:chExt cx="15652241" cy="9467142"/>
          </a:xfrm>
        </p:grpSpPr>
        <p:sp>
          <p:nvSpPr>
            <p:cNvPr id="584" name="Google Shape;584;p26"/>
            <p:cNvSpPr/>
            <p:nvPr/>
          </p:nvSpPr>
          <p:spPr>
            <a:xfrm>
              <a:off x="-7951738" y="-1215586"/>
              <a:ext cx="9467142" cy="9467142"/>
            </a:xfrm>
            <a:prstGeom prst="blockArc">
              <a:avLst>
                <a:gd name="adj1" fmla="val 18900000"/>
                <a:gd name="adj2" fmla="val 2700000"/>
                <a:gd name="adj3" fmla="val 228"/>
              </a:avLst>
            </a:prstGeom>
            <a:noFill/>
            <a:ln w="25400" cap="flat"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chemeClr val="accent4"/>
                </a:solidFill>
                <a:latin typeface="Arial"/>
                <a:ea typeface="Arial"/>
                <a:cs typeface="Arial"/>
                <a:sym typeface="Arial"/>
              </a:endParaRPr>
            </a:p>
          </p:txBody>
        </p:sp>
        <p:sp>
          <p:nvSpPr>
            <p:cNvPr id="585" name="Google Shape;585;p26"/>
            <p:cNvSpPr/>
            <p:nvPr/>
          </p:nvSpPr>
          <p:spPr>
            <a:xfrm>
              <a:off x="976592" y="703596"/>
              <a:ext cx="6723911" cy="1407193"/>
            </a:xfrm>
            <a:prstGeom prst="rect">
              <a:avLst/>
            </a:prstGeom>
            <a:solidFill>
              <a:srgbClr val="FE71E3"/>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6" name="Google Shape;586;p26"/>
            <p:cNvSpPr txBox="1"/>
            <p:nvPr/>
          </p:nvSpPr>
          <p:spPr>
            <a:xfrm>
              <a:off x="976592" y="703596"/>
              <a:ext cx="6723911" cy="1583094"/>
            </a:xfrm>
            <a:prstGeom prst="rect">
              <a:avLst/>
            </a:prstGeom>
            <a:solidFill>
              <a:schemeClr val="accent4">
                <a:lumMod val="60000"/>
                <a:lumOff val="40000"/>
              </a:schemeClr>
            </a:solidFill>
            <a:ln>
              <a:noFill/>
            </a:ln>
          </p:spPr>
          <p:txBody>
            <a:bodyPr spcFirstLastPara="1" wrap="square" lIns="1116950" tIns="38100" rIns="38100" bIns="38100" anchor="ctr" anchorCtr="0">
              <a:noAutofit/>
            </a:bodyPr>
            <a:lstStyle/>
            <a:p>
              <a:pPr marL="0" marR="0" lvl="0" indent="0" algn="just" rtl="0">
                <a:lnSpc>
                  <a:spcPct val="90000"/>
                </a:lnSpc>
                <a:spcBef>
                  <a:spcPts val="0"/>
                </a:spcBef>
                <a:spcAft>
                  <a:spcPts val="0"/>
                </a:spcAft>
                <a:buClr>
                  <a:srgbClr val="000000"/>
                </a:buClr>
                <a:buSzPts val="1500"/>
                <a:buFont typeface="Arial"/>
                <a:buNone/>
              </a:pPr>
              <a:r>
                <a:rPr lang="en-US" sz="1800" b="0" i="0" u="none" strike="noStrike" cap="none" dirty="0">
                  <a:solidFill>
                    <a:schemeClr val="lt1"/>
                  </a:solidFill>
                  <a:latin typeface="+mn-lt"/>
                  <a:ea typeface="Calibri"/>
                  <a:cs typeface="Calibri"/>
                  <a:sym typeface="Calibri"/>
                </a:rPr>
                <a:t>-it involves approaches, practices and examples from different European </a:t>
              </a:r>
              <a:r>
                <a:rPr lang="en-US" sz="1800" b="0" i="0" u="none" strike="noStrike" cap="none" dirty="0" smtClean="0">
                  <a:solidFill>
                    <a:schemeClr val="lt1"/>
                  </a:solidFill>
                  <a:latin typeface="+mn-lt"/>
                  <a:ea typeface="Calibri"/>
                  <a:cs typeface="Calibri"/>
                  <a:sym typeface="Calibri"/>
                </a:rPr>
                <a:t>countries.</a:t>
              </a:r>
            </a:p>
            <a:p>
              <a:pPr marL="0" marR="0" lvl="0" indent="0" algn="just" rtl="0">
                <a:lnSpc>
                  <a:spcPct val="90000"/>
                </a:lnSpc>
                <a:spcBef>
                  <a:spcPts val="0"/>
                </a:spcBef>
                <a:spcAft>
                  <a:spcPts val="0"/>
                </a:spcAft>
                <a:buClr>
                  <a:srgbClr val="000000"/>
                </a:buClr>
                <a:buSzPts val="1500"/>
                <a:buFont typeface="Arial"/>
                <a:buNone/>
              </a:pPr>
              <a:endParaRPr lang="en-US" sz="1800" b="0" i="0" u="none" strike="noStrike" cap="none" dirty="0">
                <a:solidFill>
                  <a:schemeClr val="lt1"/>
                </a:solidFill>
                <a:latin typeface="+mn-lt"/>
                <a:ea typeface="Calibri"/>
                <a:cs typeface="Calibri"/>
                <a:sym typeface="Calibri"/>
              </a:endParaRPr>
            </a:p>
            <a:p>
              <a:pPr marL="0" marR="0" lvl="0" indent="0" algn="just" rtl="0">
                <a:lnSpc>
                  <a:spcPct val="90000"/>
                </a:lnSpc>
                <a:spcBef>
                  <a:spcPts val="0"/>
                </a:spcBef>
                <a:spcAft>
                  <a:spcPts val="0"/>
                </a:spcAft>
                <a:buClr>
                  <a:srgbClr val="000000"/>
                </a:buClr>
                <a:buSzPts val="1500"/>
                <a:buFont typeface="Arial"/>
                <a:buNone/>
              </a:pPr>
              <a:r>
                <a:rPr lang="en-US" sz="1800" b="0" i="0" u="none" strike="noStrike" cap="none" dirty="0" smtClean="0">
                  <a:solidFill>
                    <a:schemeClr val="lt1"/>
                  </a:solidFill>
                  <a:latin typeface="+mn-lt"/>
                  <a:ea typeface="Calibri"/>
                  <a:cs typeface="Calibri"/>
                  <a:sym typeface="Calibri"/>
                </a:rPr>
                <a:t>-it involves approaches and tools specifically addressing fostering of Social Entrepreneurship</a:t>
              </a:r>
              <a:endParaRPr sz="1800" b="0" i="0" u="none" strike="noStrike" cap="none" dirty="0">
                <a:solidFill>
                  <a:schemeClr val="lt1"/>
                </a:solidFill>
                <a:latin typeface="+mn-lt"/>
                <a:ea typeface="Calibri"/>
                <a:cs typeface="Calibri"/>
                <a:sym typeface="Calibri"/>
              </a:endParaRPr>
            </a:p>
          </p:txBody>
        </p:sp>
        <p:sp>
          <p:nvSpPr>
            <p:cNvPr id="587" name="Google Shape;587;p26"/>
            <p:cNvSpPr/>
            <p:nvPr/>
          </p:nvSpPr>
          <p:spPr>
            <a:xfrm>
              <a:off x="97096" y="527697"/>
              <a:ext cx="1758992" cy="1758992"/>
            </a:xfrm>
            <a:prstGeom prst="ellipse">
              <a:avLst/>
            </a:prstGeom>
            <a:solidFill>
              <a:schemeClr val="lt1"/>
            </a:solidFill>
            <a:ln w="2540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8" name="Google Shape;588;p26"/>
            <p:cNvSpPr/>
            <p:nvPr/>
          </p:nvSpPr>
          <p:spPr>
            <a:xfrm>
              <a:off x="1488107" y="2814387"/>
              <a:ext cx="6212396" cy="1407193"/>
            </a:xfrm>
            <a:prstGeom prst="rect">
              <a:avLst/>
            </a:prstGeom>
            <a:solidFill>
              <a:schemeClr val="accent3"/>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89" name="Google Shape;589;p26"/>
            <p:cNvSpPr txBox="1"/>
            <p:nvPr/>
          </p:nvSpPr>
          <p:spPr>
            <a:xfrm>
              <a:off x="1488107" y="2814387"/>
              <a:ext cx="6212396" cy="1583094"/>
            </a:xfrm>
            <a:prstGeom prst="rect">
              <a:avLst/>
            </a:prstGeom>
            <a:solidFill>
              <a:schemeClr val="accent4">
                <a:lumMod val="60000"/>
                <a:lumOff val="40000"/>
              </a:schemeClr>
            </a:solidFill>
            <a:ln>
              <a:noFill/>
            </a:ln>
          </p:spPr>
          <p:txBody>
            <a:bodyPr spcFirstLastPara="1" wrap="square" lIns="1116950" tIns="40625" rIns="40625" bIns="40625" anchor="ctr" anchorCtr="0">
              <a:noAutofit/>
            </a:bodyPr>
            <a:lstStyle/>
            <a:p>
              <a:pPr marL="0" marR="0" lvl="0" indent="0" algn="just" rtl="0">
                <a:lnSpc>
                  <a:spcPct val="90000"/>
                </a:lnSpc>
                <a:spcBef>
                  <a:spcPts val="0"/>
                </a:spcBef>
                <a:spcAft>
                  <a:spcPts val="0"/>
                </a:spcAft>
                <a:buClr>
                  <a:srgbClr val="000000"/>
                </a:buClr>
                <a:buSzPts val="1600"/>
                <a:buFont typeface="Arial"/>
                <a:buNone/>
              </a:pPr>
              <a:r>
                <a:rPr lang="en-US" sz="1800" b="0" i="0" u="none" strike="noStrike" cap="none" dirty="0">
                  <a:solidFill>
                    <a:schemeClr val="lt1"/>
                  </a:solidFill>
                  <a:latin typeface="+mn-lt"/>
                  <a:ea typeface="Calibri"/>
                  <a:cs typeface="Calibri"/>
                  <a:sym typeface="Calibri"/>
                </a:rPr>
                <a:t>-it direct applies to the development of young people who want to start their Social enterprise</a:t>
              </a:r>
              <a:endParaRPr sz="1800" b="0" i="0" u="none" strike="noStrike" cap="none" dirty="0">
                <a:solidFill>
                  <a:schemeClr val="lt1"/>
                </a:solidFill>
                <a:latin typeface="+mn-lt"/>
                <a:ea typeface="Calibri"/>
                <a:cs typeface="Calibri"/>
                <a:sym typeface="Calibri"/>
              </a:endParaRPr>
            </a:p>
          </p:txBody>
        </p:sp>
        <p:sp>
          <p:nvSpPr>
            <p:cNvPr id="590" name="Google Shape;590;p26"/>
            <p:cNvSpPr/>
            <p:nvPr/>
          </p:nvSpPr>
          <p:spPr>
            <a:xfrm>
              <a:off x="608611" y="2638488"/>
              <a:ext cx="1758992" cy="1758992"/>
            </a:xfrm>
            <a:prstGeom prst="ellipse">
              <a:avLst/>
            </a:prstGeom>
            <a:solidFill>
              <a:schemeClr val="lt1"/>
            </a:solidFill>
            <a:ln w="2540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1" name="Google Shape;591;p26"/>
            <p:cNvSpPr/>
            <p:nvPr/>
          </p:nvSpPr>
          <p:spPr>
            <a:xfrm>
              <a:off x="976592" y="4925178"/>
              <a:ext cx="6723911" cy="1407193"/>
            </a:xfrm>
            <a:prstGeom prst="rect">
              <a:avLst/>
            </a:prstGeom>
            <a:solidFill>
              <a:schemeClr val="accent4"/>
            </a:solidFill>
            <a:ln w="25400"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92" name="Google Shape;592;p26"/>
            <p:cNvSpPr txBox="1"/>
            <p:nvPr/>
          </p:nvSpPr>
          <p:spPr>
            <a:xfrm>
              <a:off x="976592" y="4925178"/>
              <a:ext cx="6723911" cy="1583094"/>
            </a:xfrm>
            <a:prstGeom prst="rect">
              <a:avLst/>
            </a:prstGeom>
            <a:solidFill>
              <a:schemeClr val="accent4">
                <a:lumMod val="60000"/>
                <a:lumOff val="40000"/>
              </a:schemeClr>
            </a:solidFill>
            <a:ln>
              <a:noFill/>
            </a:ln>
          </p:spPr>
          <p:txBody>
            <a:bodyPr spcFirstLastPara="1" wrap="square" lIns="1116950" tIns="38100" rIns="38100" bIns="38100" anchor="ctr" anchorCtr="0">
              <a:noAutofit/>
            </a:bodyPr>
            <a:lstStyle/>
            <a:p>
              <a:pPr marL="0" marR="0" lvl="0" indent="0" algn="just" rtl="0">
                <a:lnSpc>
                  <a:spcPct val="90000"/>
                </a:lnSpc>
                <a:spcBef>
                  <a:spcPts val="0"/>
                </a:spcBef>
                <a:spcAft>
                  <a:spcPts val="0"/>
                </a:spcAft>
                <a:buClr>
                  <a:srgbClr val="000000"/>
                </a:buClr>
                <a:buSzPts val="1500"/>
                <a:buFont typeface="Arial"/>
                <a:buNone/>
              </a:pPr>
              <a:r>
                <a:rPr lang="en-US" sz="1800" b="0" i="0" u="none" strike="noStrike" cap="none" dirty="0">
                  <a:solidFill>
                    <a:schemeClr val="lt1"/>
                  </a:solidFill>
                  <a:latin typeface="+mn-lt"/>
                  <a:ea typeface="Calibri"/>
                  <a:cs typeface="Calibri"/>
                  <a:sym typeface="Calibri"/>
                </a:rPr>
                <a:t>-it involves specific activities promoting Social entrepreneurship to young people and giving them specific directions and viable business. Models O3 will be in English, Greek, Spanish . English version will assure its transferability to other European countries. </a:t>
              </a:r>
              <a:endParaRPr sz="1800" b="0" i="0" u="none" strike="noStrike" cap="none" dirty="0">
                <a:solidFill>
                  <a:schemeClr val="lt1"/>
                </a:solidFill>
                <a:latin typeface="+mn-lt"/>
                <a:ea typeface="Calibri"/>
                <a:cs typeface="Calibri"/>
                <a:sym typeface="Calibri"/>
              </a:endParaRPr>
            </a:p>
          </p:txBody>
        </p:sp>
        <p:sp>
          <p:nvSpPr>
            <p:cNvPr id="593" name="Google Shape;593;p26"/>
            <p:cNvSpPr/>
            <p:nvPr/>
          </p:nvSpPr>
          <p:spPr>
            <a:xfrm>
              <a:off x="97096" y="4749279"/>
              <a:ext cx="1758992" cy="1758992"/>
            </a:xfrm>
            <a:prstGeom prst="ellipse">
              <a:avLst/>
            </a:prstGeom>
            <a:solidFill>
              <a:schemeClr val="lt1"/>
            </a:solidFill>
            <a:ln w="25400"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pSp>
    </p:spTree>
    <p:extLst>
      <p:ext uri="{BB962C8B-B14F-4D97-AF65-F5344CB8AC3E}">
        <p14:creationId xmlns:p14="http://schemas.microsoft.com/office/powerpoint/2010/main" val="2611297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43"/>
        <p:cNvGrpSpPr/>
        <p:nvPr/>
      </p:nvGrpSpPr>
      <p:grpSpPr>
        <a:xfrm>
          <a:off x="0" y="0"/>
          <a:ext cx="0" cy="0"/>
          <a:chOff x="0" y="0"/>
          <a:chExt cx="0" cy="0"/>
        </a:xfrm>
      </p:grpSpPr>
      <p:sp>
        <p:nvSpPr>
          <p:cNvPr id="644" name="Google Shape;644;p26"/>
          <p:cNvSpPr/>
          <p:nvPr/>
        </p:nvSpPr>
        <p:spPr>
          <a:xfrm>
            <a:off x="-1" y="0"/>
            <a:ext cx="10080625" cy="5668920"/>
          </a:xfrm>
          <a:prstGeom prst="rect">
            <a:avLst/>
          </a:prstGeom>
          <a:solidFill>
            <a:srgbClr val="5F497A"/>
          </a:solidFill>
          <a:ln w="9525" cap="flat" cmpd="sng">
            <a:solidFill>
              <a:srgbClr val="3465A4"/>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26"/>
          <p:cNvSpPr/>
          <p:nvPr/>
        </p:nvSpPr>
        <p:spPr>
          <a:xfrm>
            <a:off x="1080000" y="3581640"/>
            <a:ext cx="8228160" cy="989280"/>
          </a:xfrm>
          <a:prstGeom prst="rect">
            <a:avLst/>
          </a:prstGeom>
          <a:noFill/>
          <a:ln>
            <a:noFill/>
          </a:ln>
        </p:spPr>
        <p:txBody>
          <a:bodyPr spcFirstLastPara="1" wrap="square" lIns="90000" tIns="45000" rIns="90000" bIns="45000" anchor="ctr" anchorCtr="0">
            <a:normAutofit/>
          </a:bodyPr>
          <a:lstStyle/>
          <a:p>
            <a:pPr marL="0" marR="0" lvl="0" indent="0" algn="ctr" rtl="0">
              <a:lnSpc>
                <a:spcPct val="100000"/>
              </a:lnSpc>
              <a:spcBef>
                <a:spcPts val="0"/>
              </a:spcBef>
              <a:spcAft>
                <a:spcPts val="0"/>
              </a:spcAft>
              <a:buNone/>
            </a:pPr>
            <a:r>
              <a:rPr lang="en-US" sz="4400" b="0" strike="noStrike">
                <a:solidFill>
                  <a:srgbClr val="FFFFFF"/>
                </a:solidFill>
                <a:latin typeface="Arial"/>
                <a:ea typeface="Arial"/>
                <a:cs typeface="Arial"/>
                <a:sym typeface="Arial"/>
              </a:rPr>
              <a:t>THANK YOU!!</a:t>
            </a:r>
            <a:endParaRPr sz="4400" b="0" strike="noStrike">
              <a:solidFill>
                <a:schemeClr val="dk1"/>
              </a:solidFill>
              <a:latin typeface="Arial"/>
              <a:ea typeface="Arial"/>
              <a:cs typeface="Arial"/>
              <a:sym typeface="Arial"/>
            </a:endParaRPr>
          </a:p>
        </p:txBody>
      </p:sp>
      <p:sp>
        <p:nvSpPr>
          <p:cNvPr id="646" name="Google Shape;646;p26"/>
          <p:cNvSpPr/>
          <p:nvPr/>
        </p:nvSpPr>
        <p:spPr>
          <a:xfrm>
            <a:off x="6768000" y="4838760"/>
            <a:ext cx="3238920" cy="706432"/>
          </a:xfrm>
          <a:prstGeom prst="rect">
            <a:avLst/>
          </a:prstGeom>
          <a:noFill/>
          <a:ln>
            <a:noFill/>
          </a:ln>
        </p:spPr>
        <p:txBody>
          <a:bodyPr spcFirstLastPara="1" wrap="square" lIns="90000" tIns="45000" rIns="90000" bIns="45000" anchor="t" anchorCtr="0">
            <a:spAutoFit/>
          </a:bodyPr>
          <a:lstStyle/>
          <a:p>
            <a:pPr marL="0" marR="0" lvl="0" indent="0" algn="just" rtl="0">
              <a:lnSpc>
                <a:spcPct val="100000"/>
              </a:lnSpc>
              <a:spcBef>
                <a:spcPts val="0"/>
              </a:spcBef>
              <a:spcAft>
                <a:spcPts val="0"/>
              </a:spcAft>
              <a:buNone/>
            </a:pPr>
            <a:r>
              <a:rPr lang="en-US" sz="800" b="0" strike="noStrike" dirty="0">
                <a:solidFill>
                  <a:schemeClr val="accent1"/>
                </a:solidFill>
                <a:latin typeface="Arial"/>
                <a:ea typeface="Arial"/>
                <a:cs typeface="Arial"/>
                <a:sym typeface="Arial"/>
              </a:rPr>
              <a:t>This presentation is related to the Project made by the beneficiaries jointly or individually in any form and using any means shall indicate that it reflects only the authors view and </a:t>
            </a:r>
            <a:r>
              <a:rPr lang="en-US" sz="800" b="0" strike="noStrike" dirty="0" err="1">
                <a:solidFill>
                  <a:schemeClr val="accent1"/>
                </a:solidFill>
                <a:latin typeface="Arial"/>
                <a:ea typeface="Arial"/>
                <a:cs typeface="Arial"/>
                <a:sym typeface="Arial"/>
              </a:rPr>
              <a:t>tha</a:t>
            </a:r>
            <a:r>
              <a:rPr lang="en-US" sz="800" b="0" strike="noStrike" dirty="0">
                <a:solidFill>
                  <a:schemeClr val="accent1"/>
                </a:solidFill>
                <a:latin typeface="Arial"/>
                <a:ea typeface="Arial"/>
                <a:cs typeface="Arial"/>
                <a:sym typeface="Arial"/>
              </a:rPr>
              <a:t> the National Agency and the European </a:t>
            </a:r>
            <a:r>
              <a:rPr lang="en-US" sz="800" b="0" strike="noStrike" dirty="0" err="1">
                <a:solidFill>
                  <a:schemeClr val="accent1"/>
                </a:solidFill>
                <a:latin typeface="Arial"/>
                <a:ea typeface="Arial"/>
                <a:cs typeface="Arial"/>
                <a:sym typeface="Arial"/>
              </a:rPr>
              <a:t>Commision</a:t>
            </a:r>
            <a:r>
              <a:rPr lang="en-US" sz="800" b="0" strike="noStrike" dirty="0">
                <a:solidFill>
                  <a:schemeClr val="accent1"/>
                </a:solidFill>
                <a:latin typeface="Arial"/>
                <a:ea typeface="Arial"/>
                <a:cs typeface="Arial"/>
                <a:sym typeface="Arial"/>
              </a:rPr>
              <a:t> are not responsible for any use that may be made of the information it contains.</a:t>
            </a:r>
            <a:endParaRPr sz="800" b="0" strike="noStrike" dirty="0">
              <a:solidFill>
                <a:schemeClr val="accent1"/>
              </a:solidFill>
              <a:latin typeface="Arial"/>
              <a:ea typeface="Arial"/>
              <a:cs typeface="Arial"/>
              <a:sym typeface="Arial"/>
            </a:endParaRPr>
          </a:p>
        </p:txBody>
      </p:sp>
      <p:pic>
        <p:nvPicPr>
          <p:cNvPr id="647" name="Google Shape;647;p26"/>
          <p:cNvPicPr preferRelativeResize="0"/>
          <p:nvPr/>
        </p:nvPicPr>
        <p:blipFill rotWithShape="1">
          <a:blip r:embed="rId3">
            <a:alphaModFix/>
          </a:blip>
          <a:srcRect/>
          <a:stretch/>
        </p:blipFill>
        <p:spPr>
          <a:xfrm>
            <a:off x="6562440" y="20880"/>
            <a:ext cx="3505320" cy="718920"/>
          </a:xfrm>
          <a:prstGeom prst="rect">
            <a:avLst/>
          </a:prstGeom>
          <a:noFill/>
          <a:ln>
            <a:noFill/>
          </a:ln>
        </p:spPr>
      </p:pic>
      <p:sp>
        <p:nvSpPr>
          <p:cNvPr id="648" name="Google Shape;648;p26"/>
          <p:cNvSpPr txBox="1"/>
          <p:nvPr/>
        </p:nvSpPr>
        <p:spPr>
          <a:xfrm>
            <a:off x="3713040" y="2118002"/>
            <a:ext cx="2849400" cy="983431"/>
          </a:xfrm>
          <a:prstGeom prst="rect">
            <a:avLst/>
          </a:prstGeom>
          <a:noFill/>
          <a:ln>
            <a:noFill/>
          </a:ln>
        </p:spPr>
        <p:txBody>
          <a:bodyPr spcFirstLastPara="1" wrap="square" lIns="90000" tIns="45000" rIns="90000" bIns="45000" anchor="t" anchorCtr="0">
            <a:spAutoFit/>
          </a:bodyPr>
          <a:lstStyle/>
          <a:p>
            <a:pPr marL="0" marR="0" lvl="0" indent="0" algn="ctr" rtl="0">
              <a:spcBef>
                <a:spcPts val="0"/>
              </a:spcBef>
              <a:spcAft>
                <a:spcPts val="0"/>
              </a:spcAft>
              <a:buNone/>
            </a:pPr>
            <a:r>
              <a:rPr lang="en-US" sz="4800" b="0" strike="noStrike">
                <a:solidFill>
                  <a:srgbClr val="FFFFFF"/>
                </a:solidFill>
                <a:latin typeface="Arial"/>
                <a:ea typeface="Arial"/>
                <a:cs typeface="Arial"/>
                <a:sym typeface="Arial"/>
              </a:rPr>
              <a:t>INSPIRE</a:t>
            </a:r>
            <a:r>
              <a:rPr lang="en-US" sz="1000" b="0" strike="noStrike">
                <a:solidFill>
                  <a:srgbClr val="FFFFFF"/>
                </a:solidFill>
                <a:latin typeface="Arial"/>
                <a:ea typeface="Arial"/>
                <a:cs typeface="Arial"/>
                <a:sym typeface="Arial"/>
              </a:rPr>
              <a:t>  </a:t>
            </a:r>
            <a:endParaRPr/>
          </a:p>
          <a:p>
            <a:pPr marL="0" marR="0" lvl="0" indent="0" algn="ctr" rtl="0">
              <a:spcBef>
                <a:spcPts val="0"/>
              </a:spcBef>
              <a:spcAft>
                <a:spcPts val="0"/>
              </a:spcAft>
              <a:buNone/>
            </a:pPr>
            <a:r>
              <a:rPr lang="en-US" sz="1000">
                <a:solidFill>
                  <a:schemeClr val="lt1"/>
                </a:solidFill>
                <a:latin typeface="Arial"/>
                <a:ea typeface="Arial"/>
                <a:cs typeface="Arial"/>
                <a:sym typeface="Arial"/>
              </a:rPr>
              <a:t>2019-3-EL02-KA205-005215</a:t>
            </a:r>
            <a:endParaRPr sz="1000" b="0" strike="noStrik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743</Words>
  <Application>Microsoft Office PowerPoint</Application>
  <PresentationFormat>Personalizado</PresentationFormat>
  <Paragraphs>48</Paragraphs>
  <Slides>8</Slides>
  <Notes>8</Notes>
  <HiddenSlides>0</HiddenSlides>
  <MMClips>0</MMClips>
  <ScaleCrop>false</ScaleCrop>
  <HeadingPairs>
    <vt:vector size="6" baseType="variant">
      <vt:variant>
        <vt:lpstr>Fuentes usadas</vt:lpstr>
      </vt:variant>
      <vt:variant>
        <vt:i4>2</vt:i4>
      </vt:variant>
      <vt:variant>
        <vt:lpstr>Tema</vt:lpstr>
      </vt:variant>
      <vt:variant>
        <vt:i4>2</vt:i4>
      </vt:variant>
      <vt:variant>
        <vt:lpstr>Títulos de diapositiva</vt:lpstr>
      </vt:variant>
      <vt:variant>
        <vt:i4>8</vt:i4>
      </vt:variant>
    </vt:vector>
  </HeadingPairs>
  <TitlesOfParts>
    <vt:vector size="12" baseType="lpstr">
      <vt:lpstr>Arial</vt:lpstr>
      <vt:lpstr>Calibri</vt:lpstr>
      <vt:lpstr>Office Theme</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marin</dc:creator>
  <cp:lastModifiedBy>User06</cp:lastModifiedBy>
  <cp:revision>23</cp:revision>
  <dcterms:created xsi:type="dcterms:W3CDTF">2019-10-17T23:47:41Z</dcterms:created>
  <dcterms:modified xsi:type="dcterms:W3CDTF">2021-06-15T06:58:16Z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Notes">
    <vt:i4>0</vt:i4>
  </property>
  <property fmtid="{D5CDD505-2E9C-101B-9397-08002B2CF9AE}" pid="7" name="PresentationFormat">
    <vt:lpwstr>Προσαρμογή</vt:lpwstr>
  </property>
  <property fmtid="{D5CDD505-2E9C-101B-9397-08002B2CF9AE}" pid="8" name="ScaleCrop">
    <vt:bool>false</vt:bool>
  </property>
  <property fmtid="{D5CDD505-2E9C-101B-9397-08002B2CF9AE}" pid="9" name="ShareDoc">
    <vt:bool>false</vt:bool>
  </property>
  <property fmtid="{D5CDD505-2E9C-101B-9397-08002B2CF9AE}" pid="10" name="Slides">
    <vt:i4>5</vt:i4>
  </property>
</Properties>
</file>