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4" r:id="rId2"/>
    <p:sldMasterId id="2147483701" r:id="rId3"/>
  </p:sldMasterIdLst>
  <p:notesMasterIdLst>
    <p:notesMasterId r:id="rId24"/>
  </p:notesMasterIdLst>
  <p:sldIdLst>
    <p:sldId id="256" r:id="rId4"/>
    <p:sldId id="263" r:id="rId5"/>
    <p:sldId id="266" r:id="rId6"/>
    <p:sldId id="267" r:id="rId7"/>
    <p:sldId id="268" r:id="rId8"/>
    <p:sldId id="444" r:id="rId9"/>
    <p:sldId id="270" r:id="rId10"/>
    <p:sldId id="271" r:id="rId11"/>
    <p:sldId id="276" r:id="rId12"/>
    <p:sldId id="447" r:id="rId13"/>
    <p:sldId id="277" r:id="rId14"/>
    <p:sldId id="284" r:id="rId15"/>
    <p:sldId id="448" r:id="rId16"/>
    <p:sldId id="280" r:id="rId17"/>
    <p:sldId id="285" r:id="rId18"/>
    <p:sldId id="279" r:id="rId19"/>
    <p:sldId id="449" r:id="rId20"/>
    <p:sldId id="450" r:id="rId21"/>
    <p:sldId id="451" r:id="rId22"/>
    <p:sldId id="262" r:id="rId23"/>
  </p:sldIdLst>
  <p:sldSz cx="10080625" cy="567055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63" userDrawn="1">
          <p15:clr>
            <a:srgbClr val="000000"/>
          </p15:clr>
        </p15:guide>
        <p15:guide id="2" pos="3175">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pr0G42pabJi8b1WYr/Eup63TO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6B437A-F856-4E4C-BE89-6D1C06D3BB98}">
  <a:tblStyle styleId="{016B437A-F856-4E4C-BE89-6D1C06D3BB9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b="off" i="off"/>
      <a:tcStyle>
        <a:tcBdr/>
        <a:fill>
          <a:solidFill>
            <a:srgbClr val="D7D2DF"/>
          </a:solidFill>
        </a:fill>
      </a:tcStyle>
    </a:band1H>
    <a:band2H>
      <a:tcTxStyle b="off" i="off"/>
      <a:tcStyle>
        <a:tcBdr/>
      </a:tcStyle>
    </a:band2H>
    <a:band1V>
      <a:tcTxStyle b="off" i="off"/>
      <a:tcStyle>
        <a:tcBdr/>
        <a:fill>
          <a:solidFill>
            <a:srgbClr val="D7D2DF"/>
          </a:solidFill>
        </a:fill>
      </a:tcStyle>
    </a:band1V>
    <a:band2V>
      <a:tcTxStyle b="off" i="off"/>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10" autoAdjust="0"/>
  </p:normalViewPr>
  <p:slideViewPr>
    <p:cSldViewPr snapToGrid="0">
      <p:cViewPr varScale="1">
        <p:scale>
          <a:sx n="61" d="100"/>
          <a:sy n="61" d="100"/>
        </p:scale>
        <p:origin x="34" y="533"/>
      </p:cViewPr>
      <p:guideLst>
        <p:guide orient="horz" pos="1763"/>
        <p:guide pos="3175"/>
      </p:guideLst>
    </p:cSldViewPr>
  </p:slideViewPr>
  <p:notesTextViewPr>
    <p:cViewPr>
      <p:scale>
        <a:sx n="1" d="1"/>
        <a:sy n="1" d="1"/>
      </p:scale>
      <p:origin x="0" y="0"/>
    </p:cViewPr>
  </p:notesTextViewPr>
  <p:sorterViewPr>
    <p:cViewPr>
      <p:scale>
        <a:sx n="200" d="100"/>
        <a:sy n="200" d="100"/>
      </p:scale>
      <p:origin x="0" y="-124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217488" y="801688"/>
            <a:ext cx="7126287" cy="4010025"/>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12245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217488" y="801688"/>
            <a:ext cx="7126287" cy="4010025"/>
          </a:xfrm>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542221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4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5"/>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5"/>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5"/>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5"/>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5"/>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5"/>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0"/>
        <p:cNvGrpSpPr/>
        <p:nvPr/>
      </p:nvGrpSpPr>
      <p:grpSpPr>
        <a:xfrm>
          <a:off x="0" y="0"/>
          <a:ext cx="0" cy="0"/>
          <a:chOff x="0" y="0"/>
          <a:chExt cx="0" cy="0"/>
        </a:xfrm>
      </p:grpSpPr>
      <p:pic>
        <p:nvPicPr>
          <p:cNvPr id="3" name="Google Shape;249;p3">
            <a:extLst>
              <a:ext uri="{FF2B5EF4-FFF2-40B4-BE49-F238E27FC236}">
                <a16:creationId xmlns:a16="http://schemas.microsoft.com/office/drawing/2014/main" id="{DF6DEDF0-E159-4EA9-A7B9-9E6006F8E2CF}"/>
              </a:ext>
            </a:extLst>
          </p:cNvPr>
          <p:cNvPicPr preferRelativeResize="0"/>
          <p:nvPr userDrawn="1"/>
        </p:nvPicPr>
        <p:blipFill rotWithShape="1">
          <a:blip r:embed="rId2">
            <a:alphaModFix/>
          </a:blip>
          <a:srcRect/>
          <a:stretch/>
        </p:blipFill>
        <p:spPr>
          <a:xfrm>
            <a:off x="8649720" y="5186680"/>
            <a:ext cx="1752119" cy="358920"/>
          </a:xfrm>
          <a:prstGeom prst="rect">
            <a:avLst/>
          </a:prstGeom>
          <a:noFill/>
          <a:ln>
            <a:noFill/>
          </a:ln>
        </p:spPr>
      </p:pic>
      <p:pic>
        <p:nvPicPr>
          <p:cNvPr id="5" name="Google Shape;250;p3">
            <a:extLst>
              <a:ext uri="{FF2B5EF4-FFF2-40B4-BE49-F238E27FC236}">
                <a16:creationId xmlns:a16="http://schemas.microsoft.com/office/drawing/2014/main" id="{83A0EA2E-F4A2-4721-8602-8F65211E277B}"/>
              </a:ext>
            </a:extLst>
          </p:cNvPr>
          <p:cNvPicPr preferRelativeResize="0"/>
          <p:nvPr userDrawn="1"/>
        </p:nvPicPr>
        <p:blipFill>
          <a:blip r:embed="rId3">
            <a:alphaModFix/>
          </a:blip>
          <a:stretch>
            <a:fillRect/>
          </a:stretch>
        </p:blipFill>
        <p:spPr>
          <a:xfrm>
            <a:off x="7560669" y="5229075"/>
            <a:ext cx="907904" cy="358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1"/>
        <p:cNvGrpSpPr/>
        <p:nvPr/>
      </p:nvGrpSpPr>
      <p:grpSpPr>
        <a:xfrm>
          <a:off x="0" y="0"/>
          <a:ext cx="0" cy="0"/>
          <a:chOff x="0" y="0"/>
          <a:chExt cx="0" cy="0"/>
        </a:xfrm>
      </p:grpSpPr>
      <p:sp>
        <p:nvSpPr>
          <p:cNvPr id="112" name="Google Shape;112;p6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8"/>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4"/>
        <p:cNvGrpSpPr/>
        <p:nvPr/>
      </p:nvGrpSpPr>
      <p:grpSpPr>
        <a:xfrm>
          <a:off x="0" y="0"/>
          <a:ext cx="0" cy="0"/>
          <a:chOff x="0" y="0"/>
          <a:chExt cx="0" cy="0"/>
        </a:xfrm>
      </p:grpSpPr>
      <p:sp>
        <p:nvSpPr>
          <p:cNvPr id="115" name="Google Shape;115;p6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9"/>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preserve="1" userDrawn="1">
  <p:cSld name="1_Title, Content">
    <p:spTree>
      <p:nvGrpSpPr>
        <p:cNvPr id="1" name="Shape 114"/>
        <p:cNvGrpSpPr/>
        <p:nvPr/>
      </p:nvGrpSpPr>
      <p:grpSpPr>
        <a:xfrm>
          <a:off x="0" y="0"/>
          <a:ext cx="0" cy="0"/>
          <a:chOff x="0" y="0"/>
          <a:chExt cx="0" cy="0"/>
        </a:xfrm>
      </p:grpSpPr>
      <p:sp>
        <p:nvSpPr>
          <p:cNvPr id="115" name="Google Shape;115;p69"/>
          <p:cNvSpPr txBox="1">
            <a:spLocks noGrp="1" noChangeAspect="1"/>
          </p:cNvSpPr>
          <p:nvPr>
            <p:ph type="title"/>
          </p:nvPr>
        </p:nvSpPr>
        <p:spPr>
          <a:xfrm>
            <a:off x="52900" y="45342"/>
            <a:ext cx="2104487" cy="5580000"/>
          </a:xfrm>
          <a:prstGeom prst="rect">
            <a:avLst/>
          </a:prstGeom>
          <a:ln w="762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0" tIns="0" rIns="0" bIns="0" anchor="ctr" anchorCtr="0">
            <a:normAutofit/>
          </a:bodyPr>
          <a:lstStyle>
            <a:lvl1pPr lvl="0" algn="ctr">
              <a:lnSpc>
                <a:spcPct val="90000"/>
              </a:lnSpc>
              <a:spcBef>
                <a:spcPts val="0"/>
              </a:spcBef>
              <a:spcAft>
                <a:spcPts val="0"/>
              </a:spcAft>
              <a:buClr>
                <a:schemeClr val="dk1"/>
              </a:buClr>
              <a:buSzPts val="1800"/>
              <a:buNone/>
              <a:defRPr sz="3000">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6" name="Google Shape;116;p69"/>
          <p:cNvSpPr txBox="1">
            <a:spLocks noGrp="1"/>
          </p:cNvSpPr>
          <p:nvPr>
            <p:ph type="body" idx="1"/>
          </p:nvPr>
        </p:nvSpPr>
        <p:spPr>
          <a:xfrm>
            <a:off x="2400299" y="674370"/>
            <a:ext cx="7176325" cy="433197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 name="Εικόνα 2">
            <a:extLst>
              <a:ext uri="{FF2B5EF4-FFF2-40B4-BE49-F238E27FC236}">
                <a16:creationId xmlns:a16="http://schemas.microsoft.com/office/drawing/2014/main" id="{AB5A2C55-8D06-4A14-B653-5749FB1D186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rot="20270359">
            <a:off x="176747" y="142979"/>
            <a:ext cx="979173" cy="1128893"/>
          </a:xfrm>
          <a:prstGeom prst="rect">
            <a:avLst/>
          </a:prstGeom>
        </p:spPr>
      </p:pic>
    </p:spTree>
    <p:extLst>
      <p:ext uri="{BB962C8B-B14F-4D97-AF65-F5344CB8AC3E}">
        <p14:creationId xmlns:p14="http://schemas.microsoft.com/office/powerpoint/2010/main" val="3749509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7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3"/>
        <p:cNvGrpSpPr/>
        <p:nvPr/>
      </p:nvGrpSpPr>
      <p:grpSpPr>
        <a:xfrm>
          <a:off x="0" y="0"/>
          <a:ext cx="0" cy="0"/>
          <a:chOff x="0" y="0"/>
          <a:chExt cx="0" cy="0"/>
        </a:xfrm>
      </p:grpSpPr>
      <p:sp>
        <p:nvSpPr>
          <p:cNvPr id="124" name="Google Shape;124;p72"/>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5"/>
        <p:cNvGrpSpPr/>
        <p:nvPr/>
      </p:nvGrpSpPr>
      <p:grpSpPr>
        <a:xfrm>
          <a:off x="0" y="0"/>
          <a:ext cx="0" cy="0"/>
          <a:chOff x="0" y="0"/>
          <a:chExt cx="0" cy="0"/>
        </a:xfrm>
      </p:grpSpPr>
      <p:sp>
        <p:nvSpPr>
          <p:cNvPr id="126" name="Google Shape;126;p7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73"/>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73"/>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73"/>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0"/>
        <p:cNvGrpSpPr/>
        <p:nvPr/>
      </p:nvGrpSpPr>
      <p:grpSpPr>
        <a:xfrm>
          <a:off x="0" y="0"/>
          <a:ext cx="0" cy="0"/>
          <a:chOff x="0" y="0"/>
          <a:chExt cx="0" cy="0"/>
        </a:xfrm>
      </p:grpSpPr>
      <p:sp>
        <p:nvSpPr>
          <p:cNvPr id="131" name="Google Shape;131;p7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74"/>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7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4"/>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5"/>
        <p:cNvGrpSpPr/>
        <p:nvPr/>
      </p:nvGrpSpPr>
      <p:grpSpPr>
        <a:xfrm>
          <a:off x="0" y="0"/>
          <a:ext cx="0" cy="0"/>
          <a:chOff x="0" y="0"/>
          <a:chExt cx="0" cy="0"/>
        </a:xfrm>
      </p:grpSpPr>
      <p:sp>
        <p:nvSpPr>
          <p:cNvPr id="136" name="Google Shape;136;p7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5"/>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5"/>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5"/>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35"/>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0"/>
        <p:cNvGrpSpPr/>
        <p:nvPr/>
      </p:nvGrpSpPr>
      <p:grpSpPr>
        <a:xfrm>
          <a:off x="0" y="0"/>
          <a:ext cx="0" cy="0"/>
          <a:chOff x="0" y="0"/>
          <a:chExt cx="0" cy="0"/>
        </a:xfrm>
      </p:grpSpPr>
      <p:sp>
        <p:nvSpPr>
          <p:cNvPr id="141" name="Google Shape;141;p7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76"/>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76"/>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4"/>
        <p:cNvGrpSpPr/>
        <p:nvPr/>
      </p:nvGrpSpPr>
      <p:grpSpPr>
        <a:xfrm>
          <a:off x="0" y="0"/>
          <a:ext cx="0" cy="0"/>
          <a:chOff x="0" y="0"/>
          <a:chExt cx="0" cy="0"/>
        </a:xfrm>
      </p:grpSpPr>
      <p:sp>
        <p:nvSpPr>
          <p:cNvPr id="145" name="Google Shape;145;p7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7"/>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77"/>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77"/>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77"/>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0"/>
        <p:cNvGrpSpPr/>
        <p:nvPr/>
      </p:nvGrpSpPr>
      <p:grpSpPr>
        <a:xfrm>
          <a:off x="0" y="0"/>
          <a:ext cx="0" cy="0"/>
          <a:chOff x="0" y="0"/>
          <a:chExt cx="0" cy="0"/>
        </a:xfrm>
      </p:grpSpPr>
      <p:sp>
        <p:nvSpPr>
          <p:cNvPr id="151" name="Google Shape;151;p7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8"/>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8"/>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78"/>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8"/>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8"/>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78"/>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774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10"/>
        <p:cNvGrpSpPr/>
        <p:nvPr/>
      </p:nvGrpSpPr>
      <p:grpSpPr>
        <a:xfrm>
          <a:off x="0" y="0"/>
          <a:ext cx="0" cy="0"/>
          <a:chOff x="0" y="0"/>
          <a:chExt cx="0" cy="0"/>
        </a:xfrm>
      </p:grpSpPr>
      <p:pic>
        <p:nvPicPr>
          <p:cNvPr id="3" name="Google Shape;249;p3">
            <a:extLst>
              <a:ext uri="{FF2B5EF4-FFF2-40B4-BE49-F238E27FC236}">
                <a16:creationId xmlns:a16="http://schemas.microsoft.com/office/drawing/2014/main" id="{DF6DEDF0-E159-4EA9-A7B9-9E6006F8E2CF}"/>
              </a:ext>
            </a:extLst>
          </p:cNvPr>
          <p:cNvPicPr preferRelativeResize="0"/>
          <p:nvPr userDrawn="1"/>
        </p:nvPicPr>
        <p:blipFill rotWithShape="1">
          <a:blip r:embed="rId2">
            <a:alphaModFix/>
          </a:blip>
          <a:srcRect/>
          <a:stretch/>
        </p:blipFill>
        <p:spPr>
          <a:xfrm>
            <a:off x="8649720" y="5186680"/>
            <a:ext cx="1752119" cy="358920"/>
          </a:xfrm>
          <a:prstGeom prst="rect">
            <a:avLst/>
          </a:prstGeom>
          <a:noFill/>
          <a:ln>
            <a:noFill/>
          </a:ln>
        </p:spPr>
      </p:pic>
      <p:pic>
        <p:nvPicPr>
          <p:cNvPr id="5" name="Google Shape;250;p3">
            <a:extLst>
              <a:ext uri="{FF2B5EF4-FFF2-40B4-BE49-F238E27FC236}">
                <a16:creationId xmlns:a16="http://schemas.microsoft.com/office/drawing/2014/main" id="{83A0EA2E-F4A2-4721-8602-8F65211E277B}"/>
              </a:ext>
            </a:extLst>
          </p:cNvPr>
          <p:cNvPicPr preferRelativeResize="0"/>
          <p:nvPr userDrawn="1"/>
        </p:nvPicPr>
        <p:blipFill>
          <a:blip r:embed="rId3">
            <a:alphaModFix/>
          </a:blip>
          <a:stretch>
            <a:fillRect/>
          </a:stretch>
        </p:blipFill>
        <p:spPr>
          <a:xfrm>
            <a:off x="7560669" y="5229075"/>
            <a:ext cx="907904" cy="358925"/>
          </a:xfrm>
          <a:prstGeom prst="rect">
            <a:avLst/>
          </a:prstGeom>
          <a:noFill/>
          <a:ln>
            <a:noFill/>
          </a:ln>
        </p:spPr>
      </p:pic>
    </p:spTree>
    <p:extLst>
      <p:ext uri="{BB962C8B-B14F-4D97-AF65-F5344CB8AC3E}">
        <p14:creationId xmlns:p14="http://schemas.microsoft.com/office/powerpoint/2010/main" val="3606205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111"/>
        <p:cNvGrpSpPr/>
        <p:nvPr/>
      </p:nvGrpSpPr>
      <p:grpSpPr>
        <a:xfrm>
          <a:off x="0" y="0"/>
          <a:ext cx="0" cy="0"/>
          <a:chOff x="0" y="0"/>
          <a:chExt cx="0" cy="0"/>
        </a:xfrm>
      </p:grpSpPr>
      <p:sp>
        <p:nvSpPr>
          <p:cNvPr id="112" name="Google Shape;112;p6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8"/>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16410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type="obj">
  <p:cSld name="Title, Content">
    <p:spTree>
      <p:nvGrpSpPr>
        <p:cNvPr id="1" name="Shape 114"/>
        <p:cNvGrpSpPr/>
        <p:nvPr/>
      </p:nvGrpSpPr>
      <p:grpSpPr>
        <a:xfrm>
          <a:off x="0" y="0"/>
          <a:ext cx="0" cy="0"/>
          <a:chOff x="0" y="0"/>
          <a:chExt cx="0" cy="0"/>
        </a:xfrm>
      </p:grpSpPr>
      <p:sp>
        <p:nvSpPr>
          <p:cNvPr id="115" name="Google Shape;115;p6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9"/>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65810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preserve="1" userDrawn="1">
  <p:cSld name="1_Title, Content">
    <p:spTree>
      <p:nvGrpSpPr>
        <p:cNvPr id="1" name="Shape 114"/>
        <p:cNvGrpSpPr/>
        <p:nvPr/>
      </p:nvGrpSpPr>
      <p:grpSpPr>
        <a:xfrm>
          <a:off x="0" y="0"/>
          <a:ext cx="0" cy="0"/>
          <a:chOff x="0" y="0"/>
          <a:chExt cx="0" cy="0"/>
        </a:xfrm>
      </p:grpSpPr>
      <p:sp>
        <p:nvSpPr>
          <p:cNvPr id="115" name="Google Shape;115;p69"/>
          <p:cNvSpPr txBox="1">
            <a:spLocks noGrp="1" noChangeAspect="1"/>
          </p:cNvSpPr>
          <p:nvPr>
            <p:ph type="title"/>
          </p:nvPr>
        </p:nvSpPr>
        <p:spPr>
          <a:xfrm>
            <a:off x="52900" y="45342"/>
            <a:ext cx="2104487" cy="5580000"/>
          </a:xfrm>
          <a:prstGeom prst="rect">
            <a:avLst/>
          </a:prstGeom>
          <a:ln w="762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0" tIns="0" rIns="0" bIns="0" anchor="ctr" anchorCtr="0">
            <a:normAutofit/>
          </a:bodyPr>
          <a:lstStyle>
            <a:lvl1pPr lvl="0" algn="ctr">
              <a:lnSpc>
                <a:spcPct val="90000"/>
              </a:lnSpc>
              <a:spcBef>
                <a:spcPts val="0"/>
              </a:spcBef>
              <a:spcAft>
                <a:spcPts val="0"/>
              </a:spcAft>
              <a:buClr>
                <a:schemeClr val="dk1"/>
              </a:buClr>
              <a:buSzPts val="1800"/>
              <a:buNone/>
              <a:defRPr sz="3000">
                <a:solidFill>
                  <a:schemeClr val="bg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16" name="Google Shape;116;p69"/>
          <p:cNvSpPr txBox="1">
            <a:spLocks noGrp="1"/>
          </p:cNvSpPr>
          <p:nvPr>
            <p:ph type="body" idx="1"/>
          </p:nvPr>
        </p:nvSpPr>
        <p:spPr>
          <a:xfrm>
            <a:off x="2400299" y="674370"/>
            <a:ext cx="7176325" cy="433197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3" name="Εικόνα 2">
            <a:extLst>
              <a:ext uri="{FF2B5EF4-FFF2-40B4-BE49-F238E27FC236}">
                <a16:creationId xmlns:a16="http://schemas.microsoft.com/office/drawing/2014/main" id="{AB5A2C55-8D06-4A14-B653-5749FB1D1867}"/>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rot="20270359">
            <a:off x="176747" y="142979"/>
            <a:ext cx="979173" cy="1128893"/>
          </a:xfrm>
          <a:prstGeom prst="rect">
            <a:avLst/>
          </a:prstGeom>
        </p:spPr>
      </p:pic>
    </p:spTree>
    <p:extLst>
      <p:ext uri="{BB962C8B-B14F-4D97-AF65-F5344CB8AC3E}">
        <p14:creationId xmlns:p14="http://schemas.microsoft.com/office/powerpoint/2010/main" val="126378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17"/>
        <p:cNvGrpSpPr/>
        <p:nvPr/>
      </p:nvGrpSpPr>
      <p:grpSpPr>
        <a:xfrm>
          <a:off x="0" y="0"/>
          <a:ext cx="0" cy="0"/>
          <a:chOff x="0" y="0"/>
          <a:chExt cx="0" cy="0"/>
        </a:xfrm>
      </p:grpSpPr>
      <p:sp>
        <p:nvSpPr>
          <p:cNvPr id="118" name="Google Shape;118;p7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70"/>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70"/>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73223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1"/>
        <p:cNvGrpSpPr/>
        <p:nvPr/>
      </p:nvGrpSpPr>
      <p:grpSpPr>
        <a:xfrm>
          <a:off x="0" y="0"/>
          <a:ext cx="0" cy="0"/>
          <a:chOff x="0" y="0"/>
          <a:chExt cx="0" cy="0"/>
        </a:xfrm>
      </p:grpSpPr>
      <p:sp>
        <p:nvSpPr>
          <p:cNvPr id="122" name="Google Shape;122;p7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3513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3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6"/>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Centered Text">
    <p:spTree>
      <p:nvGrpSpPr>
        <p:cNvPr id="1" name="Shape 123"/>
        <p:cNvGrpSpPr/>
        <p:nvPr/>
      </p:nvGrpSpPr>
      <p:grpSpPr>
        <a:xfrm>
          <a:off x="0" y="0"/>
          <a:ext cx="0" cy="0"/>
          <a:chOff x="0" y="0"/>
          <a:chExt cx="0" cy="0"/>
        </a:xfrm>
      </p:grpSpPr>
      <p:sp>
        <p:nvSpPr>
          <p:cNvPr id="124" name="Google Shape;124;p72"/>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19996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itle, 2 Content and Content">
    <p:spTree>
      <p:nvGrpSpPr>
        <p:cNvPr id="1" name="Shape 125"/>
        <p:cNvGrpSpPr/>
        <p:nvPr/>
      </p:nvGrpSpPr>
      <p:grpSpPr>
        <a:xfrm>
          <a:off x="0" y="0"/>
          <a:ext cx="0" cy="0"/>
          <a:chOff x="0" y="0"/>
          <a:chExt cx="0" cy="0"/>
        </a:xfrm>
      </p:grpSpPr>
      <p:sp>
        <p:nvSpPr>
          <p:cNvPr id="126" name="Google Shape;126;p7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73"/>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73"/>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73"/>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1757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Title Content and 2 Content">
    <p:spTree>
      <p:nvGrpSpPr>
        <p:cNvPr id="1" name="Shape 130"/>
        <p:cNvGrpSpPr/>
        <p:nvPr/>
      </p:nvGrpSpPr>
      <p:grpSpPr>
        <a:xfrm>
          <a:off x="0" y="0"/>
          <a:ext cx="0" cy="0"/>
          <a:chOff x="0" y="0"/>
          <a:chExt cx="0" cy="0"/>
        </a:xfrm>
      </p:grpSpPr>
      <p:sp>
        <p:nvSpPr>
          <p:cNvPr id="131" name="Google Shape;131;p7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74"/>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7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4"/>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62564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itle, 2 Content over Content">
    <p:spTree>
      <p:nvGrpSpPr>
        <p:cNvPr id="1" name="Shape 135"/>
        <p:cNvGrpSpPr/>
        <p:nvPr/>
      </p:nvGrpSpPr>
      <p:grpSpPr>
        <a:xfrm>
          <a:off x="0" y="0"/>
          <a:ext cx="0" cy="0"/>
          <a:chOff x="0" y="0"/>
          <a:chExt cx="0" cy="0"/>
        </a:xfrm>
      </p:grpSpPr>
      <p:sp>
        <p:nvSpPr>
          <p:cNvPr id="136" name="Google Shape;136;p7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5"/>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5"/>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5"/>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75696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Title, Content over Content">
    <p:spTree>
      <p:nvGrpSpPr>
        <p:cNvPr id="1" name="Shape 140"/>
        <p:cNvGrpSpPr/>
        <p:nvPr/>
      </p:nvGrpSpPr>
      <p:grpSpPr>
        <a:xfrm>
          <a:off x="0" y="0"/>
          <a:ext cx="0" cy="0"/>
          <a:chOff x="0" y="0"/>
          <a:chExt cx="0" cy="0"/>
        </a:xfrm>
      </p:grpSpPr>
      <p:sp>
        <p:nvSpPr>
          <p:cNvPr id="141" name="Google Shape;141;p7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76"/>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76"/>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8813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Title, 4 Content">
    <p:spTree>
      <p:nvGrpSpPr>
        <p:cNvPr id="1" name="Shape 144"/>
        <p:cNvGrpSpPr/>
        <p:nvPr/>
      </p:nvGrpSpPr>
      <p:grpSpPr>
        <a:xfrm>
          <a:off x="0" y="0"/>
          <a:ext cx="0" cy="0"/>
          <a:chOff x="0" y="0"/>
          <a:chExt cx="0" cy="0"/>
        </a:xfrm>
      </p:grpSpPr>
      <p:sp>
        <p:nvSpPr>
          <p:cNvPr id="145" name="Google Shape;145;p7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7"/>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77"/>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77"/>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77"/>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4855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0"/>
        <p:cNvGrpSpPr/>
        <p:nvPr/>
      </p:nvGrpSpPr>
      <p:grpSpPr>
        <a:xfrm>
          <a:off x="0" y="0"/>
          <a:ext cx="0" cy="0"/>
          <a:chOff x="0" y="0"/>
          <a:chExt cx="0" cy="0"/>
        </a:xfrm>
      </p:grpSpPr>
      <p:sp>
        <p:nvSpPr>
          <p:cNvPr id="151" name="Google Shape;151;p7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8"/>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8"/>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78"/>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8"/>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8"/>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78"/>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25249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A0C2A888-DACB-4E29-938F-9EC2C5546B14}"/>
              </a:ext>
            </a:extLst>
          </p:cNvPr>
          <p:cNvSpPr>
            <a:spLocks noGrp="1"/>
          </p:cNvSpPr>
          <p:nvPr>
            <p:ph/>
          </p:nvPr>
        </p:nvSpPr>
        <p:spPr>
          <a:xfrm>
            <a:off x="266017" y="401664"/>
            <a:ext cx="9298327" cy="466376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3" name="Θέση αριθμού διαφάνειας 2">
            <a:extLst>
              <a:ext uri="{FF2B5EF4-FFF2-40B4-BE49-F238E27FC236}">
                <a16:creationId xmlns:a16="http://schemas.microsoft.com/office/drawing/2014/main" id="{2B8B77D7-DF99-4848-B793-BA46E0178D17}"/>
              </a:ext>
            </a:extLst>
          </p:cNvPr>
          <p:cNvSpPr>
            <a:spLocks noGrp="1"/>
          </p:cNvSpPr>
          <p:nvPr>
            <p:ph type="sldNum" sz="quarter" idx="10"/>
          </p:nvPr>
        </p:nvSpPr>
        <p:spPr>
          <a:xfrm>
            <a:off x="516282" y="5255760"/>
            <a:ext cx="2352146" cy="301904"/>
          </a:xfrm>
        </p:spPr>
        <p:txBody>
          <a:bodyPr/>
          <a:lstStyle>
            <a:lvl1pPr>
              <a:defRPr/>
            </a:lvl1pPr>
          </a:lstStyle>
          <a:p>
            <a:fld id="{9ED149BA-6DF3-48A6-B95C-082448D0BA5F}" type="slidenum">
              <a:rPr lang="el-GR" altLang="el-GR"/>
              <a:pPr/>
              <a:t>‹#›</a:t>
            </a:fld>
            <a:endParaRPr lang="el-GR" altLang="el-GR"/>
          </a:p>
        </p:txBody>
      </p:sp>
    </p:spTree>
    <p:extLst>
      <p:ext uri="{BB962C8B-B14F-4D97-AF65-F5344CB8AC3E}">
        <p14:creationId xmlns:p14="http://schemas.microsoft.com/office/powerpoint/2010/main" val="204158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39"/>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0"/>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0"/>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1"/>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1"/>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2"/>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4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3"/>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4"/>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4"/>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4"/>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1.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image" Target="../media/image1.jp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504000" y="225720"/>
            <a:ext cx="9071640" cy="946800"/>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504000" y="1326600"/>
            <a:ext cx="9071640" cy="328824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31"/>
          <p:cNvSpPr txBox="1">
            <a:spLocks noGrp="1"/>
          </p:cNvSpPr>
          <p:nvPr>
            <p:ph type="title"/>
          </p:nvPr>
        </p:nvSpPr>
        <p:spPr>
          <a:xfrm>
            <a:off x="504000" y="225720"/>
            <a:ext cx="9071640" cy="946800"/>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31"/>
          <p:cNvSpPr txBox="1">
            <a:spLocks noGrp="1"/>
          </p:cNvSpPr>
          <p:nvPr>
            <p:ph type="body" idx="1"/>
          </p:nvPr>
        </p:nvSpPr>
        <p:spPr>
          <a:xfrm>
            <a:off x="504000" y="1326600"/>
            <a:ext cx="9071640" cy="328824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2" name="Google Shape;249;p3">
            <a:extLst>
              <a:ext uri="{FF2B5EF4-FFF2-40B4-BE49-F238E27FC236}">
                <a16:creationId xmlns:a16="http://schemas.microsoft.com/office/drawing/2014/main" id="{51C670DB-1307-401A-A9C4-051850D54245}"/>
              </a:ext>
            </a:extLst>
          </p:cNvPr>
          <p:cNvPicPr preferRelativeResize="0"/>
          <p:nvPr userDrawn="1"/>
        </p:nvPicPr>
        <p:blipFill rotWithShape="1">
          <a:blip r:embed="rId15">
            <a:alphaModFix/>
          </a:blip>
          <a:srcRect/>
          <a:stretch/>
        </p:blipFill>
        <p:spPr>
          <a:xfrm>
            <a:off x="8649720" y="5186680"/>
            <a:ext cx="1752119" cy="358920"/>
          </a:xfrm>
          <a:prstGeom prst="rect">
            <a:avLst/>
          </a:prstGeom>
          <a:noFill/>
          <a:ln>
            <a:noFill/>
          </a:ln>
        </p:spPr>
      </p:pic>
      <p:pic>
        <p:nvPicPr>
          <p:cNvPr id="3" name="Google Shape;250;p3">
            <a:extLst>
              <a:ext uri="{FF2B5EF4-FFF2-40B4-BE49-F238E27FC236}">
                <a16:creationId xmlns:a16="http://schemas.microsoft.com/office/drawing/2014/main" id="{C62C18E2-6386-4484-87C2-2DF3B69C297C}"/>
              </a:ext>
            </a:extLst>
          </p:cNvPr>
          <p:cNvPicPr preferRelativeResize="0"/>
          <p:nvPr userDrawn="1"/>
        </p:nvPicPr>
        <p:blipFill>
          <a:blip r:embed="rId16">
            <a:alphaModFix/>
          </a:blip>
          <a:stretch>
            <a:fillRect/>
          </a:stretch>
        </p:blipFill>
        <p:spPr>
          <a:xfrm>
            <a:off x="7560669" y="5229075"/>
            <a:ext cx="907904" cy="358925"/>
          </a:xfrm>
          <a:prstGeom prst="rect">
            <a:avLst/>
          </a:prstGeom>
          <a:noFill/>
          <a:ln>
            <a:noFill/>
          </a:ln>
        </p:spPr>
      </p:pic>
      <p:sp>
        <p:nvSpPr>
          <p:cNvPr id="5" name="TextBox 4">
            <a:extLst>
              <a:ext uri="{FF2B5EF4-FFF2-40B4-BE49-F238E27FC236}">
                <a16:creationId xmlns:a16="http://schemas.microsoft.com/office/drawing/2014/main" id="{7ED56741-613F-4B28-87E6-7F70BD1D486B}"/>
              </a:ext>
            </a:extLst>
          </p:cNvPr>
          <p:cNvSpPr txBox="1"/>
          <p:nvPr userDrawn="1"/>
        </p:nvSpPr>
        <p:spPr>
          <a:xfrm>
            <a:off x="2183979" y="5311001"/>
            <a:ext cx="453422" cy="276999"/>
          </a:xfrm>
          <a:prstGeom prst="rect">
            <a:avLst/>
          </a:prstGeom>
          <a:noFill/>
        </p:spPr>
        <p:txBody>
          <a:bodyPr wrap="square" rtlCol="0">
            <a:spAutoFit/>
          </a:bodyPr>
          <a:lstStyle/>
          <a:p>
            <a:fld id="{FABB6415-2E56-4B30-BE44-6F6099D668F6}" type="slidenum">
              <a:rPr lang="el-GR" sz="1200" smtClean="0"/>
              <a:t>‹#›</a:t>
            </a:fld>
            <a:endParaRPr lang="el-GR" sz="1200" dirty="0"/>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700"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71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31"/>
          <p:cNvSpPr txBox="1">
            <a:spLocks noGrp="1"/>
          </p:cNvSpPr>
          <p:nvPr>
            <p:ph type="title"/>
          </p:nvPr>
        </p:nvSpPr>
        <p:spPr>
          <a:xfrm>
            <a:off x="504000" y="225720"/>
            <a:ext cx="9071640" cy="946800"/>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31"/>
          <p:cNvSpPr txBox="1">
            <a:spLocks noGrp="1"/>
          </p:cNvSpPr>
          <p:nvPr>
            <p:ph type="body" idx="1"/>
          </p:nvPr>
        </p:nvSpPr>
        <p:spPr>
          <a:xfrm>
            <a:off x="504000" y="1326600"/>
            <a:ext cx="9071640" cy="328824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2" name="Google Shape;249;p3">
            <a:extLst>
              <a:ext uri="{FF2B5EF4-FFF2-40B4-BE49-F238E27FC236}">
                <a16:creationId xmlns:a16="http://schemas.microsoft.com/office/drawing/2014/main" id="{51C670DB-1307-401A-A9C4-051850D54245}"/>
              </a:ext>
            </a:extLst>
          </p:cNvPr>
          <p:cNvPicPr preferRelativeResize="0"/>
          <p:nvPr userDrawn="1"/>
        </p:nvPicPr>
        <p:blipFill rotWithShape="1">
          <a:blip r:embed="rId16">
            <a:alphaModFix/>
          </a:blip>
          <a:srcRect/>
          <a:stretch/>
        </p:blipFill>
        <p:spPr>
          <a:xfrm>
            <a:off x="8649720" y="5186680"/>
            <a:ext cx="1752119" cy="358920"/>
          </a:xfrm>
          <a:prstGeom prst="rect">
            <a:avLst/>
          </a:prstGeom>
          <a:noFill/>
          <a:ln>
            <a:noFill/>
          </a:ln>
        </p:spPr>
      </p:pic>
      <p:pic>
        <p:nvPicPr>
          <p:cNvPr id="3" name="Google Shape;250;p3">
            <a:extLst>
              <a:ext uri="{FF2B5EF4-FFF2-40B4-BE49-F238E27FC236}">
                <a16:creationId xmlns:a16="http://schemas.microsoft.com/office/drawing/2014/main" id="{C62C18E2-6386-4484-87C2-2DF3B69C297C}"/>
              </a:ext>
            </a:extLst>
          </p:cNvPr>
          <p:cNvPicPr preferRelativeResize="0"/>
          <p:nvPr userDrawn="1"/>
        </p:nvPicPr>
        <p:blipFill>
          <a:blip r:embed="rId17">
            <a:alphaModFix/>
          </a:blip>
          <a:stretch>
            <a:fillRect/>
          </a:stretch>
        </p:blipFill>
        <p:spPr>
          <a:xfrm>
            <a:off x="7560669" y="5229075"/>
            <a:ext cx="907904" cy="358925"/>
          </a:xfrm>
          <a:prstGeom prst="rect">
            <a:avLst/>
          </a:prstGeom>
          <a:noFill/>
          <a:ln>
            <a:noFill/>
          </a:ln>
        </p:spPr>
      </p:pic>
      <p:sp>
        <p:nvSpPr>
          <p:cNvPr id="5" name="TextBox 4">
            <a:extLst>
              <a:ext uri="{FF2B5EF4-FFF2-40B4-BE49-F238E27FC236}">
                <a16:creationId xmlns:a16="http://schemas.microsoft.com/office/drawing/2014/main" id="{7ED56741-613F-4B28-87E6-7F70BD1D486B}"/>
              </a:ext>
            </a:extLst>
          </p:cNvPr>
          <p:cNvSpPr txBox="1"/>
          <p:nvPr userDrawn="1"/>
        </p:nvSpPr>
        <p:spPr>
          <a:xfrm>
            <a:off x="2183979" y="5311001"/>
            <a:ext cx="453422" cy="276999"/>
          </a:xfrm>
          <a:prstGeom prst="rect">
            <a:avLst/>
          </a:prstGeom>
          <a:noFill/>
        </p:spPr>
        <p:txBody>
          <a:bodyPr wrap="square" rtlCol="0">
            <a:spAutoFit/>
          </a:bodyPr>
          <a:lstStyle/>
          <a:p>
            <a:fld id="{FABB6415-2E56-4B30-BE44-6F6099D668F6}" type="slidenum">
              <a:rPr lang="el-GR" sz="1200" smtClean="0"/>
              <a:t>‹#›</a:t>
            </a:fld>
            <a:endParaRPr lang="el-GR" sz="1200" dirty="0"/>
          </a:p>
        </p:txBody>
      </p:sp>
    </p:spTree>
    <p:extLst>
      <p:ext uri="{BB962C8B-B14F-4D97-AF65-F5344CB8AC3E}">
        <p14:creationId xmlns:p14="http://schemas.microsoft.com/office/powerpoint/2010/main" val="2541757161"/>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
          <p:cNvPicPr preferRelativeResize="0"/>
          <p:nvPr/>
        </p:nvPicPr>
        <p:blipFill rotWithShape="1">
          <a:blip r:embed="rId3">
            <a:alphaModFix/>
          </a:blip>
          <a:srcRect/>
          <a:stretch/>
        </p:blipFill>
        <p:spPr>
          <a:xfrm>
            <a:off x="7751923" y="72000"/>
            <a:ext cx="2305400" cy="472824"/>
          </a:xfrm>
          <a:prstGeom prst="rect">
            <a:avLst/>
          </a:prstGeom>
          <a:noFill/>
          <a:ln>
            <a:noFill/>
          </a:ln>
        </p:spPr>
      </p:pic>
      <p:sp>
        <p:nvSpPr>
          <p:cNvPr id="214" name="Google Shape;214;p1"/>
          <p:cNvSpPr/>
          <p:nvPr/>
        </p:nvSpPr>
        <p:spPr>
          <a:xfrm>
            <a:off x="3477020" y="3619120"/>
            <a:ext cx="6321300" cy="984885"/>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200" b="0" i="0" u="none" strike="noStrike" cap="none" dirty="0" err="1">
                <a:solidFill>
                  <a:srgbClr val="7F7F7F"/>
                </a:solidFill>
                <a:latin typeface="Arial Narrow" panose="020B0606020202030204" pitchFamily="34" charset="0"/>
                <a:sym typeface="Arial"/>
              </a:rPr>
              <a:t>INnovative</a:t>
            </a:r>
            <a:r>
              <a:rPr lang="en-US" sz="3200" b="0" i="0" u="none" strike="noStrike" cap="none" dirty="0">
                <a:solidFill>
                  <a:srgbClr val="7F7F7F"/>
                </a:solidFill>
                <a:latin typeface="Arial Narrow" panose="020B0606020202030204" pitchFamily="34" charset="0"/>
                <a:sym typeface="Arial"/>
              </a:rPr>
              <a:t> Serious Play for Identifying your Role in Social Entrepreneurship</a:t>
            </a:r>
            <a:endParaRPr sz="3200" b="0" i="0" u="none" strike="noStrike" cap="none" dirty="0">
              <a:solidFill>
                <a:srgbClr val="7F7F7F"/>
              </a:solidFill>
              <a:latin typeface="Arial Narrow" panose="020B0606020202030204" pitchFamily="34" charset="0"/>
              <a:sym typeface="Arial"/>
            </a:endParaRPr>
          </a:p>
        </p:txBody>
      </p:sp>
      <p:pic>
        <p:nvPicPr>
          <p:cNvPr id="215" name="Google Shape;215;p1" descr="Αποτέλεσμα εικόνας για digital game entrepreneurship"/>
          <p:cNvPicPr preferRelativeResize="0"/>
          <p:nvPr/>
        </p:nvPicPr>
        <p:blipFill rotWithShape="1">
          <a:blip r:embed="rId4">
            <a:alphaModFix/>
          </a:blip>
          <a:srcRect l="37501" r="26894"/>
          <a:stretch/>
        </p:blipFill>
        <p:spPr>
          <a:xfrm>
            <a:off x="0" y="0"/>
            <a:ext cx="3031368" cy="5670550"/>
          </a:xfrm>
          <a:prstGeom prst="rect">
            <a:avLst/>
          </a:prstGeom>
          <a:noFill/>
          <a:ln>
            <a:noFill/>
          </a:ln>
        </p:spPr>
      </p:pic>
      <p:pic>
        <p:nvPicPr>
          <p:cNvPr id="216" name="Google Shape;216;p1"/>
          <p:cNvPicPr preferRelativeResize="0"/>
          <p:nvPr/>
        </p:nvPicPr>
        <p:blipFill>
          <a:blip r:embed="rId5">
            <a:alphaModFix/>
          </a:blip>
          <a:stretch>
            <a:fillRect/>
          </a:stretch>
        </p:blipFill>
        <p:spPr>
          <a:xfrm>
            <a:off x="4392618" y="961588"/>
            <a:ext cx="4632052" cy="18311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32B8C04F-B092-4356-A3CE-683D1D246E95}"/>
              </a:ext>
            </a:extLst>
          </p:cNvPr>
          <p:cNvSpPr>
            <a:spLocks noGrp="1"/>
          </p:cNvSpPr>
          <p:nvPr>
            <p:ph type="subTitle" idx="1"/>
          </p:nvPr>
        </p:nvSpPr>
        <p:spPr>
          <a:xfrm>
            <a:off x="3801533" y="2896906"/>
            <a:ext cx="6045400" cy="1014637"/>
          </a:xfrm>
        </p:spPr>
        <p:txBody>
          <a:bodyPr/>
          <a:lstStyle/>
          <a:p>
            <a:pPr marL="50800" indent="0">
              <a:buNone/>
            </a:pPr>
            <a:r>
              <a:rPr lang="en-US" sz="3200" dirty="0">
                <a:effectLst>
                  <a:outerShdw blurRad="38100" dist="38100" dir="2700000" algn="tl">
                    <a:srgbClr val="000000">
                      <a:alpha val="43137"/>
                    </a:srgbClr>
                  </a:outerShdw>
                </a:effectLst>
              </a:rPr>
              <a:t>Personality, Roles, Skills &amp; Competences</a:t>
            </a:r>
            <a:endParaRPr lang="el-GR" sz="3200"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1E18E9AC-671A-4180-A783-A2318A5AA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 b="69607"/>
          <a:stretch/>
        </p:blipFill>
        <p:spPr bwMode="auto">
          <a:xfrm>
            <a:off x="387233" y="431182"/>
            <a:ext cx="4212283" cy="181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14AA37-1308-4B55-9C02-1AFE88BC8FC4}"/>
              </a:ext>
            </a:extLst>
          </p:cNvPr>
          <p:cNvSpPr>
            <a:spLocks noGrp="1"/>
          </p:cNvSpPr>
          <p:nvPr>
            <p:ph type="title"/>
          </p:nvPr>
        </p:nvSpPr>
        <p:spPr/>
        <p:txBody>
          <a:bodyPr>
            <a:normAutofit/>
          </a:bodyPr>
          <a:lstStyle/>
          <a:p>
            <a:r>
              <a:rPr lang="en-US" sz="2800" dirty="0"/>
              <a:t>Personality, Skills &amp; </a:t>
            </a:r>
            <a:r>
              <a:rPr lang="en-US" sz="2400" dirty="0"/>
              <a:t>Competences</a:t>
            </a:r>
            <a:endParaRPr lang="el-GR" sz="2400" dirty="0"/>
          </a:p>
        </p:txBody>
      </p:sp>
      <p:sp>
        <p:nvSpPr>
          <p:cNvPr id="3" name="Θέση κειμένου 2">
            <a:extLst>
              <a:ext uri="{FF2B5EF4-FFF2-40B4-BE49-F238E27FC236}">
                <a16:creationId xmlns:a16="http://schemas.microsoft.com/office/drawing/2014/main" id="{DC479CBB-3D58-412D-99DA-F3A9578899BD}"/>
              </a:ext>
            </a:extLst>
          </p:cNvPr>
          <p:cNvSpPr>
            <a:spLocks noGrp="1"/>
          </p:cNvSpPr>
          <p:nvPr>
            <p:ph type="body" idx="1"/>
          </p:nvPr>
        </p:nvSpPr>
        <p:spPr/>
        <p:txBody>
          <a:bodyPr>
            <a:normAutofit lnSpcReduction="10000"/>
          </a:bodyPr>
          <a:lstStyle/>
          <a:p>
            <a:r>
              <a:rPr lang="en-US" sz="180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the </a:t>
            </a:r>
            <a:r>
              <a:rPr lang="en-US" sz="1800" b="1"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personality</a:t>
            </a:r>
            <a:r>
              <a:rPr lang="en-US" sz="1800"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 of an entrepreneur is defined by four main aspects, those being</a:t>
            </a:r>
            <a:r>
              <a:rPr lang="en-US" sz="1800" b="1"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 motivation, traits, identities and skills</a:t>
            </a:r>
          </a:p>
          <a:p>
            <a:pPr marL="114300" indent="0" algn="r">
              <a:buNone/>
            </a:pPr>
            <a:r>
              <a:rPr lang="en-US" sz="1800" i="1"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A review of 50 empirical studies by Stephan &amp; </a:t>
            </a:r>
            <a:r>
              <a:rPr lang="en-US" sz="1800" i="1" dirty="0" err="1">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Andreana</a:t>
            </a:r>
            <a:r>
              <a:rPr lang="en-US" sz="1800" i="1" dirty="0">
                <a:solidFill>
                  <a:srgbClr val="000000"/>
                </a:solidFill>
                <a:effectLst/>
                <a:latin typeface="Franklin Gothic Book" panose="020B0503020102020204" pitchFamily="34" charset="0"/>
                <a:ea typeface="Times New Roman" panose="02020603050405020304" pitchFamily="18" charset="0"/>
                <a:cs typeface="Calibri" panose="020F0502020204030204" pitchFamily="34" charset="0"/>
              </a:rPr>
              <a:t>, 2017</a:t>
            </a:r>
          </a:p>
          <a:p>
            <a:r>
              <a:rPr lang="en-US" sz="1800" dirty="0">
                <a:effectLst/>
                <a:latin typeface="Franklin Gothic Book" panose="020B0503020102020204" pitchFamily="34" charset="0"/>
                <a:ea typeface="Times New Roman" panose="02020603050405020304" pitchFamily="18" charset="0"/>
                <a:cs typeface="Calibri" panose="020F0502020204030204" pitchFamily="34" charset="0"/>
              </a:rPr>
              <a:t>to be a great and successful social innovator the following skills are necessary: </a:t>
            </a:r>
            <a:r>
              <a:rPr lang="en-US" sz="1800" b="1" dirty="0">
                <a:effectLst/>
                <a:latin typeface="Franklin Gothic Book" panose="020B0503020102020204" pitchFamily="34" charset="0"/>
                <a:ea typeface="Times New Roman" panose="02020603050405020304" pitchFamily="18" charset="0"/>
                <a:cs typeface="Calibri" panose="020F0502020204030204" pitchFamily="34" charset="0"/>
              </a:rPr>
              <a:t>leadership, optimism, grift, resilience, creativity and innovation, empathy and lastly emotional and social intelligence.</a:t>
            </a:r>
            <a:r>
              <a:rPr lang="en-US" sz="1800" dirty="0">
                <a:effectLst/>
                <a:latin typeface="Franklin Gothic Book" panose="020B0503020102020204" pitchFamily="34" charset="0"/>
                <a:ea typeface="Times New Roman" panose="02020603050405020304" pitchFamily="18" charset="0"/>
                <a:cs typeface="Calibri" panose="020F0502020204030204" pitchFamily="34" charset="0"/>
              </a:rPr>
              <a:t> </a:t>
            </a:r>
          </a:p>
          <a:p>
            <a:r>
              <a:rPr lang="en-US" sz="1800" dirty="0">
                <a:effectLst/>
                <a:latin typeface="Franklin Gothic Book" panose="020B0503020102020204" pitchFamily="34" charset="0"/>
                <a:ea typeface="Times New Roman" panose="02020603050405020304" pitchFamily="18" charset="0"/>
                <a:cs typeface="Calibri" panose="020F0502020204030204" pitchFamily="34" charset="0"/>
              </a:rPr>
              <a:t>A social innovator can identify a social problem and use it in terms of entrepreneurial principles. </a:t>
            </a:r>
            <a:endParaRPr lang="en-US" sz="1800" dirty="0">
              <a:solidFill>
                <a:srgbClr val="000000"/>
              </a:solidFill>
              <a:latin typeface="Franklin Gothic Book" panose="020B0503020102020204" pitchFamily="34" charset="0"/>
              <a:ea typeface="Times New Roman" panose="02020603050405020304" pitchFamily="18" charset="0"/>
              <a:cs typeface="Calibri" panose="020F0502020204030204" pitchFamily="34" charset="0"/>
            </a:endParaRPr>
          </a:p>
          <a:p>
            <a:pPr marL="114300" indent="0" algn="r">
              <a:buNone/>
            </a:pPr>
            <a:r>
              <a:rPr lang="en-US" sz="1800" i="1" dirty="0">
                <a:effectLst/>
                <a:latin typeface="Franklin Gothic Book" panose="020B0503020102020204" pitchFamily="34" charset="0"/>
                <a:ea typeface="Times New Roman" panose="02020603050405020304" pitchFamily="18" charset="0"/>
                <a:cs typeface="Calibri" panose="020F0502020204030204" pitchFamily="34" charset="0"/>
              </a:rPr>
              <a:t>Sherman, 2011</a:t>
            </a:r>
          </a:p>
          <a:p>
            <a:r>
              <a:rPr lang="en-US" sz="1800" dirty="0">
                <a:effectLst/>
                <a:latin typeface="Franklin Gothic Book" panose="020B0503020102020204" pitchFamily="34" charset="0"/>
                <a:ea typeface="Times New Roman" panose="02020603050405020304" pitchFamily="18" charset="0"/>
                <a:cs typeface="Calibri" panose="020F0502020204030204" pitchFamily="34" charset="0"/>
              </a:rPr>
              <a:t>To achieve their visions, successful social entrepreneurs need to </a:t>
            </a:r>
            <a:r>
              <a:rPr lang="en-US" sz="1800" b="1" dirty="0">
                <a:effectLst/>
                <a:latin typeface="Franklin Gothic Book" panose="020B0503020102020204" pitchFamily="34" charset="0"/>
                <a:ea typeface="Times New Roman" panose="02020603050405020304" pitchFamily="18" charset="0"/>
                <a:cs typeface="Calibri" panose="020F0502020204030204" pitchFamily="34" charset="0"/>
              </a:rPr>
              <a:t>take direct action</a:t>
            </a:r>
            <a:r>
              <a:rPr lang="en-US" sz="1800" dirty="0">
                <a:effectLst/>
                <a:latin typeface="Franklin Gothic Book" panose="020B0503020102020204" pitchFamily="34" charset="0"/>
                <a:ea typeface="Times New Roman" panose="02020603050405020304" pitchFamily="18" charset="0"/>
                <a:cs typeface="Calibri" panose="020F0502020204030204" pitchFamily="34" charset="0"/>
              </a:rPr>
              <a:t> and </a:t>
            </a:r>
            <a:r>
              <a:rPr lang="en-US" sz="1800" b="1" dirty="0">
                <a:effectLst/>
                <a:latin typeface="Franklin Gothic Book" panose="020B0503020102020204" pitchFamily="34" charset="0"/>
                <a:ea typeface="Times New Roman" panose="02020603050405020304" pitchFamily="18" charset="0"/>
                <a:cs typeface="Calibri" panose="020F0502020204030204" pitchFamily="34" charset="0"/>
              </a:rPr>
              <a:t>be directly engaged with their work</a:t>
            </a:r>
            <a:r>
              <a:rPr lang="en-US" sz="1800" dirty="0">
                <a:effectLst/>
                <a:latin typeface="Franklin Gothic Book" panose="020B0503020102020204" pitchFamily="34" charset="0"/>
                <a:ea typeface="Times New Roman" panose="02020603050405020304" pitchFamily="18" charset="0"/>
                <a:cs typeface="Calibri" panose="020F0502020204030204" pitchFamily="34" charset="0"/>
              </a:rPr>
              <a:t>. </a:t>
            </a:r>
          </a:p>
          <a:p>
            <a:r>
              <a:rPr lang="en-US" sz="1800" dirty="0">
                <a:effectLst/>
                <a:latin typeface="Franklin Gothic Book" panose="020B0503020102020204" pitchFamily="34" charset="0"/>
                <a:ea typeface="Times New Roman" panose="02020603050405020304" pitchFamily="18" charset="0"/>
                <a:cs typeface="Calibri" panose="020F0502020204030204" pitchFamily="34" charset="0"/>
              </a:rPr>
              <a:t>Direct action includes important changes that social entrepreneurs want to see achieved by organizations, networks and infrastructures</a:t>
            </a:r>
          </a:p>
          <a:p>
            <a:pPr marL="114300" indent="0" algn="r">
              <a:buNone/>
            </a:pPr>
            <a:r>
              <a:rPr lang="en-US" sz="1800" i="1" dirty="0">
                <a:effectLst/>
                <a:latin typeface="Franklin Gothic Book" panose="020B0503020102020204" pitchFamily="34" charset="0"/>
                <a:ea typeface="Times New Roman" panose="02020603050405020304" pitchFamily="18" charset="0"/>
                <a:cs typeface="Calibri" panose="020F0502020204030204" pitchFamily="34" charset="0"/>
              </a:rPr>
              <a:t>“Seven Skills for Social Entrepreneurs,” 2018</a:t>
            </a:r>
            <a:endParaRPr lang="el-GR" sz="1800" i="1" dirty="0">
              <a:solidFill>
                <a:srgbClr val="000000"/>
              </a:solidFill>
              <a:latin typeface="Franklin Gothic Book" panose="020B050302010202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id="{5AA05A3E-C524-4148-BB3F-7AC868FA88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9778254">
            <a:off x="195241" y="223444"/>
            <a:ext cx="782245" cy="901854"/>
          </a:xfrm>
          <a:prstGeom prst="rect">
            <a:avLst/>
          </a:prstGeom>
        </p:spPr>
      </p:pic>
    </p:spTree>
    <p:extLst>
      <p:ext uri="{BB962C8B-B14F-4D97-AF65-F5344CB8AC3E}">
        <p14:creationId xmlns:p14="http://schemas.microsoft.com/office/powerpoint/2010/main" val="137655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9CEA75-C297-4DB5-8371-D8423EB1600F}"/>
              </a:ext>
            </a:extLst>
          </p:cNvPr>
          <p:cNvSpPr txBox="1"/>
          <p:nvPr/>
        </p:nvSpPr>
        <p:spPr>
          <a:xfrm>
            <a:off x="5049728" y="4010297"/>
            <a:ext cx="4845387" cy="14585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7000"/>
              </a:lnSpc>
              <a:spcBef>
                <a:spcPts val="1200"/>
              </a:spcBef>
              <a:spcAft>
                <a:spcPts val="1200"/>
              </a:spcAft>
              <a:buClr>
                <a:srgbClr val="000000"/>
              </a:buClr>
              <a:buSzTx/>
              <a:buFont typeface="Arial"/>
              <a:buNone/>
              <a:tabLst/>
              <a:defRPr/>
            </a:pPr>
            <a:r>
              <a:rPr kumimoji="0" lang="en-GB" sz="1400" b="1" i="1" u="none" strike="noStrike" kern="0" cap="none" spc="0" normalizeH="0" baseline="0" noProof="0" dirty="0">
                <a:ln>
                  <a:noFill/>
                </a:ln>
                <a:solidFill>
                  <a:srgbClr val="000000"/>
                </a:solidFill>
                <a:effectLst/>
                <a:uLnTx/>
                <a:uFillTx/>
                <a:latin typeface="Arial"/>
                <a:ea typeface="+mn-ea"/>
                <a:cs typeface="+mn-cs"/>
                <a:sym typeface="Arial"/>
              </a:rPr>
              <a:t>The General Aptitude Test Battery</a:t>
            </a:r>
            <a:r>
              <a:rPr kumimoji="0" lang="en-GB" sz="1400" b="0" i="0" u="none" strike="noStrike" kern="0" cap="none" spc="0" normalizeH="0" baseline="0" noProof="0" dirty="0">
                <a:ln>
                  <a:noFill/>
                </a:ln>
                <a:solidFill>
                  <a:srgbClr val="000000"/>
                </a:solidFill>
                <a:effectLst/>
                <a:uLnTx/>
                <a:uFillTx/>
                <a:latin typeface="Arial"/>
                <a:ea typeface="+mn-ea"/>
                <a:cs typeface="+mn-cs"/>
                <a:sym typeface="Arial"/>
              </a:rPr>
              <a:t>, also known as the GATB, is a </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professional</a:t>
            </a:r>
            <a:r>
              <a:rPr kumimoji="0" lang="en-GB" sz="1400" b="0" i="0" u="none" strike="noStrike" kern="0" cap="none" spc="0" normalizeH="0" baseline="0" noProof="0" dirty="0">
                <a:ln>
                  <a:noFill/>
                </a:ln>
                <a:solidFill>
                  <a:srgbClr val="000000"/>
                </a:solidFill>
                <a:effectLst/>
                <a:uLnTx/>
                <a:uFillTx/>
                <a:latin typeface="Arial"/>
                <a:ea typeface="+mn-ea"/>
                <a:cs typeface="+mn-cs"/>
                <a:sym typeface="Arial"/>
              </a:rPr>
              <a:t> career aptitude test which measures nine different aptitudes and can be used to help assess the likelihood that you will be successful in specific careers or training programs.it refers to your innate ability to do well at tasks that require a specific type of skill</a:t>
            </a:r>
            <a:endParaRPr kumimoji="0" lang="el-GR" sz="1400" b="0" i="0" u="none" strike="noStrike" kern="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sym typeface="Arial"/>
            </a:endParaRPr>
          </a:p>
        </p:txBody>
      </p:sp>
      <p:sp>
        <p:nvSpPr>
          <p:cNvPr id="7" name="TextBox 6">
            <a:extLst>
              <a:ext uri="{FF2B5EF4-FFF2-40B4-BE49-F238E27FC236}">
                <a16:creationId xmlns:a16="http://schemas.microsoft.com/office/drawing/2014/main" id="{3D4FC722-1486-4B04-A34C-EE7911A94FDA}"/>
              </a:ext>
            </a:extLst>
          </p:cNvPr>
          <p:cNvSpPr txBox="1"/>
          <p:nvPr/>
        </p:nvSpPr>
        <p:spPr>
          <a:xfrm>
            <a:off x="5040313" y="1128005"/>
            <a:ext cx="4854802" cy="73866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Arial"/>
                <a:ea typeface="+mn-ea"/>
                <a:cs typeface="+mn-cs"/>
                <a:sym typeface="Arial"/>
              </a:rPr>
              <a:t>Strong Interest Inventory </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evaluates your work and career interests instead of your personality, skills or values, using the Holland codes as a basis for its assessment. </a:t>
            </a:r>
            <a:endParaRPr kumimoji="0" lang="el-G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2E33564D-675B-47D5-AEA9-DEFC80B3996D}"/>
              </a:ext>
            </a:extLst>
          </p:cNvPr>
          <p:cNvSpPr txBox="1"/>
          <p:nvPr/>
        </p:nvSpPr>
        <p:spPr>
          <a:xfrm>
            <a:off x="321920" y="2280569"/>
            <a:ext cx="4483325" cy="122860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panose="020B0604020202020204" pitchFamily="34" charset="0"/>
                <a:sym typeface="Arial"/>
              </a:rPr>
              <a:t>Myers-Briggs Type Indicator, t</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cs typeface="Arial" panose="020B0604020202020204" pitchFamily="34" charset="0"/>
                <a:sym typeface="Arial"/>
              </a:rPr>
              <a:t>he completed instrument places you in one of 16 personality types based on your preferences among pairs of characteristics. Is a four-letter code that explains how preferences combine to form interests, views, motivations and actions</a:t>
            </a:r>
          </a:p>
        </p:txBody>
      </p:sp>
      <p:sp>
        <p:nvSpPr>
          <p:cNvPr id="11" name="TextBox 10">
            <a:extLst>
              <a:ext uri="{FF2B5EF4-FFF2-40B4-BE49-F238E27FC236}">
                <a16:creationId xmlns:a16="http://schemas.microsoft.com/office/drawing/2014/main" id="{A4D5DA1E-3EA0-4A63-9001-67FD43808D6C}"/>
              </a:ext>
            </a:extLst>
          </p:cNvPr>
          <p:cNvSpPr txBox="1"/>
          <p:nvPr/>
        </p:nvSpPr>
        <p:spPr>
          <a:xfrm>
            <a:off x="5040312" y="2133428"/>
            <a:ext cx="4845388" cy="160043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Arial"/>
                <a:ea typeface="+mn-ea"/>
                <a:cs typeface="+mn-cs"/>
                <a:sym typeface="Arial"/>
              </a:rPr>
              <a:t>The Big Five Personality Traits Model,</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there are five main factors that determine human personality. Your results will rank where you fall on the dimensions of emotional stability, extroversion, openness, agreeableness and conscientiousness. These results can be used to better understand your work performance, organizational citizenship and job fit</a:t>
            </a:r>
            <a:endParaRPr kumimoji="0" lang="el-G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B98450D9-7606-4017-BA3D-EE0B57A08971}"/>
              </a:ext>
            </a:extLst>
          </p:cNvPr>
          <p:cNvSpPr txBox="1"/>
          <p:nvPr/>
        </p:nvSpPr>
        <p:spPr>
          <a:xfrm>
            <a:off x="321920" y="3737196"/>
            <a:ext cx="4483325"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err="1">
                <a:ln>
                  <a:noFill/>
                </a:ln>
                <a:solidFill>
                  <a:srgbClr val="000000"/>
                </a:solidFill>
                <a:effectLst/>
                <a:uLnTx/>
                <a:uFillTx/>
                <a:latin typeface="Arial"/>
                <a:ea typeface="+mn-ea"/>
                <a:cs typeface="+mn-cs"/>
                <a:sym typeface="Arial"/>
              </a:rPr>
              <a:t>DiSC</a:t>
            </a:r>
            <a:r>
              <a:rPr kumimoji="0" lang="en-US" sz="1400" b="0" i="0" u="none" strike="noStrike" kern="0" cap="none" spc="0" normalizeH="0" baseline="0" noProof="0" dirty="0" err="1">
                <a:ln>
                  <a:noFill/>
                </a:ln>
                <a:solidFill>
                  <a:srgbClr val="000000"/>
                </a:solidFill>
                <a:effectLst/>
                <a:uLnTx/>
                <a:uFillTx/>
                <a:latin typeface="Arial"/>
                <a:ea typeface="+mn-ea"/>
                <a:cs typeface="+mn-cs"/>
                <a:sym typeface="Arial"/>
              </a:rPr>
              <a:t>.measures</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your patterns of behavior based on preferences and priorities. The theory behind this test is that everyone has a dominant characteristic or reference point. The four </a:t>
            </a:r>
            <a:r>
              <a:rPr kumimoji="0" lang="en-US" sz="1400" b="0" i="0" u="none" strike="noStrike" kern="0" cap="none" spc="0" normalizeH="0" baseline="0" noProof="0" dirty="0" err="1">
                <a:ln>
                  <a:noFill/>
                </a:ln>
                <a:solidFill>
                  <a:srgbClr val="000000"/>
                </a:solidFill>
                <a:effectLst/>
                <a:uLnTx/>
                <a:uFillTx/>
                <a:latin typeface="Arial"/>
                <a:ea typeface="+mn-ea"/>
                <a:cs typeface="+mn-cs"/>
                <a:sym typeface="Arial"/>
              </a:rPr>
              <a:t>DiSC</a:t>
            </a: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 characteristics are dominance, influence, steadiness and conscientiousness. in your career and personal life</a:t>
            </a:r>
            <a:endParaRPr kumimoji="0" lang="el-GR"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E15F6637-B413-4BB8-A0ED-10071D20093C}"/>
              </a:ext>
            </a:extLst>
          </p:cNvPr>
          <p:cNvSpPr txBox="1"/>
          <p:nvPr/>
        </p:nvSpPr>
        <p:spPr>
          <a:xfrm>
            <a:off x="321920" y="1300503"/>
            <a:ext cx="4483325" cy="767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7000"/>
              </a:lnSpc>
              <a:spcBef>
                <a:spcPts val="1200"/>
              </a:spcBef>
              <a:spcAft>
                <a:spcPts val="1200"/>
              </a:spcAft>
              <a:buClr>
                <a:srgbClr val="000000"/>
              </a:buClr>
              <a:buSzTx/>
              <a:buFont typeface="Arial"/>
              <a:buNone/>
              <a:tabLst/>
              <a:defRPr/>
            </a:pPr>
            <a:r>
              <a:rPr kumimoji="0" lang="en-US" sz="1400" b="1" i="1"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Arial" panose="020B0604020202020204" pitchFamily="34" charset="0"/>
                <a:sym typeface="Arial"/>
              </a:rPr>
              <a:t>The Clifton StrengthsFinder, t</a:t>
            </a:r>
            <a:r>
              <a:rPr kumimoji="0" lang="en-US" sz="1400" b="0" i="0" u="none" strike="noStrike" kern="0" cap="none" spc="0" normalizeH="0" baseline="0" noProof="0">
                <a:ln>
                  <a:noFill/>
                </a:ln>
                <a:solidFill>
                  <a:srgbClr val="000000"/>
                </a:solidFill>
                <a:effectLst/>
                <a:uLnTx/>
                <a:uFillTx/>
                <a:latin typeface="Franklin Gothic Book" panose="020B0503020102020204" pitchFamily="34" charset="0"/>
                <a:ea typeface="Times New Roman" panose="02020603050405020304" pitchFamily="18" charset="0"/>
                <a:cs typeface="Arial" panose="020B0604020202020204" pitchFamily="34" charset="0"/>
                <a:sym typeface="Arial"/>
              </a:rPr>
              <a:t>he results of this instrument provide the user with a set of strengths that can be applied to both career and academic pursuits</a:t>
            </a:r>
            <a:endParaRPr kumimoji="0" lang="el-GR" sz="1400" b="0" i="0" u="none" strike="noStrike" kern="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mn-cs"/>
              <a:sym typeface="Arial"/>
            </a:endParaRPr>
          </a:p>
        </p:txBody>
      </p:sp>
      <p:sp>
        <p:nvSpPr>
          <p:cNvPr id="12" name="Τίτλος 1">
            <a:extLst>
              <a:ext uri="{FF2B5EF4-FFF2-40B4-BE49-F238E27FC236}">
                <a16:creationId xmlns:a16="http://schemas.microsoft.com/office/drawing/2014/main" id="{8A27B404-97F7-4204-8A77-804250D09070}"/>
              </a:ext>
            </a:extLst>
          </p:cNvPr>
          <p:cNvSpPr>
            <a:spLocks noGrp="1"/>
          </p:cNvSpPr>
          <p:nvPr>
            <p:ph type="title"/>
          </p:nvPr>
        </p:nvSpPr>
        <p:spPr>
          <a:xfrm>
            <a:off x="1218760" y="80010"/>
            <a:ext cx="8666940" cy="816719"/>
          </a:xfrm>
          <a:ln w="762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0" tIns="0" rIns="0" bIns="0" anchor="ctr" anchorCtr="0">
            <a:normAutofit/>
          </a:bodyPr>
          <a:lstStyle/>
          <a:p>
            <a:pPr algn="ctr"/>
            <a:r>
              <a:rPr lang="en-US" sz="2800" dirty="0">
                <a:solidFill>
                  <a:schemeClr val="bg1"/>
                </a:solidFill>
              </a:rPr>
              <a:t>Some Assessment Methods</a:t>
            </a:r>
            <a:endParaRPr lang="el-GR" sz="2800" dirty="0">
              <a:solidFill>
                <a:schemeClr val="bg1"/>
              </a:solidFill>
            </a:endParaRPr>
          </a:p>
        </p:txBody>
      </p:sp>
      <p:pic>
        <p:nvPicPr>
          <p:cNvPr id="6" name="Εικόνα 5">
            <a:extLst>
              <a:ext uri="{FF2B5EF4-FFF2-40B4-BE49-F238E27FC236}">
                <a16:creationId xmlns:a16="http://schemas.microsoft.com/office/drawing/2014/main" id="{6D045808-3D57-43CA-92F2-08129611F4F9}"/>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9778254">
            <a:off x="195241" y="223444"/>
            <a:ext cx="782245" cy="901854"/>
          </a:xfrm>
          <a:prstGeom prst="rect">
            <a:avLst/>
          </a:prstGeom>
        </p:spPr>
      </p:pic>
    </p:spTree>
    <p:extLst>
      <p:ext uri="{BB962C8B-B14F-4D97-AF65-F5344CB8AC3E}">
        <p14:creationId xmlns:p14="http://schemas.microsoft.com/office/powerpoint/2010/main" val="27273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32B8C04F-B092-4356-A3CE-683D1D246E95}"/>
              </a:ext>
            </a:extLst>
          </p:cNvPr>
          <p:cNvSpPr>
            <a:spLocks noGrp="1"/>
          </p:cNvSpPr>
          <p:nvPr>
            <p:ph type="subTitle" idx="1"/>
          </p:nvPr>
        </p:nvSpPr>
        <p:spPr>
          <a:xfrm>
            <a:off x="3801533" y="3118505"/>
            <a:ext cx="6045400" cy="571438"/>
          </a:xfrm>
        </p:spPr>
        <p:txBody>
          <a:bodyPr/>
          <a:lstStyle/>
          <a:p>
            <a:pPr marL="50800" indent="0">
              <a:buNone/>
            </a:pPr>
            <a:r>
              <a:rPr lang="en-US" sz="3200" dirty="0">
                <a:effectLst>
                  <a:outerShdw blurRad="38100" dist="38100" dir="2700000" algn="tl">
                    <a:srgbClr val="000000">
                      <a:alpha val="43137"/>
                    </a:srgbClr>
                  </a:outerShdw>
                </a:effectLst>
              </a:rPr>
              <a:t>Psychometric tools</a:t>
            </a:r>
            <a:endParaRPr lang="el-GR" sz="3200"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1E18E9AC-671A-4180-A783-A2318A5AA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 b="69607"/>
          <a:stretch/>
        </p:blipFill>
        <p:spPr bwMode="auto">
          <a:xfrm>
            <a:off x="387233" y="431182"/>
            <a:ext cx="4212283" cy="181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7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E6F4EC-9591-4AE6-9B46-84F1FB5E47E6}"/>
              </a:ext>
            </a:extLst>
          </p:cNvPr>
          <p:cNvSpPr>
            <a:spLocks noGrp="1"/>
          </p:cNvSpPr>
          <p:nvPr>
            <p:ph type="title"/>
          </p:nvPr>
        </p:nvSpPr>
        <p:spPr/>
        <p:txBody>
          <a:bodyPr>
            <a:normAutofit/>
          </a:bodyPr>
          <a:lstStyle/>
          <a:p>
            <a:r>
              <a:rPr lang="en-US" sz="2800" b="1" dirty="0">
                <a:latin typeface="ProximaNova-b7"/>
              </a:rPr>
              <a:t>What Do Psychometric Tests Measure?</a:t>
            </a:r>
            <a:endParaRPr lang="el-GR" sz="2800" dirty="0"/>
          </a:p>
        </p:txBody>
      </p:sp>
      <p:sp>
        <p:nvSpPr>
          <p:cNvPr id="3" name="Θέση κειμένου 2">
            <a:extLst>
              <a:ext uri="{FF2B5EF4-FFF2-40B4-BE49-F238E27FC236}">
                <a16:creationId xmlns:a16="http://schemas.microsoft.com/office/drawing/2014/main" id="{E6B90839-24B5-4FD3-9DB9-6A7353631593}"/>
              </a:ext>
            </a:extLst>
          </p:cNvPr>
          <p:cNvSpPr>
            <a:spLocks noGrp="1"/>
          </p:cNvSpPr>
          <p:nvPr>
            <p:ph type="body" idx="1"/>
          </p:nvPr>
        </p:nvSpPr>
        <p:spPr/>
        <p:txBody>
          <a:bodyPr>
            <a:normAutofit/>
          </a:bodyPr>
          <a:lstStyle/>
          <a:p>
            <a:pPr algn="l" fontAlgn="base">
              <a:buFont typeface="Arial" panose="020B0604020202020204" pitchFamily="34" charset="0"/>
              <a:buChar char="•"/>
            </a:pPr>
            <a:r>
              <a:rPr lang="en-US" sz="2600" b="1" i="0" dirty="0">
                <a:solidFill>
                  <a:srgbClr val="333333"/>
                </a:solidFill>
                <a:effectLst/>
                <a:latin typeface="inherit"/>
              </a:rPr>
              <a:t>Interest tests</a:t>
            </a:r>
            <a:r>
              <a:rPr lang="en-US" sz="2600" b="0" i="0" dirty="0">
                <a:solidFill>
                  <a:srgbClr val="333333"/>
                </a:solidFill>
                <a:effectLst/>
                <a:latin typeface="ProximaNova-n4"/>
              </a:rPr>
              <a:t> measure how people differ in their motivation, values, and opinions in relation to their interests.</a:t>
            </a:r>
          </a:p>
          <a:p>
            <a:pPr algn="l" fontAlgn="base">
              <a:buFont typeface="Arial" panose="020B0604020202020204" pitchFamily="34" charset="0"/>
              <a:buChar char="•"/>
            </a:pPr>
            <a:r>
              <a:rPr lang="en-US" sz="2600" b="1" i="0" dirty="0">
                <a:solidFill>
                  <a:srgbClr val="333333"/>
                </a:solidFill>
                <a:effectLst/>
                <a:latin typeface="inherit"/>
              </a:rPr>
              <a:t>Personality tests</a:t>
            </a:r>
            <a:r>
              <a:rPr lang="en-US" sz="2600" b="0" i="0" dirty="0">
                <a:solidFill>
                  <a:srgbClr val="333333"/>
                </a:solidFill>
                <a:effectLst/>
                <a:latin typeface="ProximaNova-n4"/>
              </a:rPr>
              <a:t> measure how people differ in their style or manner of doing things, and in the way they interact with their environment and other people.</a:t>
            </a:r>
          </a:p>
          <a:p>
            <a:pPr algn="l" fontAlgn="base">
              <a:buFont typeface="Arial" panose="020B0604020202020204" pitchFamily="34" charset="0"/>
              <a:buChar char="•"/>
            </a:pPr>
            <a:r>
              <a:rPr lang="en-US" sz="2600" b="1" i="0" dirty="0">
                <a:solidFill>
                  <a:srgbClr val="333333"/>
                </a:solidFill>
                <a:effectLst/>
                <a:latin typeface="inherit"/>
              </a:rPr>
              <a:t>Aptitude tests</a:t>
            </a:r>
            <a:r>
              <a:rPr lang="en-US" sz="2600" b="0" i="0" dirty="0">
                <a:solidFill>
                  <a:srgbClr val="333333"/>
                </a:solidFill>
                <a:effectLst/>
                <a:latin typeface="ProximaNova-n4"/>
              </a:rPr>
              <a:t> measure how people differ in their ability to perform or carry out different tasks.</a:t>
            </a:r>
          </a:p>
          <a:p>
            <a:endParaRPr lang="el-GR" sz="2600" dirty="0"/>
          </a:p>
        </p:txBody>
      </p:sp>
      <p:pic>
        <p:nvPicPr>
          <p:cNvPr id="5" name="Εικόνα 4">
            <a:extLst>
              <a:ext uri="{FF2B5EF4-FFF2-40B4-BE49-F238E27FC236}">
                <a16:creationId xmlns:a16="http://schemas.microsoft.com/office/drawing/2014/main" id="{F75D8C5B-0326-409E-914F-C62661DED665}"/>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9778254">
            <a:off x="195241" y="223444"/>
            <a:ext cx="782245" cy="901854"/>
          </a:xfrm>
          <a:prstGeom prst="rect">
            <a:avLst/>
          </a:prstGeom>
        </p:spPr>
      </p:pic>
    </p:spTree>
    <p:extLst>
      <p:ext uri="{BB962C8B-B14F-4D97-AF65-F5344CB8AC3E}">
        <p14:creationId xmlns:p14="http://schemas.microsoft.com/office/powerpoint/2010/main" val="267796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96386E-4234-4FE4-A982-336240A59427}"/>
              </a:ext>
            </a:extLst>
          </p:cNvPr>
          <p:cNvSpPr>
            <a:spLocks noGrp="1"/>
          </p:cNvSpPr>
          <p:nvPr>
            <p:ph type="title"/>
          </p:nvPr>
        </p:nvSpPr>
        <p:spPr/>
        <p:txBody>
          <a:bodyPr/>
          <a:lstStyle/>
          <a:p>
            <a:r>
              <a:rPr lang="en-US" b="1" dirty="0"/>
              <a:t>Using</a:t>
            </a:r>
            <a:r>
              <a:rPr lang="en-US" dirty="0"/>
              <a:t> </a:t>
            </a:r>
            <a:r>
              <a:rPr lang="en-US" sz="2600" dirty="0"/>
              <a:t>Psychometric</a:t>
            </a:r>
            <a:r>
              <a:rPr lang="en-US" dirty="0"/>
              <a:t> tests</a:t>
            </a:r>
            <a:endParaRPr lang="el-GR" dirty="0"/>
          </a:p>
        </p:txBody>
      </p:sp>
      <p:sp>
        <p:nvSpPr>
          <p:cNvPr id="3" name="Θέση κειμένου 2">
            <a:extLst>
              <a:ext uri="{FF2B5EF4-FFF2-40B4-BE49-F238E27FC236}">
                <a16:creationId xmlns:a16="http://schemas.microsoft.com/office/drawing/2014/main" id="{064C6EC1-5E59-4C50-B01D-282AFCDB0810}"/>
              </a:ext>
            </a:extLst>
          </p:cNvPr>
          <p:cNvSpPr>
            <a:spLocks noGrp="1"/>
          </p:cNvSpPr>
          <p:nvPr>
            <p:ph type="body" idx="1"/>
          </p:nvPr>
        </p:nvSpPr>
        <p:spPr/>
        <p:txBody>
          <a:bodyPr/>
          <a:lstStyle/>
          <a:p>
            <a:r>
              <a:rPr lang="en-US" dirty="0"/>
              <a:t>Selection of personnel</a:t>
            </a:r>
          </a:p>
          <a:p>
            <a:r>
              <a:rPr lang="en-US" dirty="0"/>
              <a:t>Individual development and training</a:t>
            </a:r>
          </a:p>
          <a:p>
            <a:r>
              <a:rPr lang="en-US" dirty="0"/>
              <a:t>Team building and development</a:t>
            </a:r>
          </a:p>
          <a:p>
            <a:r>
              <a:rPr lang="en-US" dirty="0"/>
              <a:t>Career development and progression</a:t>
            </a:r>
            <a:endParaRPr lang="el-GR" dirty="0"/>
          </a:p>
        </p:txBody>
      </p:sp>
      <p:pic>
        <p:nvPicPr>
          <p:cNvPr id="5" name="Εικόνα 4">
            <a:extLst>
              <a:ext uri="{FF2B5EF4-FFF2-40B4-BE49-F238E27FC236}">
                <a16:creationId xmlns:a16="http://schemas.microsoft.com/office/drawing/2014/main" id="{22271E5C-4AC8-4243-AF54-EC6E3D5D5E21}"/>
              </a:ext>
            </a:extLst>
          </p:cNvPr>
          <p:cNvPicPr>
            <a:picLocks noChangeAspect="1"/>
          </p:cNvPicPr>
          <p:nvPr/>
        </p:nvPicPr>
        <p:blipFill>
          <a:blip r:embed="rId2"/>
          <a:stretch>
            <a:fillRect/>
          </a:stretch>
        </p:blipFill>
        <p:spPr>
          <a:xfrm>
            <a:off x="73537" y="108708"/>
            <a:ext cx="1133954" cy="1176630"/>
          </a:xfrm>
          <a:prstGeom prst="rect">
            <a:avLst/>
          </a:prstGeom>
        </p:spPr>
      </p:pic>
    </p:spTree>
    <p:extLst>
      <p:ext uri="{BB962C8B-B14F-4D97-AF65-F5344CB8AC3E}">
        <p14:creationId xmlns:p14="http://schemas.microsoft.com/office/powerpoint/2010/main" val="195234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FEC966-C6A6-41A2-95E3-02066F4438AA}"/>
              </a:ext>
            </a:extLst>
          </p:cNvPr>
          <p:cNvSpPr>
            <a:spLocks noGrp="1"/>
          </p:cNvSpPr>
          <p:nvPr>
            <p:ph type="title"/>
          </p:nvPr>
        </p:nvSpPr>
        <p:spPr/>
        <p:txBody>
          <a:bodyPr>
            <a:normAutofit/>
          </a:bodyPr>
          <a:lstStyle/>
          <a:p>
            <a:r>
              <a:rPr lang="en-US" sz="2400" dirty="0">
                <a:effectLst/>
                <a:latin typeface="Franklin Gothic Book" panose="020B0503020102020204" pitchFamily="34" charset="0"/>
                <a:ea typeface="Times New Roman" panose="02020603050405020304" pitchFamily="18" charset="0"/>
                <a:cs typeface="Arial" panose="020B0604020202020204" pitchFamily="34" charset="0"/>
              </a:rPr>
              <a:t>The psychometric test provides fair and accurate results each time it's given</a:t>
            </a:r>
            <a:endParaRPr lang="el-GR" sz="2400" dirty="0"/>
          </a:p>
        </p:txBody>
      </p:sp>
      <p:sp>
        <p:nvSpPr>
          <p:cNvPr id="3" name="Θέση κειμένου 2">
            <a:extLst>
              <a:ext uri="{FF2B5EF4-FFF2-40B4-BE49-F238E27FC236}">
                <a16:creationId xmlns:a16="http://schemas.microsoft.com/office/drawing/2014/main" id="{69BAC2FE-1D1A-4905-9D29-26627A358E4A}"/>
              </a:ext>
            </a:extLst>
          </p:cNvPr>
          <p:cNvSpPr>
            <a:spLocks noGrp="1"/>
          </p:cNvSpPr>
          <p:nvPr>
            <p:ph type="body" idx="1"/>
          </p:nvPr>
        </p:nvSpPr>
        <p:spPr>
          <a:xfrm>
            <a:off x="2342368" y="87590"/>
            <a:ext cx="7409510" cy="4797580"/>
          </a:xfrm>
        </p:spPr>
        <p:txBody>
          <a:bodyPr>
            <a:noAutofit/>
          </a:bodyPr>
          <a:lstStyle/>
          <a:p>
            <a:pPr marL="114300" indent="0" algn="just">
              <a:lnSpc>
                <a:spcPct val="107000"/>
              </a:lnSpc>
              <a:spcBef>
                <a:spcPts val="1200"/>
              </a:spcBef>
              <a:spcAft>
                <a:spcPts val="1200"/>
              </a:spcAft>
              <a:buNone/>
            </a:pPr>
            <a:r>
              <a:rPr lang="en-US" sz="2000" b="1" dirty="0">
                <a:effectLst/>
                <a:latin typeface="Franklin Gothic Book" panose="020B0503020102020204" pitchFamily="34" charset="0"/>
                <a:ea typeface="Times New Roman" panose="02020603050405020304" pitchFamily="18" charset="0"/>
                <a:cs typeface="Arial" panose="020B0604020202020204" pitchFamily="34" charset="0"/>
              </a:rPr>
              <a:t>to ensure this, the test must meet these three key criteria:</a:t>
            </a:r>
            <a:endParaRPr lang="el-GR" sz="2000" b="1" dirty="0">
              <a:effectLst/>
              <a:latin typeface="Calibri" panose="020F0502020204030204" pitchFamily="34" charset="0"/>
              <a:ea typeface="Calibri" panose="020F0502020204030204" pitchFamily="34" charset="0"/>
            </a:endParaRPr>
          </a:p>
          <a:p>
            <a:pPr algn="just">
              <a:lnSpc>
                <a:spcPct val="107000"/>
              </a:lnSpc>
              <a:spcBef>
                <a:spcPts val="1200"/>
              </a:spcBef>
              <a:spcAft>
                <a:spcPts val="1200"/>
              </a:spcAft>
            </a:pPr>
            <a:r>
              <a:rPr lang="en-US" sz="1800" b="1" u="sng" dirty="0">
                <a:solidFill>
                  <a:schemeClr val="accent6">
                    <a:lumMod val="75000"/>
                  </a:schemeClr>
                </a:solidFill>
                <a:effectLst/>
                <a:latin typeface="Franklin Gothic Book" panose="020B0503020102020204" pitchFamily="34" charset="0"/>
                <a:ea typeface="Times New Roman" panose="02020603050405020304" pitchFamily="18" charset="0"/>
                <a:cs typeface="Arial" panose="020B0604020202020204" pitchFamily="34" charset="0"/>
              </a:rPr>
              <a:t>Standardization</a:t>
            </a: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 – must be based on results from a sample population that's truly representative of the people who'll be taking the test. By using a standardized test, you can compare the results with anyone whose characteristics are similar to those of the sample group.</a:t>
            </a:r>
            <a:endParaRPr lang="el-GR" sz="1800" dirty="0">
              <a:effectLst/>
              <a:latin typeface="Calibri" panose="020F0502020204030204" pitchFamily="34" charset="0"/>
              <a:ea typeface="Calibri" panose="020F0502020204030204" pitchFamily="34" charset="0"/>
            </a:endParaRPr>
          </a:p>
          <a:p>
            <a:pPr algn="just">
              <a:lnSpc>
                <a:spcPct val="107000"/>
              </a:lnSpc>
              <a:spcBef>
                <a:spcPts val="1200"/>
              </a:spcBef>
              <a:spcAft>
                <a:spcPts val="1200"/>
              </a:spcAft>
            </a:pPr>
            <a:r>
              <a:rPr lang="en-US" sz="1800" b="1" u="sng" dirty="0">
                <a:solidFill>
                  <a:schemeClr val="accent6">
                    <a:lumMod val="75000"/>
                  </a:schemeClr>
                </a:solidFill>
                <a:latin typeface="Franklin Gothic Book" panose="020B0503020102020204" pitchFamily="34" charset="0"/>
                <a:cs typeface="Arial" panose="020B0604020202020204" pitchFamily="34" charset="0"/>
              </a:rPr>
              <a:t>Reliability</a:t>
            </a: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 – must produce consistent results, and not be significantly influenced by outside factors. For instance, if you're feeling stressed when you take the test, the test results shouldn't be overly different from times when you were excited or relaxed.</a:t>
            </a:r>
            <a:endParaRPr lang="el-GR" sz="1800" dirty="0">
              <a:effectLst/>
              <a:latin typeface="Calibri" panose="020F0502020204030204" pitchFamily="34" charset="0"/>
              <a:ea typeface="Calibri" panose="020F0502020204030204" pitchFamily="34" charset="0"/>
            </a:endParaRPr>
          </a:p>
          <a:p>
            <a:pPr algn="just">
              <a:lnSpc>
                <a:spcPct val="107000"/>
              </a:lnSpc>
              <a:spcBef>
                <a:spcPts val="1200"/>
              </a:spcBef>
              <a:spcAft>
                <a:spcPts val="1200"/>
              </a:spcAft>
            </a:pPr>
            <a:r>
              <a:rPr lang="en-US" sz="1800" b="1" u="sng" dirty="0">
                <a:solidFill>
                  <a:schemeClr val="accent6">
                    <a:lumMod val="75000"/>
                  </a:schemeClr>
                </a:solidFill>
                <a:latin typeface="Franklin Gothic Book" panose="020B0503020102020204" pitchFamily="34" charset="0"/>
                <a:cs typeface="Arial" panose="020B0604020202020204" pitchFamily="34" charset="0"/>
              </a:rPr>
              <a:t>Validity </a:t>
            </a: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 This is perhaps the most important quality aspect of a test. A valid test has to measure what it's intended to measure. If a test is supposed to measure a person's interests, then it must clearly demonstrate that it does actually measure interests, and not something else that's just related to interests.</a:t>
            </a:r>
            <a:endParaRPr lang="el-GR" sz="1800" dirty="0">
              <a:effectLst/>
              <a:latin typeface="Calibri" panose="020F0502020204030204" pitchFamily="34" charset="0"/>
              <a:ea typeface="Calibri" panose="020F0502020204030204" pitchFamily="34" charset="0"/>
            </a:endParaRPr>
          </a:p>
          <a:p>
            <a:endParaRPr lang="el-GR" sz="1800" dirty="0"/>
          </a:p>
        </p:txBody>
      </p:sp>
      <p:pic>
        <p:nvPicPr>
          <p:cNvPr id="7" name="Εικόνα 6">
            <a:extLst>
              <a:ext uri="{FF2B5EF4-FFF2-40B4-BE49-F238E27FC236}">
                <a16:creationId xmlns:a16="http://schemas.microsoft.com/office/drawing/2014/main" id="{6187EC10-A175-49E3-9431-3222212C148E}"/>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9778254">
            <a:off x="195241" y="223444"/>
            <a:ext cx="782245" cy="901854"/>
          </a:xfrm>
          <a:prstGeom prst="rect">
            <a:avLst/>
          </a:prstGeom>
        </p:spPr>
      </p:pic>
    </p:spTree>
    <p:extLst>
      <p:ext uri="{BB962C8B-B14F-4D97-AF65-F5344CB8AC3E}">
        <p14:creationId xmlns:p14="http://schemas.microsoft.com/office/powerpoint/2010/main" val="146849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32B8C04F-B092-4356-A3CE-683D1D246E95}"/>
              </a:ext>
            </a:extLst>
          </p:cNvPr>
          <p:cNvSpPr>
            <a:spLocks noGrp="1"/>
          </p:cNvSpPr>
          <p:nvPr>
            <p:ph type="subTitle" idx="1"/>
          </p:nvPr>
        </p:nvSpPr>
        <p:spPr>
          <a:xfrm>
            <a:off x="3801533" y="2832786"/>
            <a:ext cx="6045400" cy="1142877"/>
          </a:xfrm>
        </p:spPr>
        <p:txBody>
          <a:bodyPr/>
          <a:lstStyle/>
          <a:p>
            <a:pPr marL="50800" indent="0">
              <a:buNone/>
            </a:pPr>
            <a:r>
              <a:rPr lang="en-US" sz="3200" dirty="0">
                <a:effectLst>
                  <a:outerShdw blurRad="38100" dist="38100" dir="2700000" algn="tl">
                    <a:srgbClr val="000000">
                      <a:alpha val="43137"/>
                    </a:srgbClr>
                  </a:outerShdw>
                </a:effectLst>
              </a:rPr>
              <a:t>Working Groups vs Teams</a:t>
            </a:r>
          </a:p>
          <a:p>
            <a:pPr marL="50800" indent="0">
              <a:buNone/>
            </a:pPr>
            <a:r>
              <a:rPr lang="en-US" sz="3200" dirty="0">
                <a:effectLst>
                  <a:outerShdw blurRad="38100" dist="38100" dir="2700000" algn="tl">
                    <a:srgbClr val="000000">
                      <a:alpha val="43137"/>
                    </a:srgbClr>
                  </a:outerShdw>
                </a:effectLst>
              </a:rPr>
              <a:t>Teambuilding, Leadership</a:t>
            </a:r>
            <a:endParaRPr lang="el-GR" sz="3200"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1E18E9AC-671A-4180-A783-A2318A5AA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 b="69607"/>
          <a:stretch/>
        </p:blipFill>
        <p:spPr bwMode="auto">
          <a:xfrm>
            <a:off x="387233" y="431182"/>
            <a:ext cx="4212283" cy="181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3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D27427-5E8A-4A06-A35B-307B960C9D65}"/>
              </a:ext>
            </a:extLst>
          </p:cNvPr>
          <p:cNvSpPr>
            <a:spLocks noGrp="1"/>
          </p:cNvSpPr>
          <p:nvPr>
            <p:ph type="title"/>
          </p:nvPr>
        </p:nvSpPr>
        <p:spPr>
          <a:xfrm>
            <a:off x="504000" y="394601"/>
            <a:ext cx="9072000" cy="609398"/>
          </a:xfrm>
        </p:spPr>
        <p:txBody>
          <a:bodyPr/>
          <a:lstStyle/>
          <a:p>
            <a:pPr algn="ctr"/>
            <a:r>
              <a:rPr lang="en-US" dirty="0">
                <a:solidFill>
                  <a:schemeClr val="accent4">
                    <a:lumMod val="75000"/>
                  </a:schemeClr>
                </a:solidFill>
                <a:effectLst>
                  <a:outerShdw blurRad="38100" dist="38100" dir="2700000" algn="tl">
                    <a:srgbClr val="000000">
                      <a:alpha val="43137"/>
                    </a:srgbClr>
                  </a:outerShdw>
                </a:effectLst>
              </a:rPr>
              <a:t>Working Group vs Teams</a:t>
            </a:r>
            <a:endParaRPr lang="el-GR" dirty="0">
              <a:solidFill>
                <a:schemeClr val="accent4">
                  <a:lumMod val="75000"/>
                </a:schemeClr>
              </a:solidFill>
              <a:effectLst>
                <a:outerShdw blurRad="38100" dist="38100" dir="2700000" algn="tl">
                  <a:srgbClr val="000000">
                    <a:alpha val="43137"/>
                  </a:srgbClr>
                </a:outerShdw>
              </a:effectLst>
            </a:endParaRPr>
          </a:p>
        </p:txBody>
      </p:sp>
      <p:sp>
        <p:nvSpPr>
          <p:cNvPr id="3" name="Θέση κειμένου 2">
            <a:extLst>
              <a:ext uri="{FF2B5EF4-FFF2-40B4-BE49-F238E27FC236}">
                <a16:creationId xmlns:a16="http://schemas.microsoft.com/office/drawing/2014/main" id="{27AE87A7-AC7C-4219-A98E-8A09CFCB8F0E}"/>
              </a:ext>
            </a:extLst>
          </p:cNvPr>
          <p:cNvSpPr>
            <a:spLocks noGrp="1"/>
          </p:cNvSpPr>
          <p:nvPr>
            <p:ph type="body" idx="1"/>
          </p:nvPr>
        </p:nvSpPr>
        <p:spPr>
          <a:xfrm>
            <a:off x="504000" y="1326599"/>
            <a:ext cx="4426920" cy="3949349"/>
          </a:xfrm>
        </p:spPr>
        <p:txBody>
          <a:bodyPr>
            <a:normAutofit fontScale="77500" lnSpcReduction="20000"/>
          </a:bodyPr>
          <a:lstStyle/>
          <a:p>
            <a:pPr marL="342900" lvl="0" indent="-342900" algn="just">
              <a:lnSpc>
                <a:spcPct val="107000"/>
              </a:lnSpc>
              <a:spcBef>
                <a:spcPts val="1200"/>
              </a:spcBef>
              <a:spcAft>
                <a:spcPts val="1200"/>
              </a:spcAft>
              <a:buFont typeface="Symbol" panose="05050102010706020507" pitchFamily="18" charset="2"/>
              <a:buChar char=""/>
            </a:pPr>
            <a:r>
              <a:rPr lang="el-GR" sz="1800" dirty="0">
                <a:effectLst/>
                <a:latin typeface="Franklin Gothic Book" panose="020B0503020102020204" pitchFamily="34" charset="0"/>
                <a:ea typeface="Times New Roman" panose="02020603050405020304" pitchFamily="18" charset="0"/>
                <a:cs typeface="Arial" panose="020B0604020202020204" pitchFamily="34" charset="0"/>
              </a:rPr>
              <a:t>Τ</a:t>
            </a:r>
            <a:r>
              <a:rPr lang="en-GB" sz="1800" dirty="0">
                <a:effectLst/>
                <a:latin typeface="Franklin Gothic Book" panose="020B0503020102020204" pitchFamily="34" charset="0"/>
                <a:ea typeface="Times New Roman" panose="02020603050405020304" pitchFamily="18" charset="0"/>
                <a:cs typeface="Arial" panose="020B0604020202020204" pitchFamily="34" charset="0"/>
              </a:rPr>
              <a:t>wo or more members work together to complete a task</a:t>
            </a:r>
            <a:r>
              <a:rPr lang="el-GR" sz="1800" dirty="0">
                <a:effectLst/>
                <a:latin typeface="Franklin Gothic Book" panose="020B0503020102020204" pitchFamily="34" charset="0"/>
                <a:ea typeface="Times New Roman" panose="02020603050405020304" pitchFamily="18" charset="0"/>
                <a:cs typeface="Arial" panose="020B0604020202020204" pitchFamily="34" charset="0"/>
              </a:rPr>
              <a:t>, </a:t>
            </a:r>
            <a:r>
              <a:rPr lang="en-US" sz="1800" dirty="0">
                <a:effectLst/>
                <a:latin typeface="Franklin Gothic Book" panose="020B0503020102020204" pitchFamily="34" charset="0"/>
                <a:ea typeface="Times New Roman" panose="02020603050405020304" pitchFamily="18" charset="0"/>
                <a:cs typeface="Arial" panose="020B0604020202020204" pitchFamily="34" charset="0"/>
              </a:rPr>
              <a:t>while o</a:t>
            </a:r>
            <a:r>
              <a:rPr lang="en-GB" sz="1800" dirty="0">
                <a:effectLst/>
                <a:latin typeface="Franklin Gothic Book" panose="020B0503020102020204" pitchFamily="34" charset="0"/>
                <a:ea typeface="Times New Roman" panose="02020603050405020304" pitchFamily="18" charset="0"/>
                <a:cs typeface="Arial" panose="020B0604020202020204" pitchFamily="34" charset="0"/>
              </a:rPr>
              <a:t>ne leader </a:t>
            </a:r>
            <a:r>
              <a:rPr lang="en-GB" sz="1800" b="1" dirty="0">
                <a:effectLst/>
                <a:latin typeface="Franklin Gothic Book" panose="020B0503020102020204" pitchFamily="34" charset="0"/>
                <a:ea typeface="Times New Roman" panose="02020603050405020304" pitchFamily="18" charset="0"/>
                <a:cs typeface="Arial" panose="020B0604020202020204" pitchFamily="34" charset="0"/>
              </a:rPr>
              <a:t>directs them</a:t>
            </a:r>
            <a:r>
              <a:rPr lang="en-GB" sz="1800" dirty="0">
                <a:effectLst/>
                <a:latin typeface="Franklin Gothic Book" panose="020B0503020102020204" pitchFamily="34" charset="0"/>
                <a:ea typeface="Times New Roman" panose="02020603050405020304" pitchFamily="18" charset="0"/>
                <a:cs typeface="Arial" panose="020B0604020202020204" pitchFamily="34" charset="0"/>
              </a:rPr>
              <a:t>, delegating work among group members, monitoring and controlling the progress. </a:t>
            </a:r>
            <a:endParaRPr lang="el-GR" sz="1800" dirty="0">
              <a:effectLst/>
              <a:latin typeface="Calibri" panose="020F0502020204030204" pitchFamily="34" charset="0"/>
              <a:ea typeface="Calibri" panose="020F0502020204030204" pitchFamily="34" charset="0"/>
            </a:endParaRPr>
          </a:p>
          <a:p>
            <a:pPr marL="342900" lvl="0" indent="-342900" algn="just">
              <a:lnSpc>
                <a:spcPct val="107000"/>
              </a:lnSpc>
              <a:spcBef>
                <a:spcPts val="1200"/>
              </a:spcBef>
              <a:spcAft>
                <a:spcPts val="1200"/>
              </a:spcAft>
              <a:buFont typeface="Symbol" panose="05050102010706020507" pitchFamily="18" charset="2"/>
              <a:buChar char=""/>
            </a:pPr>
            <a:r>
              <a:rPr lang="en-GB" sz="1800" dirty="0">
                <a:effectLst/>
                <a:latin typeface="Franklin Gothic Book" panose="020B0503020102020204" pitchFamily="34" charset="0"/>
                <a:ea typeface="Times New Roman" panose="02020603050405020304" pitchFamily="18" charset="0"/>
                <a:cs typeface="Arial" panose="020B0604020202020204" pitchFamily="34" charset="0"/>
              </a:rPr>
              <a:t>Members of a group work on their own specializations, with each individual driving toward </a:t>
            </a:r>
            <a:r>
              <a:rPr lang="en-GB" sz="1800" b="1" dirty="0">
                <a:effectLst/>
                <a:latin typeface="Franklin Gothic Book" panose="020B0503020102020204" pitchFamily="34" charset="0"/>
                <a:ea typeface="Times New Roman" panose="02020603050405020304" pitchFamily="18" charset="0"/>
                <a:cs typeface="Arial" panose="020B0604020202020204" pitchFamily="34" charset="0"/>
              </a:rPr>
              <a:t>their own goal</a:t>
            </a:r>
            <a:r>
              <a:rPr lang="en-GB" sz="1800" dirty="0">
                <a:effectLst/>
                <a:latin typeface="Franklin Gothic Book" panose="020B0503020102020204" pitchFamily="34" charset="0"/>
                <a:ea typeface="Times New Roman" panose="02020603050405020304" pitchFamily="18" charset="0"/>
                <a:cs typeface="Arial" panose="020B0604020202020204" pitchFamily="34" charset="0"/>
              </a:rPr>
              <a:t>.</a:t>
            </a:r>
            <a:endParaRPr lang="el-GR" sz="1800" dirty="0">
              <a:effectLst/>
              <a:latin typeface="Calibri" panose="020F0502020204030204" pitchFamily="34" charset="0"/>
              <a:ea typeface="Calibri" panose="020F0502020204030204" pitchFamily="34" charset="0"/>
            </a:endParaRPr>
          </a:p>
          <a:p>
            <a:pPr marL="342900" lvl="0" indent="-342900" algn="just">
              <a:lnSpc>
                <a:spcPct val="107000"/>
              </a:lnSpc>
              <a:spcBef>
                <a:spcPts val="1200"/>
              </a:spcBef>
              <a:spcAft>
                <a:spcPts val="1200"/>
              </a:spcAft>
              <a:buFont typeface="Symbol" panose="05050102010706020507" pitchFamily="18" charset="2"/>
              <a:buChar char=""/>
            </a:pPr>
            <a:r>
              <a:rPr lang="en-GB" sz="1800" dirty="0">
                <a:effectLst/>
                <a:latin typeface="Franklin Gothic Book" panose="020B0503020102020204" pitchFamily="34" charset="0"/>
                <a:ea typeface="Times New Roman" panose="02020603050405020304" pitchFamily="18" charset="0"/>
                <a:cs typeface="Arial" panose="020B0604020202020204" pitchFamily="34" charset="0"/>
              </a:rPr>
              <a:t>Working groups share information and insights, but create their own independent goals and responsibilities. </a:t>
            </a:r>
            <a:endParaRPr lang="el-GR" sz="1800" dirty="0">
              <a:effectLst/>
              <a:latin typeface="Calibri" panose="020F0502020204030204" pitchFamily="34" charset="0"/>
              <a:ea typeface="Calibri" panose="020F0502020204030204" pitchFamily="34" charset="0"/>
            </a:endParaRPr>
          </a:p>
          <a:p>
            <a:pPr marL="342900" lvl="0" indent="-342900" algn="just">
              <a:lnSpc>
                <a:spcPct val="107000"/>
              </a:lnSpc>
              <a:spcBef>
                <a:spcPts val="1200"/>
              </a:spcBef>
              <a:spcAft>
                <a:spcPts val="1200"/>
              </a:spcAft>
              <a:buFont typeface="Symbol" panose="05050102010706020507" pitchFamily="18" charset="2"/>
              <a:buChar char=""/>
            </a:pPr>
            <a:r>
              <a:rPr lang="en-GB" sz="1800" dirty="0">
                <a:effectLst/>
                <a:latin typeface="Franklin Gothic Book" panose="020B0503020102020204" pitchFamily="34" charset="0"/>
                <a:ea typeface="Times New Roman" panose="02020603050405020304" pitchFamily="18" charset="0"/>
                <a:cs typeface="Arial" panose="020B0604020202020204" pitchFamily="34" charset="0"/>
              </a:rPr>
              <a:t>Collaborative or combined work does not occur within a group. </a:t>
            </a:r>
            <a:endParaRPr lang="el-GR" sz="1800" dirty="0">
              <a:effectLst/>
              <a:latin typeface="Calibri" panose="020F0502020204030204" pitchFamily="34" charset="0"/>
              <a:ea typeface="Calibri" panose="020F0502020204030204" pitchFamily="34" charset="0"/>
            </a:endParaRPr>
          </a:p>
          <a:p>
            <a:pPr marL="342900" lvl="0" indent="-342900" algn="just">
              <a:lnSpc>
                <a:spcPct val="107000"/>
              </a:lnSpc>
              <a:spcBef>
                <a:spcPts val="1200"/>
              </a:spcBef>
              <a:spcAft>
                <a:spcPts val="1200"/>
              </a:spcAft>
              <a:buFont typeface="Symbol" panose="05050102010706020507" pitchFamily="18" charset="2"/>
              <a:buChar char=""/>
            </a:pPr>
            <a:r>
              <a:rPr lang="en-GB" sz="1800" b="1" i="1" dirty="0">
                <a:effectLst/>
                <a:latin typeface="Franklin Gothic Book" panose="020B0503020102020204" pitchFamily="34" charset="0"/>
                <a:ea typeface="Times New Roman" panose="02020603050405020304" pitchFamily="18" charset="0"/>
                <a:cs typeface="Arial" panose="020B0604020202020204" pitchFamily="34" charset="0"/>
              </a:rPr>
              <a:t>Groups measure success by what an individual completes</a:t>
            </a:r>
            <a:endParaRPr lang="el-GR" sz="1800" b="1" i="1" dirty="0">
              <a:effectLst/>
              <a:latin typeface="Calibri" panose="020F0502020204030204" pitchFamily="34" charset="0"/>
              <a:ea typeface="Calibri" panose="020F0502020204030204" pitchFamily="34" charset="0"/>
            </a:endParaRPr>
          </a:p>
          <a:p>
            <a:endParaRPr lang="el-GR" dirty="0"/>
          </a:p>
        </p:txBody>
      </p:sp>
      <p:sp>
        <p:nvSpPr>
          <p:cNvPr id="4" name="Θέση κειμένου 3">
            <a:extLst>
              <a:ext uri="{FF2B5EF4-FFF2-40B4-BE49-F238E27FC236}">
                <a16:creationId xmlns:a16="http://schemas.microsoft.com/office/drawing/2014/main" id="{649AE37E-5A1F-45EC-AF71-C085FF6EFC79}"/>
              </a:ext>
            </a:extLst>
          </p:cNvPr>
          <p:cNvSpPr>
            <a:spLocks noGrp="1"/>
          </p:cNvSpPr>
          <p:nvPr>
            <p:ph type="body" idx="2"/>
          </p:nvPr>
        </p:nvSpPr>
        <p:spPr/>
        <p:txBody>
          <a:bodyPr>
            <a:noAutofit/>
          </a:bodyPr>
          <a:lstStyle/>
          <a:p>
            <a:pPr algn="just">
              <a:lnSpc>
                <a:spcPct val="107000"/>
              </a:lnSpc>
              <a:spcBef>
                <a:spcPts val="1200"/>
              </a:spcBef>
              <a:spcAft>
                <a:spcPts val="1200"/>
              </a:spcAft>
            </a:pPr>
            <a:r>
              <a:rPr lang="en-GB" sz="1400" b="1" dirty="0">
                <a:effectLst/>
                <a:latin typeface="Franklin Gothic Book" panose="020B0503020102020204" pitchFamily="34" charset="0"/>
                <a:ea typeface="Times New Roman" panose="02020603050405020304" pitchFamily="18" charset="0"/>
                <a:cs typeface="Arial" panose="020B0604020202020204" pitchFamily="34" charset="0"/>
              </a:rPr>
              <a:t>A team</a:t>
            </a:r>
            <a:r>
              <a:rPr lang="en-GB" sz="1400" dirty="0">
                <a:effectLst/>
                <a:latin typeface="Franklin Gothic Book" panose="020B0503020102020204" pitchFamily="34" charset="0"/>
                <a:ea typeface="Times New Roman" panose="02020603050405020304" pitchFamily="18" charset="0"/>
                <a:cs typeface="Arial" panose="020B0604020202020204" pitchFamily="34" charset="0"/>
              </a:rPr>
              <a:t> </a:t>
            </a:r>
            <a:r>
              <a:rPr lang="en-GB" sz="1400" b="1" dirty="0">
                <a:effectLst/>
                <a:latin typeface="Franklin Gothic Book" panose="020B0503020102020204" pitchFamily="34" charset="0"/>
                <a:ea typeface="Times New Roman" panose="02020603050405020304" pitchFamily="18" charset="0"/>
                <a:cs typeface="Arial" panose="020B0604020202020204" pitchFamily="34" charset="0"/>
              </a:rPr>
              <a:t>has a shared goal but focuses more on a collective purpose</a:t>
            </a:r>
            <a:r>
              <a:rPr lang="en-GB" sz="1400" dirty="0">
                <a:effectLst/>
                <a:latin typeface="Franklin Gothic Book" panose="020B0503020102020204" pitchFamily="34" charset="0"/>
                <a:ea typeface="Times New Roman" panose="02020603050405020304" pitchFamily="18" charset="0"/>
                <a:cs typeface="Arial" panose="020B0604020202020204" pitchFamily="34" charset="0"/>
              </a:rPr>
              <a:t>. Teams work together to build one product through </a:t>
            </a:r>
            <a:r>
              <a:rPr lang="en-GB" sz="1400" b="1" dirty="0">
                <a:effectLst/>
                <a:latin typeface="Franklin Gothic Book" panose="020B0503020102020204" pitchFamily="34" charset="0"/>
                <a:ea typeface="Times New Roman" panose="02020603050405020304" pitchFamily="18" charset="0"/>
                <a:cs typeface="Arial" panose="020B0604020202020204" pitchFamily="34" charset="0"/>
              </a:rPr>
              <a:t>both individual and mutual contributions</a:t>
            </a:r>
            <a:r>
              <a:rPr lang="en-GB" sz="1400" dirty="0">
                <a:effectLst/>
                <a:latin typeface="Franklin Gothic Book" panose="020B0503020102020204" pitchFamily="34" charset="0"/>
                <a:ea typeface="Times New Roman" panose="02020603050405020304" pitchFamily="18" charset="0"/>
                <a:cs typeface="Arial" panose="020B0604020202020204" pitchFamily="34" charset="0"/>
              </a:rPr>
              <a:t>. This interdependent work lends to one combined end result.</a:t>
            </a:r>
            <a:endParaRPr lang="el-GR" sz="1400" dirty="0">
              <a:effectLst/>
              <a:latin typeface="Calibri" panose="020F0502020204030204" pitchFamily="34" charset="0"/>
              <a:ea typeface="Calibri" panose="020F0502020204030204" pitchFamily="34" charset="0"/>
            </a:endParaRPr>
          </a:p>
          <a:p>
            <a:pPr algn="just">
              <a:lnSpc>
                <a:spcPct val="107000"/>
              </a:lnSpc>
              <a:spcBef>
                <a:spcPts val="1200"/>
              </a:spcBef>
              <a:spcAft>
                <a:spcPts val="1200"/>
              </a:spcAft>
            </a:pPr>
            <a:r>
              <a:rPr lang="en-GB" sz="1400" dirty="0">
                <a:effectLst/>
                <a:latin typeface="Franklin Gothic Book" panose="020B0503020102020204" pitchFamily="34" charset="0"/>
                <a:ea typeface="Times New Roman" panose="02020603050405020304" pitchFamily="18" charset="0"/>
                <a:cs typeface="Arial" panose="020B0604020202020204" pitchFamily="34" charset="0"/>
              </a:rPr>
              <a:t>A team’s common goal gives each member </a:t>
            </a:r>
            <a:r>
              <a:rPr lang="en-GB" sz="1400" b="1" dirty="0">
                <a:effectLst/>
                <a:latin typeface="Franklin Gothic Book" panose="020B0503020102020204" pitchFamily="34" charset="0"/>
                <a:ea typeface="Times New Roman" panose="02020603050405020304" pitchFamily="18" charset="0"/>
                <a:cs typeface="Arial" panose="020B0604020202020204" pitchFamily="34" charset="0"/>
              </a:rPr>
              <a:t>a shared responsibility toward it</a:t>
            </a:r>
            <a:r>
              <a:rPr lang="en-GB" sz="1400" dirty="0">
                <a:effectLst/>
                <a:latin typeface="Franklin Gothic Book" panose="020B0503020102020204" pitchFamily="34" charset="0"/>
                <a:ea typeface="Times New Roman" panose="02020603050405020304" pitchFamily="18" charset="0"/>
                <a:cs typeface="Arial" panose="020B0604020202020204" pitchFamily="34" charset="0"/>
              </a:rPr>
              <a:t>. Team members elevate each other’s strengths and fill in the gaps where teammates’ skills are lacking. Because of this, </a:t>
            </a:r>
            <a:r>
              <a:rPr lang="en-GB" sz="1400" b="1" dirty="0">
                <a:effectLst/>
                <a:latin typeface="Franklin Gothic Book" panose="020B0503020102020204" pitchFamily="34" charset="0"/>
                <a:ea typeface="Times New Roman" panose="02020603050405020304" pitchFamily="18" charset="0"/>
                <a:cs typeface="Arial" panose="020B0604020202020204" pitchFamily="34" charset="0"/>
              </a:rPr>
              <a:t>teams are able to do more than the members would on their own</a:t>
            </a:r>
            <a:r>
              <a:rPr lang="en-GB" sz="1400" dirty="0">
                <a:effectLst/>
                <a:latin typeface="Franklin Gothic Book" panose="020B0503020102020204" pitchFamily="34" charset="0"/>
                <a:ea typeface="Times New Roman" panose="02020603050405020304" pitchFamily="18" charset="0"/>
                <a:cs typeface="Arial" panose="020B0604020202020204" pitchFamily="34" charset="0"/>
              </a:rPr>
              <a:t>.</a:t>
            </a:r>
            <a:endParaRPr lang="el-GR" sz="1400" dirty="0">
              <a:effectLst/>
              <a:latin typeface="Calibri" panose="020F0502020204030204" pitchFamily="34" charset="0"/>
              <a:ea typeface="Calibri" panose="020F0502020204030204" pitchFamily="34" charset="0"/>
            </a:endParaRPr>
          </a:p>
          <a:p>
            <a:pPr algn="just">
              <a:lnSpc>
                <a:spcPct val="107000"/>
              </a:lnSpc>
              <a:spcBef>
                <a:spcPts val="1200"/>
              </a:spcBef>
              <a:spcAft>
                <a:spcPts val="1200"/>
              </a:spcAft>
            </a:pPr>
            <a:r>
              <a:rPr lang="en-GB" sz="1400" dirty="0">
                <a:effectLst/>
                <a:latin typeface="Franklin Gothic Book" panose="020B0503020102020204" pitchFamily="34" charset="0"/>
                <a:ea typeface="Times New Roman" panose="02020603050405020304" pitchFamily="18" charset="0"/>
                <a:cs typeface="Arial" panose="020B0604020202020204" pitchFamily="34" charset="0"/>
              </a:rPr>
              <a:t>Team members need a collaborative environment to combine their specialized skills and achieve their end goal. </a:t>
            </a:r>
            <a:endParaRPr lang="el-GR" sz="1400" dirty="0">
              <a:effectLst/>
              <a:latin typeface="Calibri" panose="020F0502020204030204" pitchFamily="34" charset="0"/>
              <a:ea typeface="Calibri" panose="020F0502020204030204" pitchFamily="34" charset="0"/>
            </a:endParaRPr>
          </a:p>
          <a:p>
            <a:endParaRPr lang="el-GR" sz="1400" dirty="0"/>
          </a:p>
        </p:txBody>
      </p:sp>
      <p:pic>
        <p:nvPicPr>
          <p:cNvPr id="6" name="Εικόνα 5">
            <a:extLst>
              <a:ext uri="{FF2B5EF4-FFF2-40B4-BE49-F238E27FC236}">
                <a16:creationId xmlns:a16="http://schemas.microsoft.com/office/drawing/2014/main" id="{5435BC48-666C-422C-907C-64289E48F442}"/>
              </a:ext>
            </a:extLst>
          </p:cNvPr>
          <p:cNvPicPr>
            <a:picLocks noChangeAspect="1"/>
          </p:cNvPicPr>
          <p:nvPr/>
        </p:nvPicPr>
        <p:blipFill>
          <a:blip r:embed="rId2"/>
          <a:stretch>
            <a:fillRect/>
          </a:stretch>
        </p:blipFill>
        <p:spPr>
          <a:xfrm>
            <a:off x="341601" y="106578"/>
            <a:ext cx="1133954" cy="1176630"/>
          </a:xfrm>
          <a:prstGeom prst="rect">
            <a:avLst/>
          </a:prstGeom>
        </p:spPr>
      </p:pic>
    </p:spTree>
    <p:extLst>
      <p:ext uri="{BB962C8B-B14F-4D97-AF65-F5344CB8AC3E}">
        <p14:creationId xmlns:p14="http://schemas.microsoft.com/office/powerpoint/2010/main" val="10617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598FD7F3-AF40-41FA-B30A-8CAD9F111F6E}"/>
              </a:ext>
            </a:extLst>
          </p:cNvPr>
          <p:cNvPicPr>
            <a:picLocks noChangeAspect="1"/>
          </p:cNvPicPr>
          <p:nvPr/>
        </p:nvPicPr>
        <p:blipFill rotWithShape="1">
          <a:blip r:embed="rId2"/>
          <a:srcRect t="10764" b="12156"/>
          <a:stretch/>
        </p:blipFill>
        <p:spPr>
          <a:xfrm>
            <a:off x="2940461" y="1816275"/>
            <a:ext cx="6096000" cy="3355270"/>
          </a:xfrm>
          <a:prstGeom prst="rect">
            <a:avLst/>
          </a:prstGeom>
        </p:spPr>
      </p:pic>
      <p:sp>
        <p:nvSpPr>
          <p:cNvPr id="2" name="Τίτλος 1">
            <a:extLst>
              <a:ext uri="{FF2B5EF4-FFF2-40B4-BE49-F238E27FC236}">
                <a16:creationId xmlns:a16="http://schemas.microsoft.com/office/drawing/2014/main" id="{FA96386E-4234-4FE4-A982-336240A59427}"/>
              </a:ext>
            </a:extLst>
          </p:cNvPr>
          <p:cNvSpPr>
            <a:spLocks noGrp="1"/>
          </p:cNvSpPr>
          <p:nvPr>
            <p:ph type="title"/>
          </p:nvPr>
        </p:nvSpPr>
        <p:spPr/>
        <p:txBody>
          <a:bodyPr>
            <a:normAutofit/>
          </a:bodyPr>
          <a:lstStyle/>
          <a:p>
            <a:r>
              <a:rPr lang="en-US" sz="2400" b="1" dirty="0"/>
              <a:t>Teambuilding Activities</a:t>
            </a:r>
            <a:endParaRPr lang="el-GR" sz="2400" dirty="0"/>
          </a:p>
        </p:txBody>
      </p:sp>
      <p:sp>
        <p:nvSpPr>
          <p:cNvPr id="3" name="Θέση κειμένου 2">
            <a:extLst>
              <a:ext uri="{FF2B5EF4-FFF2-40B4-BE49-F238E27FC236}">
                <a16:creationId xmlns:a16="http://schemas.microsoft.com/office/drawing/2014/main" id="{064C6EC1-5E59-4C50-B01D-282AFCDB0810}"/>
              </a:ext>
            </a:extLst>
          </p:cNvPr>
          <p:cNvSpPr>
            <a:spLocks noGrp="1"/>
          </p:cNvSpPr>
          <p:nvPr>
            <p:ph type="body" idx="1"/>
          </p:nvPr>
        </p:nvSpPr>
        <p:spPr/>
        <p:txBody>
          <a:bodyPr/>
          <a:lstStyle/>
          <a:p>
            <a:pPr marL="114300" indent="0">
              <a:buNone/>
            </a:pPr>
            <a:r>
              <a:rPr lang="en-US" dirty="0"/>
              <a:t>The guide contains more than 15 activities either located and processed by the web or configured by the project team</a:t>
            </a:r>
          </a:p>
          <a:p>
            <a:pPr marL="114300" indent="0">
              <a:buNone/>
            </a:pPr>
            <a:endParaRPr lang="en-US" dirty="0"/>
          </a:p>
          <a:p>
            <a:pPr marL="114300" indent="0">
              <a:buNone/>
            </a:pPr>
            <a:endParaRPr lang="el-GR" dirty="0"/>
          </a:p>
        </p:txBody>
      </p:sp>
      <p:pic>
        <p:nvPicPr>
          <p:cNvPr id="5" name="Εικόνα 4">
            <a:extLst>
              <a:ext uri="{FF2B5EF4-FFF2-40B4-BE49-F238E27FC236}">
                <a16:creationId xmlns:a16="http://schemas.microsoft.com/office/drawing/2014/main" id="{22271E5C-4AC8-4243-AF54-EC6E3D5D5E21}"/>
              </a:ext>
            </a:extLst>
          </p:cNvPr>
          <p:cNvPicPr>
            <a:picLocks noChangeAspect="1"/>
          </p:cNvPicPr>
          <p:nvPr/>
        </p:nvPicPr>
        <p:blipFill>
          <a:blip r:embed="rId3"/>
          <a:stretch>
            <a:fillRect/>
          </a:stretch>
        </p:blipFill>
        <p:spPr>
          <a:xfrm>
            <a:off x="73537" y="108708"/>
            <a:ext cx="1133954" cy="1176630"/>
          </a:xfrm>
          <a:prstGeom prst="rect">
            <a:avLst/>
          </a:prstGeom>
        </p:spPr>
      </p:pic>
    </p:spTree>
    <p:extLst>
      <p:ext uri="{BB962C8B-B14F-4D97-AF65-F5344CB8AC3E}">
        <p14:creationId xmlns:p14="http://schemas.microsoft.com/office/powerpoint/2010/main" val="45224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47F37CA-E121-4B52-9DE3-0B40556931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 b="69607"/>
          <a:stretch/>
        </p:blipFill>
        <p:spPr bwMode="auto">
          <a:xfrm>
            <a:off x="302567" y="1929782"/>
            <a:ext cx="4212283" cy="1810986"/>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C7169E0A-C60A-49CE-865A-9B4B82598C3E}"/>
              </a:ext>
            </a:extLst>
          </p:cNvPr>
          <p:cNvPicPr>
            <a:picLocks noChangeAspect="1"/>
          </p:cNvPicPr>
          <p:nvPr/>
        </p:nvPicPr>
        <p:blipFill rotWithShape="1">
          <a:blip r:embed="rId3"/>
          <a:srcRect t="28642"/>
          <a:stretch/>
        </p:blipFill>
        <p:spPr>
          <a:xfrm>
            <a:off x="4592567" y="146957"/>
            <a:ext cx="5185491" cy="5237843"/>
          </a:xfrm>
          <a:prstGeom prst="rect">
            <a:avLst/>
          </a:prstGeom>
        </p:spPr>
      </p:pic>
    </p:spTree>
    <p:extLst>
      <p:ext uri="{BB962C8B-B14F-4D97-AF65-F5344CB8AC3E}">
        <p14:creationId xmlns:p14="http://schemas.microsoft.com/office/powerpoint/2010/main" val="767532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6"/>
          <p:cNvSpPr/>
          <p:nvPr/>
        </p:nvSpPr>
        <p:spPr>
          <a:xfrm>
            <a:off x="-1" y="0"/>
            <a:ext cx="10080600" cy="5668800"/>
          </a:xfrm>
          <a:prstGeom prst="rect">
            <a:avLst/>
          </a:prstGeom>
          <a:solidFill>
            <a:schemeClr val="accent4"/>
          </a:solidFill>
          <a:ln w="7620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6"/>
          <p:cNvSpPr/>
          <p:nvPr/>
        </p:nvSpPr>
        <p:spPr>
          <a:xfrm>
            <a:off x="926263" y="3635544"/>
            <a:ext cx="8228100" cy="989400"/>
          </a:xfrm>
          <a:prstGeom prst="rect">
            <a:avLst/>
          </a:prstGeom>
          <a:noFill/>
          <a:ln>
            <a:noFill/>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rgbClr val="FFFFFF"/>
                </a:solidFill>
                <a:latin typeface="Arial"/>
                <a:ea typeface="Arial"/>
                <a:cs typeface="Arial"/>
                <a:sym typeface="Arial"/>
              </a:rPr>
              <a:t>THANK YOU!!</a:t>
            </a:r>
            <a:endParaRPr sz="4400" b="0" i="0" u="none" strike="noStrike" cap="none" dirty="0">
              <a:solidFill>
                <a:schemeClr val="dk1"/>
              </a:solidFill>
              <a:latin typeface="Arial"/>
              <a:ea typeface="Arial"/>
              <a:cs typeface="Arial"/>
              <a:sym typeface="Arial"/>
            </a:endParaRPr>
          </a:p>
        </p:txBody>
      </p:sp>
      <p:sp>
        <p:nvSpPr>
          <p:cNvPr id="291" name="Google Shape;291;p26"/>
          <p:cNvSpPr/>
          <p:nvPr/>
        </p:nvSpPr>
        <p:spPr>
          <a:xfrm>
            <a:off x="6501483" y="4838760"/>
            <a:ext cx="3505318" cy="6981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dirty="0">
                <a:solidFill>
                  <a:schemeClr val="bg1"/>
                </a:solidFill>
                <a:latin typeface="Arial"/>
                <a:ea typeface="Arial"/>
                <a:cs typeface="Arial"/>
                <a:sym typeface="Arial"/>
              </a:rPr>
              <a:t>This presentation is related to the Project made by the beneficiaries jointly or individually in any form and using any means shall indicate that it reflects only the authors view and </a:t>
            </a:r>
            <a:r>
              <a:rPr lang="en-US" sz="800" b="0" i="0" u="none" strike="noStrike" cap="none" dirty="0" err="1">
                <a:solidFill>
                  <a:schemeClr val="bg1"/>
                </a:solidFill>
                <a:latin typeface="Arial"/>
                <a:ea typeface="Arial"/>
                <a:cs typeface="Arial"/>
                <a:sym typeface="Arial"/>
              </a:rPr>
              <a:t>tha</a:t>
            </a:r>
            <a:r>
              <a:rPr lang="en-US" sz="800" b="0" i="0" u="none" strike="noStrike" cap="none" dirty="0">
                <a:solidFill>
                  <a:schemeClr val="bg1"/>
                </a:solidFill>
                <a:latin typeface="Arial"/>
                <a:ea typeface="Arial"/>
                <a:cs typeface="Arial"/>
                <a:sym typeface="Arial"/>
              </a:rPr>
              <a:t> the National Agency and the European </a:t>
            </a:r>
            <a:r>
              <a:rPr lang="en-US" sz="800" b="0" i="0" u="none" strike="noStrike" cap="none" dirty="0" err="1">
                <a:solidFill>
                  <a:schemeClr val="bg1"/>
                </a:solidFill>
                <a:latin typeface="Arial"/>
                <a:ea typeface="Arial"/>
                <a:cs typeface="Arial"/>
                <a:sym typeface="Arial"/>
              </a:rPr>
              <a:t>Commision</a:t>
            </a:r>
            <a:r>
              <a:rPr lang="en-US" sz="800" b="0" i="0" u="none" strike="noStrike" cap="none" dirty="0">
                <a:solidFill>
                  <a:schemeClr val="bg1"/>
                </a:solidFill>
                <a:latin typeface="Arial"/>
                <a:ea typeface="Arial"/>
                <a:cs typeface="Arial"/>
                <a:sym typeface="Arial"/>
              </a:rPr>
              <a:t> are not responsible for any use that may be made of the information it contains.</a:t>
            </a:r>
            <a:endParaRPr sz="800" b="0" i="0" u="none" strike="noStrike" cap="none" dirty="0">
              <a:solidFill>
                <a:schemeClr val="bg1"/>
              </a:solidFill>
              <a:latin typeface="Arial"/>
              <a:ea typeface="Arial"/>
              <a:cs typeface="Arial"/>
              <a:sym typeface="Arial"/>
            </a:endParaRPr>
          </a:p>
        </p:txBody>
      </p:sp>
      <p:pic>
        <p:nvPicPr>
          <p:cNvPr id="292" name="Google Shape;292;p26"/>
          <p:cNvPicPr preferRelativeResize="0"/>
          <p:nvPr/>
        </p:nvPicPr>
        <p:blipFill rotWithShape="1">
          <a:blip r:embed="rId3">
            <a:alphaModFix/>
          </a:blip>
          <a:srcRect/>
          <a:stretch/>
        </p:blipFill>
        <p:spPr>
          <a:xfrm>
            <a:off x="6532296" y="40976"/>
            <a:ext cx="3505319" cy="718919"/>
          </a:xfrm>
          <a:prstGeom prst="rect">
            <a:avLst/>
          </a:prstGeom>
          <a:noFill/>
          <a:ln>
            <a:noFill/>
          </a:ln>
        </p:spPr>
      </p:pic>
      <p:sp>
        <p:nvSpPr>
          <p:cNvPr id="293" name="Google Shape;293;p26"/>
          <p:cNvSpPr txBox="1"/>
          <p:nvPr/>
        </p:nvSpPr>
        <p:spPr>
          <a:xfrm>
            <a:off x="3615599" y="2652144"/>
            <a:ext cx="2849400" cy="983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rgbClr val="FFFFFF"/>
                </a:solidFill>
                <a:latin typeface="Arial"/>
                <a:ea typeface="Arial"/>
                <a:cs typeface="Arial"/>
                <a:sym typeface="Arial"/>
              </a:rPr>
              <a:t>INSPIRE</a:t>
            </a:r>
            <a:r>
              <a:rPr lang="en-US" sz="1000" b="0" i="0" u="none" strike="noStrike" cap="none" dirty="0">
                <a:solidFill>
                  <a:srgbClr val="FFFFF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Arial"/>
                <a:ea typeface="Arial"/>
                <a:cs typeface="Arial"/>
                <a:sym typeface="Arial"/>
              </a:rPr>
              <a:t>2019-3-EL02-KA205-005215</a:t>
            </a:r>
            <a:endParaRPr sz="1000" b="0" i="0" u="none" strike="noStrike" cap="none" dirty="0">
              <a:solidFill>
                <a:schemeClr val="lt1"/>
              </a:solidFill>
              <a:latin typeface="Arial"/>
              <a:ea typeface="Arial"/>
              <a:cs typeface="Arial"/>
              <a:sym typeface="Arial"/>
            </a:endParaRPr>
          </a:p>
        </p:txBody>
      </p:sp>
      <p:pic>
        <p:nvPicPr>
          <p:cNvPr id="294" name="Google Shape;294;p26"/>
          <p:cNvPicPr preferRelativeResize="0"/>
          <p:nvPr/>
        </p:nvPicPr>
        <p:blipFill>
          <a:blip r:embed="rId4">
            <a:alphaModFix/>
          </a:blip>
          <a:stretch>
            <a:fillRect/>
          </a:stretch>
        </p:blipFill>
        <p:spPr>
          <a:xfrm>
            <a:off x="3615599" y="1525676"/>
            <a:ext cx="2849400" cy="112646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30E4EAA8-CC97-4CD1-9ED8-D185CC74607A}"/>
              </a:ext>
            </a:extLst>
          </p:cNvPr>
          <p:cNvSpPr>
            <a:spLocks noGrp="1"/>
          </p:cNvSpPr>
          <p:nvPr>
            <p:ph type="title"/>
          </p:nvPr>
        </p:nvSpPr>
        <p:spPr>
          <a:xfrm>
            <a:off x="0" y="0"/>
            <a:ext cx="2160000" cy="5670000"/>
          </a:xfrm>
        </p:spPr>
        <p:txBody>
          <a:bodyPr/>
          <a:lstStyle/>
          <a:p>
            <a:pPr marL="179388" indent="-179388" algn="ctr"/>
            <a:r>
              <a:rPr lang="en-US" dirty="0">
                <a:solidFill>
                  <a:schemeClr val="bg1"/>
                </a:solidFill>
              </a:rPr>
              <a:t>Why read this Guide?</a:t>
            </a:r>
            <a:endParaRPr lang="el-GR" dirty="0">
              <a:solidFill>
                <a:schemeClr val="bg1"/>
              </a:solidFill>
            </a:endParaRPr>
          </a:p>
        </p:txBody>
      </p:sp>
      <p:sp>
        <p:nvSpPr>
          <p:cNvPr id="7" name="Θέση κειμένου 6">
            <a:extLst>
              <a:ext uri="{FF2B5EF4-FFF2-40B4-BE49-F238E27FC236}">
                <a16:creationId xmlns:a16="http://schemas.microsoft.com/office/drawing/2014/main" id="{A643042B-6D6C-4D6F-9DC3-8C9A8BB41DD0}"/>
              </a:ext>
            </a:extLst>
          </p:cNvPr>
          <p:cNvSpPr>
            <a:spLocks noGrp="1"/>
          </p:cNvSpPr>
          <p:nvPr>
            <p:ph type="body" idx="1"/>
          </p:nvPr>
        </p:nvSpPr>
        <p:spPr>
          <a:xfrm>
            <a:off x="2400299" y="293914"/>
            <a:ext cx="7176325" cy="4712426"/>
          </a:xfrm>
        </p:spPr>
        <p:txBody>
          <a:bodyPr>
            <a:noAutofit/>
          </a:bodyPr>
          <a:lstStyle/>
          <a:p>
            <a:pPr marL="114300" indent="0">
              <a:lnSpc>
                <a:spcPct val="100000"/>
              </a:lnSpc>
              <a:spcBef>
                <a:spcPts val="0"/>
              </a:spcBef>
              <a:spcAft>
                <a:spcPts val="600"/>
              </a:spcAft>
              <a:buNone/>
            </a:pPr>
            <a:r>
              <a:rPr lang="en-US" sz="2000" b="1" dirty="0"/>
              <a:t>Main objective </a:t>
            </a:r>
          </a:p>
          <a:p>
            <a:pPr marL="114300" indent="0">
              <a:lnSpc>
                <a:spcPct val="100000"/>
              </a:lnSpc>
              <a:spcBef>
                <a:spcPts val="0"/>
              </a:spcBef>
              <a:spcAft>
                <a:spcPts val="600"/>
              </a:spcAft>
              <a:buNone/>
            </a:pPr>
            <a:r>
              <a:rPr lang="en-US" sz="2000" dirty="0"/>
              <a:t>to provide young people and their trainers with the necessary knowledge as well as the tools to assess personality characteristics and skills in order to create strong TEAMS and work complementary together to ensure the success of their Vision and Social enterprise</a:t>
            </a:r>
            <a:endParaRPr lang="el-GR" sz="2000" dirty="0"/>
          </a:p>
          <a:p>
            <a:pPr marL="114300" indent="0">
              <a:lnSpc>
                <a:spcPct val="100000"/>
              </a:lnSpc>
              <a:spcBef>
                <a:spcPts val="0"/>
              </a:spcBef>
              <a:spcAft>
                <a:spcPts val="600"/>
              </a:spcAft>
              <a:buNone/>
            </a:pPr>
            <a:r>
              <a:rPr lang="en-US" sz="2000" b="1" dirty="0"/>
              <a:t>Additionally, this guide helps readers learn:</a:t>
            </a:r>
          </a:p>
          <a:p>
            <a:pPr marL="628650" indent="-514350">
              <a:lnSpc>
                <a:spcPct val="100000"/>
              </a:lnSpc>
              <a:spcBef>
                <a:spcPts val="0"/>
              </a:spcBef>
              <a:spcAft>
                <a:spcPts val="600"/>
              </a:spcAft>
              <a:buAutoNum type="arabicParenR"/>
            </a:pPr>
            <a:r>
              <a:rPr lang="en-US" sz="2000" dirty="0"/>
              <a:t>What is career choice and development </a:t>
            </a:r>
          </a:p>
          <a:p>
            <a:pPr marL="628650" indent="-514350">
              <a:lnSpc>
                <a:spcPct val="100000"/>
              </a:lnSpc>
              <a:spcBef>
                <a:spcPts val="0"/>
              </a:spcBef>
              <a:spcAft>
                <a:spcPts val="600"/>
              </a:spcAft>
              <a:buAutoNum type="arabicParenR"/>
            </a:pPr>
            <a:r>
              <a:rPr lang="en-US" sz="2000" dirty="0"/>
              <a:t>How this is led by personality skills and competences</a:t>
            </a:r>
          </a:p>
          <a:p>
            <a:pPr marL="628650" indent="-514350">
              <a:lnSpc>
                <a:spcPct val="100000"/>
              </a:lnSpc>
              <a:spcBef>
                <a:spcPts val="0"/>
              </a:spcBef>
              <a:spcAft>
                <a:spcPts val="600"/>
              </a:spcAft>
              <a:buAutoNum type="arabicParenR"/>
            </a:pPr>
            <a:r>
              <a:rPr lang="en-US" sz="2000" dirty="0"/>
              <a:t>Which are the main skills for an entrepreneur</a:t>
            </a:r>
          </a:p>
          <a:p>
            <a:pPr marL="628650" indent="-514350">
              <a:lnSpc>
                <a:spcPct val="100000"/>
              </a:lnSpc>
              <a:spcBef>
                <a:spcPts val="0"/>
              </a:spcBef>
              <a:spcAft>
                <a:spcPts val="600"/>
              </a:spcAft>
              <a:buAutoNum type="arabicParenR"/>
            </a:pPr>
            <a:r>
              <a:rPr lang="en-US" sz="2000" dirty="0"/>
              <a:t>Which are the main qualities and roles needed in the founding team of a Social enterprise</a:t>
            </a:r>
          </a:p>
          <a:p>
            <a:pPr marL="628650" indent="-514350">
              <a:lnSpc>
                <a:spcPct val="100000"/>
              </a:lnSpc>
              <a:spcBef>
                <a:spcPts val="0"/>
              </a:spcBef>
              <a:spcAft>
                <a:spcPts val="600"/>
              </a:spcAft>
              <a:buAutoNum type="arabicParenR"/>
            </a:pPr>
            <a:r>
              <a:rPr lang="en-US" sz="2000" dirty="0"/>
              <a:t>How to self-assess skills, personality and competences </a:t>
            </a:r>
            <a:endParaRPr lang="el-GR" sz="2000" dirty="0"/>
          </a:p>
        </p:txBody>
      </p:sp>
      <p:pic>
        <p:nvPicPr>
          <p:cNvPr id="11" name="Εικόνα 10">
            <a:extLst>
              <a:ext uri="{FF2B5EF4-FFF2-40B4-BE49-F238E27FC236}">
                <a16:creationId xmlns:a16="http://schemas.microsoft.com/office/drawing/2014/main" id="{2D1EE6B8-1EAB-4CCD-8C49-B86B28160142}"/>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9778254">
            <a:off x="195241" y="223444"/>
            <a:ext cx="782245" cy="901854"/>
          </a:xfrm>
          <a:prstGeom prst="rect">
            <a:avLst/>
          </a:prstGeom>
        </p:spPr>
      </p:pic>
    </p:spTree>
    <p:extLst>
      <p:ext uri="{BB962C8B-B14F-4D97-AF65-F5344CB8AC3E}">
        <p14:creationId xmlns:p14="http://schemas.microsoft.com/office/powerpoint/2010/main" val="401853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5AEC9A-504D-4EFF-B034-88EF48D10642}"/>
              </a:ext>
            </a:extLst>
          </p:cNvPr>
          <p:cNvSpPr>
            <a:spLocks noGrp="1"/>
          </p:cNvSpPr>
          <p:nvPr>
            <p:ph type="title"/>
          </p:nvPr>
        </p:nvSpPr>
        <p:spPr/>
        <p:txBody>
          <a:bodyPr/>
          <a:lstStyle/>
          <a:p>
            <a:r>
              <a:rPr lang="en-US" dirty="0"/>
              <a:t>Who should read this Guide?</a:t>
            </a:r>
            <a:endParaRPr lang="el-GR" dirty="0"/>
          </a:p>
        </p:txBody>
      </p:sp>
      <p:sp>
        <p:nvSpPr>
          <p:cNvPr id="3" name="Θέση κειμένου 2">
            <a:extLst>
              <a:ext uri="{FF2B5EF4-FFF2-40B4-BE49-F238E27FC236}">
                <a16:creationId xmlns:a16="http://schemas.microsoft.com/office/drawing/2014/main" id="{E4514F52-5581-491A-84B1-1C4846F92A18}"/>
              </a:ext>
            </a:extLst>
          </p:cNvPr>
          <p:cNvSpPr>
            <a:spLocks noGrp="1"/>
          </p:cNvSpPr>
          <p:nvPr>
            <p:ph type="body" idx="1"/>
          </p:nvPr>
        </p:nvSpPr>
        <p:spPr>
          <a:xfrm>
            <a:off x="2408463" y="2979410"/>
            <a:ext cx="7176325" cy="2149312"/>
          </a:xfrm>
        </p:spPr>
        <p:txBody>
          <a:bodyPr>
            <a:normAutofit fontScale="92500" lnSpcReduction="10000"/>
          </a:bodyPr>
          <a:lstStyle/>
          <a:p>
            <a:pPr marL="114300" indent="0">
              <a:lnSpc>
                <a:spcPct val="110000"/>
              </a:lnSpc>
              <a:spcBef>
                <a:spcPts val="0"/>
              </a:spcBef>
              <a:buNone/>
            </a:pPr>
            <a:r>
              <a:rPr lang="en-US" sz="2400" dirty="0"/>
              <a:t>They can both :</a:t>
            </a:r>
          </a:p>
          <a:p>
            <a:pPr marL="571500" indent="-457200">
              <a:lnSpc>
                <a:spcPct val="110000"/>
              </a:lnSpc>
              <a:spcBef>
                <a:spcPts val="0"/>
              </a:spcBef>
              <a:buFont typeface="+mj-lt"/>
              <a:buAutoNum type="arabicPeriod"/>
            </a:pPr>
            <a:r>
              <a:rPr lang="en-US" sz="2400" dirty="0"/>
              <a:t>learn how to implement methods, activities or tools in order to assess their skills, competences and personality</a:t>
            </a:r>
          </a:p>
          <a:p>
            <a:pPr marL="571500" indent="-457200">
              <a:lnSpc>
                <a:spcPct val="110000"/>
              </a:lnSpc>
              <a:spcBef>
                <a:spcPts val="0"/>
              </a:spcBef>
              <a:buFont typeface="+mj-lt"/>
              <a:buAutoNum type="arabicPeriod"/>
            </a:pPr>
            <a:r>
              <a:rPr lang="en-US" sz="2400" dirty="0"/>
              <a:t>found links and materials to implement the specific tools or activities</a:t>
            </a:r>
            <a:endParaRPr lang="el-GR" sz="2400" dirty="0"/>
          </a:p>
        </p:txBody>
      </p:sp>
      <p:pic>
        <p:nvPicPr>
          <p:cNvPr id="5" name="Εικόνα 4">
            <a:extLst>
              <a:ext uri="{FF2B5EF4-FFF2-40B4-BE49-F238E27FC236}">
                <a16:creationId xmlns:a16="http://schemas.microsoft.com/office/drawing/2014/main" id="{24FC7DF2-67DB-46B8-9CAF-9D650401C852}"/>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19778254">
            <a:off x="195241" y="223444"/>
            <a:ext cx="782245" cy="901854"/>
          </a:xfrm>
          <a:prstGeom prst="rect">
            <a:avLst/>
          </a:prstGeom>
        </p:spPr>
      </p:pic>
      <p:pic>
        <p:nvPicPr>
          <p:cNvPr id="7" name="Εικόνα 6">
            <a:extLst>
              <a:ext uri="{FF2B5EF4-FFF2-40B4-BE49-F238E27FC236}">
                <a16:creationId xmlns:a16="http://schemas.microsoft.com/office/drawing/2014/main" id="{06194B73-4E36-4C36-9A51-E86FF2CC4946}"/>
              </a:ext>
            </a:extLst>
          </p:cNvPr>
          <p:cNvPicPr>
            <a:picLocks noChangeAspect="1"/>
          </p:cNvPicPr>
          <p:nvPr/>
        </p:nvPicPr>
        <p:blipFill>
          <a:blip r:embed="rId3"/>
          <a:stretch>
            <a:fillRect/>
          </a:stretch>
        </p:blipFill>
        <p:spPr>
          <a:xfrm rot="944644">
            <a:off x="8110290" y="520584"/>
            <a:ext cx="1699477" cy="1841501"/>
          </a:xfrm>
          <a:prstGeom prst="rect">
            <a:avLst/>
          </a:prstGeom>
        </p:spPr>
      </p:pic>
      <p:pic>
        <p:nvPicPr>
          <p:cNvPr id="9" name="Εικόνα 8">
            <a:extLst>
              <a:ext uri="{FF2B5EF4-FFF2-40B4-BE49-F238E27FC236}">
                <a16:creationId xmlns:a16="http://schemas.microsoft.com/office/drawing/2014/main" id="{6CC6B9C2-BFE9-43CF-8834-9027A956E6C8}"/>
              </a:ext>
            </a:extLst>
          </p:cNvPr>
          <p:cNvPicPr>
            <a:picLocks noChangeAspect="1"/>
          </p:cNvPicPr>
          <p:nvPr/>
        </p:nvPicPr>
        <p:blipFill>
          <a:blip r:embed="rId4"/>
          <a:stretch>
            <a:fillRect/>
          </a:stretch>
        </p:blipFill>
        <p:spPr>
          <a:xfrm>
            <a:off x="6425822" y="340402"/>
            <a:ext cx="1799176" cy="1841500"/>
          </a:xfrm>
          <a:prstGeom prst="rect">
            <a:avLst/>
          </a:prstGeom>
        </p:spPr>
      </p:pic>
      <p:grpSp>
        <p:nvGrpSpPr>
          <p:cNvPr id="20" name="Ομάδα 19">
            <a:extLst>
              <a:ext uri="{FF2B5EF4-FFF2-40B4-BE49-F238E27FC236}">
                <a16:creationId xmlns:a16="http://schemas.microsoft.com/office/drawing/2014/main" id="{A15BE2BF-3B12-43EF-B010-2FC233C55BD9}"/>
              </a:ext>
            </a:extLst>
          </p:cNvPr>
          <p:cNvGrpSpPr/>
          <p:nvPr/>
        </p:nvGrpSpPr>
        <p:grpSpPr>
          <a:xfrm>
            <a:off x="2417502" y="541828"/>
            <a:ext cx="3682598" cy="2297118"/>
            <a:chOff x="2417502" y="541828"/>
            <a:chExt cx="3682598" cy="2297118"/>
          </a:xfrm>
        </p:grpSpPr>
        <p:sp>
          <p:nvSpPr>
            <p:cNvPr id="11" name="TextBox 10">
              <a:extLst>
                <a:ext uri="{FF2B5EF4-FFF2-40B4-BE49-F238E27FC236}">
                  <a16:creationId xmlns:a16="http://schemas.microsoft.com/office/drawing/2014/main" id="{02833865-D42C-4838-BDD9-10CF43C9E596}"/>
                </a:ext>
              </a:extLst>
            </p:cNvPr>
            <p:cNvSpPr txBox="1"/>
            <p:nvPr/>
          </p:nvSpPr>
          <p:spPr>
            <a:xfrm>
              <a:off x="3623897" y="2254171"/>
              <a:ext cx="2476203" cy="584775"/>
            </a:xfrm>
            <a:prstGeom prst="rect">
              <a:avLst/>
            </a:prstGeom>
            <a:noFill/>
          </p:spPr>
          <p:txBody>
            <a:bodyPr wrap="square">
              <a:spAutoFit/>
            </a:bodyPr>
            <a:lstStyle>
              <a:defPPr marR="0" lvl="0" algn="l" rtl="0">
                <a:lnSpc>
                  <a:spcPct val="100000"/>
                </a:lnSpc>
                <a:spcBef>
                  <a:spcPts val="0"/>
                </a:spcBef>
                <a:spcAft>
                  <a:spcPts val="0"/>
                </a:spcAft>
              </a:defPPr>
              <a:lvl1pPr algn="ctr">
                <a:defRPr sz="1600" b="1">
                  <a:effectLst>
                    <a:outerShdw blurRad="38100" dist="38100" dir="2700000" algn="tl">
                      <a:srgbClr val="000000">
                        <a:alpha val="43137"/>
                      </a:srgbClr>
                    </a:outerShdw>
                  </a:effectLst>
                </a:defRPr>
              </a:lvl1pPr>
            </a:lstStyle>
            <a:p>
              <a:r>
                <a:rPr lang="en-US" dirty="0"/>
                <a:t>youth trainers, career advisors, coaches</a:t>
              </a:r>
              <a:endParaRPr lang="el-GR" dirty="0"/>
            </a:p>
          </p:txBody>
        </p:sp>
        <p:pic>
          <p:nvPicPr>
            <p:cNvPr id="15" name="Εικόνα 14">
              <a:extLst>
                <a:ext uri="{FF2B5EF4-FFF2-40B4-BE49-F238E27FC236}">
                  <a16:creationId xmlns:a16="http://schemas.microsoft.com/office/drawing/2014/main" id="{EE3EEFB9-5912-4481-988B-C7790DE9AD72}"/>
                </a:ext>
              </a:extLst>
            </p:cNvPr>
            <p:cNvPicPr>
              <a:picLocks noChangeAspect="1"/>
            </p:cNvPicPr>
            <p:nvPr/>
          </p:nvPicPr>
          <p:blipFill>
            <a:blip r:embed="rId5"/>
            <a:stretch>
              <a:fillRect/>
            </a:stretch>
          </p:blipFill>
          <p:spPr>
            <a:xfrm rot="20547311">
              <a:off x="2417502" y="755535"/>
              <a:ext cx="1691134" cy="1770938"/>
            </a:xfrm>
            <a:prstGeom prst="rect">
              <a:avLst/>
            </a:prstGeom>
          </p:spPr>
        </p:pic>
        <p:pic>
          <p:nvPicPr>
            <p:cNvPr id="17" name="Εικόνα 16">
              <a:extLst>
                <a:ext uri="{FF2B5EF4-FFF2-40B4-BE49-F238E27FC236}">
                  <a16:creationId xmlns:a16="http://schemas.microsoft.com/office/drawing/2014/main" id="{C2363367-31EE-4F85-A1BA-E61B74B7F385}"/>
                </a:ext>
              </a:extLst>
            </p:cNvPr>
            <p:cNvPicPr>
              <a:picLocks noChangeAspect="1"/>
            </p:cNvPicPr>
            <p:nvPr/>
          </p:nvPicPr>
          <p:blipFill>
            <a:blip r:embed="rId6"/>
            <a:stretch>
              <a:fillRect/>
            </a:stretch>
          </p:blipFill>
          <p:spPr>
            <a:xfrm>
              <a:off x="4009466" y="541828"/>
              <a:ext cx="1490184" cy="1712343"/>
            </a:xfrm>
            <a:prstGeom prst="rect">
              <a:avLst/>
            </a:prstGeom>
          </p:spPr>
        </p:pic>
      </p:grpSp>
      <p:sp>
        <p:nvSpPr>
          <p:cNvPr id="19" name="TextBox 18">
            <a:extLst>
              <a:ext uri="{FF2B5EF4-FFF2-40B4-BE49-F238E27FC236}">
                <a16:creationId xmlns:a16="http://schemas.microsoft.com/office/drawing/2014/main" id="{99CC4804-F110-476D-B0E0-0655FEC55158}"/>
              </a:ext>
            </a:extLst>
          </p:cNvPr>
          <p:cNvSpPr txBox="1"/>
          <p:nvPr/>
        </p:nvSpPr>
        <p:spPr>
          <a:xfrm>
            <a:off x="5130447" y="1124704"/>
            <a:ext cx="1447743" cy="584775"/>
          </a:xfrm>
          <a:prstGeom prst="rect">
            <a:avLst/>
          </a:prstGeom>
          <a:noFill/>
        </p:spPr>
        <p:txBody>
          <a:bodyPr wrap="square">
            <a:spAutoFit/>
          </a:bodyPr>
          <a:lstStyle>
            <a:defPPr marR="0" lvl="0" algn="l" rtl="0">
              <a:lnSpc>
                <a:spcPct val="100000"/>
              </a:lnSpc>
              <a:spcBef>
                <a:spcPts val="0"/>
              </a:spcBef>
              <a:spcAft>
                <a:spcPts val="0"/>
              </a:spcAft>
            </a:defPPr>
            <a:lvl1pPr algn="ctr">
              <a:defRPr sz="1600" b="1">
                <a:effectLst>
                  <a:outerShdw blurRad="38100" dist="38100" dir="2700000" algn="tl">
                    <a:srgbClr val="000000">
                      <a:alpha val="43137"/>
                    </a:srgbClr>
                  </a:outerShdw>
                </a:effectLst>
              </a:defRPr>
            </a:lvl1pPr>
          </a:lstStyle>
          <a:p>
            <a:r>
              <a:rPr lang="en-US" sz="3200" dirty="0"/>
              <a:t>&amp;</a:t>
            </a:r>
            <a:endParaRPr lang="el-GR" sz="3200" dirty="0"/>
          </a:p>
        </p:txBody>
      </p:sp>
      <p:grpSp>
        <p:nvGrpSpPr>
          <p:cNvPr id="23" name="Ομάδα 22">
            <a:extLst>
              <a:ext uri="{FF2B5EF4-FFF2-40B4-BE49-F238E27FC236}">
                <a16:creationId xmlns:a16="http://schemas.microsoft.com/office/drawing/2014/main" id="{F812C939-E1EC-48C2-A107-31C210DDEBEF}"/>
              </a:ext>
            </a:extLst>
          </p:cNvPr>
          <p:cNvGrpSpPr/>
          <p:nvPr/>
        </p:nvGrpSpPr>
        <p:grpSpPr>
          <a:xfrm>
            <a:off x="6425823" y="340402"/>
            <a:ext cx="3383945" cy="2284417"/>
            <a:chOff x="6425823" y="340402"/>
            <a:chExt cx="3383945" cy="2284417"/>
          </a:xfrm>
        </p:grpSpPr>
        <p:sp>
          <p:nvSpPr>
            <p:cNvPr id="13" name="TextBox 12">
              <a:extLst>
                <a:ext uri="{FF2B5EF4-FFF2-40B4-BE49-F238E27FC236}">
                  <a16:creationId xmlns:a16="http://schemas.microsoft.com/office/drawing/2014/main" id="{EC841298-A4FA-47F6-A11C-3015A77B8469}"/>
                </a:ext>
              </a:extLst>
            </p:cNvPr>
            <p:cNvSpPr txBox="1"/>
            <p:nvPr/>
          </p:nvSpPr>
          <p:spPr>
            <a:xfrm>
              <a:off x="6873542" y="2286265"/>
              <a:ext cx="1799175" cy="338554"/>
            </a:xfrm>
            <a:prstGeom prst="rect">
              <a:avLst/>
            </a:prstGeom>
            <a:noFill/>
          </p:spPr>
          <p:txBody>
            <a:bodyPr wrap="square">
              <a:spAutoFit/>
            </a:bodyPr>
            <a:lstStyle/>
            <a:p>
              <a:pPr algn="ctr"/>
              <a:r>
                <a:rPr lang="en-US" sz="1600" b="1" dirty="0">
                  <a:effectLst>
                    <a:outerShdw blurRad="38100" dist="38100" dir="2700000" algn="tl">
                      <a:srgbClr val="000000">
                        <a:alpha val="43137"/>
                      </a:srgbClr>
                    </a:outerShdw>
                  </a:effectLst>
                </a:rPr>
                <a:t>young people </a:t>
              </a:r>
              <a:endParaRPr lang="el-GR" sz="1600" b="1" dirty="0">
                <a:effectLst>
                  <a:outerShdw blurRad="38100" dist="38100" dir="2700000" algn="tl">
                    <a:srgbClr val="000000">
                      <a:alpha val="43137"/>
                    </a:srgbClr>
                  </a:outerShdw>
                </a:effectLst>
              </a:endParaRPr>
            </a:p>
          </p:txBody>
        </p:sp>
        <p:pic>
          <p:nvPicPr>
            <p:cNvPr id="21" name="Εικόνα 20">
              <a:extLst>
                <a:ext uri="{FF2B5EF4-FFF2-40B4-BE49-F238E27FC236}">
                  <a16:creationId xmlns:a16="http://schemas.microsoft.com/office/drawing/2014/main" id="{67B4A5F8-1DF1-4BDD-847C-CD9BEB912824}"/>
                </a:ext>
              </a:extLst>
            </p:cNvPr>
            <p:cNvPicPr>
              <a:picLocks noChangeAspect="1"/>
            </p:cNvPicPr>
            <p:nvPr/>
          </p:nvPicPr>
          <p:blipFill>
            <a:blip r:embed="rId3"/>
            <a:stretch>
              <a:fillRect/>
            </a:stretch>
          </p:blipFill>
          <p:spPr>
            <a:xfrm rot="944644">
              <a:off x="8110291" y="520584"/>
              <a:ext cx="1699477" cy="1841501"/>
            </a:xfrm>
            <a:prstGeom prst="rect">
              <a:avLst/>
            </a:prstGeom>
          </p:spPr>
        </p:pic>
        <p:pic>
          <p:nvPicPr>
            <p:cNvPr id="22" name="Εικόνα 21">
              <a:extLst>
                <a:ext uri="{FF2B5EF4-FFF2-40B4-BE49-F238E27FC236}">
                  <a16:creationId xmlns:a16="http://schemas.microsoft.com/office/drawing/2014/main" id="{9C17B812-6305-4A49-B44B-EACA3E863967}"/>
                </a:ext>
              </a:extLst>
            </p:cNvPr>
            <p:cNvPicPr>
              <a:picLocks noChangeAspect="1"/>
            </p:cNvPicPr>
            <p:nvPr/>
          </p:nvPicPr>
          <p:blipFill>
            <a:blip r:embed="rId4"/>
            <a:stretch>
              <a:fillRect/>
            </a:stretch>
          </p:blipFill>
          <p:spPr>
            <a:xfrm>
              <a:off x="6425823" y="340402"/>
              <a:ext cx="1799176" cy="1841500"/>
            </a:xfrm>
            <a:prstGeom prst="rect">
              <a:avLst/>
            </a:prstGeom>
          </p:spPr>
        </p:pic>
      </p:grpSp>
    </p:spTree>
    <p:extLst>
      <p:ext uri="{BB962C8B-B14F-4D97-AF65-F5344CB8AC3E}">
        <p14:creationId xmlns:p14="http://schemas.microsoft.com/office/powerpoint/2010/main" val="368977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B9255A-273B-425E-9122-5A3C6AF27994}"/>
              </a:ext>
            </a:extLst>
          </p:cNvPr>
          <p:cNvSpPr>
            <a:spLocks noGrp="1"/>
          </p:cNvSpPr>
          <p:nvPr>
            <p:ph type="title"/>
          </p:nvPr>
        </p:nvSpPr>
        <p:spPr/>
        <p:txBody>
          <a:bodyPr/>
          <a:lstStyle/>
          <a:p>
            <a:r>
              <a:rPr lang="en-US" dirty="0"/>
              <a:t>What’s the content?</a:t>
            </a:r>
            <a:endParaRPr lang="el-GR" dirty="0"/>
          </a:p>
        </p:txBody>
      </p:sp>
      <p:sp>
        <p:nvSpPr>
          <p:cNvPr id="3" name="Θέση κειμένου 2">
            <a:extLst>
              <a:ext uri="{FF2B5EF4-FFF2-40B4-BE49-F238E27FC236}">
                <a16:creationId xmlns:a16="http://schemas.microsoft.com/office/drawing/2014/main" id="{E8124567-2BA1-40B3-99BE-B8F8D0EB790D}"/>
              </a:ext>
            </a:extLst>
          </p:cNvPr>
          <p:cNvSpPr>
            <a:spLocks noGrp="1"/>
          </p:cNvSpPr>
          <p:nvPr>
            <p:ph type="body" idx="1"/>
          </p:nvPr>
        </p:nvSpPr>
        <p:spPr>
          <a:xfrm>
            <a:off x="2400299" y="171450"/>
            <a:ext cx="7176325" cy="4834890"/>
          </a:xfrm>
        </p:spPr>
        <p:txBody>
          <a:bodyPr>
            <a:normAutofit/>
          </a:bodyPr>
          <a:lstStyle/>
          <a:p>
            <a:r>
              <a:rPr lang="en-US" sz="1600" dirty="0"/>
              <a:t>Introduction to key concepts</a:t>
            </a:r>
          </a:p>
          <a:p>
            <a:pPr lvl="1"/>
            <a:r>
              <a:rPr lang="en-US" sz="1400" dirty="0"/>
              <a:t>Career development and vocational choice</a:t>
            </a:r>
          </a:p>
          <a:p>
            <a:pPr lvl="1"/>
            <a:r>
              <a:rPr lang="en-US" sz="1400" dirty="0"/>
              <a:t>Personality, Skills and competences, difference between hard and soft skills</a:t>
            </a:r>
          </a:p>
          <a:p>
            <a:pPr lvl="1"/>
            <a:r>
              <a:rPr lang="en-US" sz="1400" dirty="0"/>
              <a:t>Entrepreneurship: skills</a:t>
            </a:r>
            <a:r>
              <a:rPr lang="el-GR" sz="1400" dirty="0"/>
              <a:t>,</a:t>
            </a:r>
            <a:r>
              <a:rPr lang="en-US" sz="1400" dirty="0"/>
              <a:t> competences and roles</a:t>
            </a:r>
          </a:p>
          <a:p>
            <a:pPr lvl="1"/>
            <a:r>
              <a:rPr lang="en-US" sz="1400" dirty="0"/>
              <a:t>Team vs Groups</a:t>
            </a:r>
          </a:p>
          <a:p>
            <a:r>
              <a:rPr lang="en-US" sz="1600" dirty="0"/>
              <a:t>Career development and Vocational choice</a:t>
            </a:r>
          </a:p>
          <a:p>
            <a:pPr lvl="1"/>
            <a:r>
              <a:rPr lang="en-US" sz="1400" dirty="0"/>
              <a:t>What is &amp; some Popular career development theories</a:t>
            </a:r>
          </a:p>
          <a:p>
            <a:pPr lvl="1"/>
            <a:r>
              <a:rPr lang="en-US" sz="1400" dirty="0"/>
              <a:t>Most popular assessment methods and tools for career choice and development </a:t>
            </a:r>
          </a:p>
          <a:p>
            <a:pPr lvl="1"/>
            <a:r>
              <a:rPr lang="en-US" sz="1400" dirty="0"/>
              <a:t>How can these methods and tools be used for identifying your self as social entrepreneur</a:t>
            </a:r>
          </a:p>
          <a:p>
            <a:r>
              <a:rPr lang="en-US" sz="1600" dirty="0"/>
              <a:t>Personality, skills and competences</a:t>
            </a:r>
          </a:p>
          <a:p>
            <a:pPr lvl="1"/>
            <a:r>
              <a:rPr lang="en-US" sz="1400" dirty="0"/>
              <a:t>How can they be identified?</a:t>
            </a:r>
          </a:p>
          <a:p>
            <a:pPr lvl="1"/>
            <a:r>
              <a:rPr lang="en-US" sz="1400" dirty="0"/>
              <a:t>What is psychometric tests &amp; What do they measure?</a:t>
            </a:r>
          </a:p>
          <a:p>
            <a:pPr lvl="1"/>
            <a:r>
              <a:rPr lang="en-US" sz="1400" dirty="0"/>
              <a:t>When and how (which method) to apply psychometric tests?</a:t>
            </a:r>
          </a:p>
          <a:p>
            <a:pPr lvl="1"/>
            <a:r>
              <a:rPr lang="en-US" sz="1400" dirty="0"/>
              <a:t>How these tools can be used to identify your role in social entrepreneurship</a:t>
            </a:r>
          </a:p>
          <a:p>
            <a:r>
              <a:rPr lang="en-US" sz="1600" dirty="0"/>
              <a:t>Working groups, teams and leadership in Social enterprises</a:t>
            </a:r>
          </a:p>
        </p:txBody>
      </p:sp>
      <p:pic>
        <p:nvPicPr>
          <p:cNvPr id="5" name="Εικόνα 4">
            <a:extLst>
              <a:ext uri="{FF2B5EF4-FFF2-40B4-BE49-F238E27FC236}">
                <a16:creationId xmlns:a16="http://schemas.microsoft.com/office/drawing/2014/main" id="{A40859F7-FAC9-4A29-8B7F-AB2FBE0C41E5}"/>
              </a:ext>
            </a:extLst>
          </p:cNvPr>
          <p:cNvPicPr>
            <a:picLocks noChangeAspect="1"/>
          </p:cNvPicPr>
          <p:nvPr/>
        </p:nvPicPr>
        <p:blipFill>
          <a:blip r:embed="rId2"/>
          <a:stretch>
            <a:fillRect/>
          </a:stretch>
        </p:blipFill>
        <p:spPr>
          <a:xfrm>
            <a:off x="52900" y="86055"/>
            <a:ext cx="1133954" cy="1176630"/>
          </a:xfrm>
          <a:prstGeom prst="rect">
            <a:avLst/>
          </a:prstGeom>
        </p:spPr>
      </p:pic>
    </p:spTree>
    <p:extLst>
      <p:ext uri="{BB962C8B-B14F-4D97-AF65-F5344CB8AC3E}">
        <p14:creationId xmlns:p14="http://schemas.microsoft.com/office/powerpoint/2010/main" val="11690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1000"/>
                                        <p:tgtEl>
                                          <p:spTgt spid="3">
                                            <p:txEl>
                                              <p:pRg st="14" end="14"/>
                                            </p:txEl>
                                          </p:spTgt>
                                        </p:tgtEl>
                                      </p:cBhvr>
                                    </p:animEffect>
                                    <p:anim calcmode="lin" valueType="num">
                                      <p:cBhvr>
                                        <p:cTn id="7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32B8C04F-B092-4356-A3CE-683D1D246E95}"/>
              </a:ext>
            </a:extLst>
          </p:cNvPr>
          <p:cNvSpPr>
            <a:spLocks noGrp="1"/>
          </p:cNvSpPr>
          <p:nvPr>
            <p:ph type="subTitle" idx="1"/>
          </p:nvPr>
        </p:nvSpPr>
        <p:spPr>
          <a:xfrm>
            <a:off x="3801533" y="2939181"/>
            <a:ext cx="6045400" cy="930086"/>
          </a:xfrm>
        </p:spPr>
        <p:txBody>
          <a:bodyPr/>
          <a:lstStyle/>
          <a:p>
            <a:pPr marL="50800" indent="0">
              <a:buNone/>
            </a:pPr>
            <a:r>
              <a:rPr lang="en-US" sz="3200" dirty="0">
                <a:effectLst>
                  <a:outerShdw blurRad="38100" dist="38100" dir="2700000" algn="tl">
                    <a:srgbClr val="000000">
                      <a:alpha val="43137"/>
                    </a:srgbClr>
                  </a:outerShdw>
                </a:effectLst>
              </a:rPr>
              <a:t>Career Development &amp; Vocational Choices </a:t>
            </a:r>
            <a:endParaRPr lang="el-GR" sz="3200"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1E18E9AC-671A-4180-A783-A2318A5AA9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 b="69607"/>
          <a:stretch/>
        </p:blipFill>
        <p:spPr bwMode="auto">
          <a:xfrm>
            <a:off x="387233" y="431182"/>
            <a:ext cx="4212283" cy="181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7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8FA048-EB7F-49AE-B13D-DD77BFEE79B8}"/>
              </a:ext>
            </a:extLst>
          </p:cNvPr>
          <p:cNvSpPr>
            <a:spLocks noGrp="1"/>
          </p:cNvSpPr>
          <p:nvPr>
            <p:ph type="title"/>
          </p:nvPr>
        </p:nvSpPr>
        <p:spPr/>
        <p:txBody>
          <a:bodyPr/>
          <a:lstStyle/>
          <a:p>
            <a:r>
              <a:rPr lang="en-US" dirty="0"/>
              <a:t>Career </a:t>
            </a:r>
            <a:r>
              <a:rPr lang="en-US" sz="2800" dirty="0"/>
              <a:t>Development</a:t>
            </a:r>
            <a:endParaRPr lang="el-GR" dirty="0"/>
          </a:p>
        </p:txBody>
      </p:sp>
      <p:sp>
        <p:nvSpPr>
          <p:cNvPr id="3" name="Θέση κειμένου 2">
            <a:extLst>
              <a:ext uri="{FF2B5EF4-FFF2-40B4-BE49-F238E27FC236}">
                <a16:creationId xmlns:a16="http://schemas.microsoft.com/office/drawing/2014/main" id="{AB731EE8-0751-47A9-8901-22B296DB44B1}"/>
              </a:ext>
            </a:extLst>
          </p:cNvPr>
          <p:cNvSpPr>
            <a:spLocks noGrp="1"/>
          </p:cNvSpPr>
          <p:nvPr>
            <p:ph type="body" idx="1"/>
          </p:nvPr>
        </p:nvSpPr>
        <p:spPr>
          <a:xfrm>
            <a:off x="2400299" y="457200"/>
            <a:ext cx="7176325" cy="4549140"/>
          </a:xfrm>
        </p:spPr>
        <p:txBody>
          <a:bodyPr>
            <a:normAutofit/>
          </a:bodyPr>
          <a:lstStyle/>
          <a:p>
            <a:pPr>
              <a:lnSpc>
                <a:spcPct val="107000"/>
              </a:lnSpc>
              <a:spcBef>
                <a:spcPts val="1200"/>
              </a:spcBef>
              <a:spcAft>
                <a:spcPts val="1200"/>
              </a:spcAft>
            </a:pPr>
            <a:r>
              <a:rPr lang="en-US" sz="2000" b="1" i="1" dirty="0">
                <a:latin typeface="Arial" panose="020B0604020202020204" pitchFamily="34" charset="0"/>
                <a:ea typeface="Times New Roman" panose="02020603050405020304" pitchFamily="18" charset="0"/>
                <a:cs typeface="Arial" panose="020B0604020202020204" pitchFamily="34" charset="0"/>
              </a:rPr>
              <a:t>Is the lifelong process of managing learning, work, leisure, and transitions in order to move toward a personally determined and evolving preferred future</a:t>
            </a:r>
            <a:r>
              <a:rPr lang="en-US" sz="2000" dirty="0">
                <a:latin typeface="Arial" panose="020B0604020202020204" pitchFamily="34" charset="0"/>
                <a:ea typeface="Times New Roman" panose="02020603050405020304" pitchFamily="18" charset="0"/>
                <a:cs typeface="Arial" panose="020B0604020202020204" pitchFamily="34" charset="0"/>
              </a:rPr>
              <a:t>.</a:t>
            </a:r>
            <a:endParaRPr lang="el-GR" sz="2000" dirty="0">
              <a:latin typeface="Arial" panose="020B0604020202020204" pitchFamily="34" charset="0"/>
              <a:ea typeface="Calibri" panose="020F0502020204030204" pitchFamily="34" charset="0"/>
              <a:cs typeface="Arial" panose="020B0604020202020204" pitchFamily="34" charset="0"/>
            </a:endParaRPr>
          </a:p>
          <a:p>
            <a:pPr marL="114300" indent="0">
              <a:lnSpc>
                <a:spcPct val="107000"/>
              </a:lnSpc>
              <a:spcBef>
                <a:spcPts val="1200"/>
              </a:spcBef>
              <a:spcAft>
                <a:spcPts val="1200"/>
              </a:spcAft>
              <a:buNone/>
            </a:pPr>
            <a:r>
              <a:rPr lang="en-US" sz="2000" dirty="0">
                <a:latin typeface="Arial" panose="020B0604020202020204" pitchFamily="34" charset="0"/>
                <a:ea typeface="Times New Roman" panose="02020603050405020304" pitchFamily="18" charset="0"/>
                <a:cs typeface="Arial" panose="020B0604020202020204" pitchFamily="34" charset="0"/>
              </a:rPr>
              <a:t>In organizational development the study of career development looks at:</a:t>
            </a:r>
            <a:endParaRPr lang="el-GR"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1200"/>
              </a:spcBef>
              <a:spcAft>
                <a:spcPts val="120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how </a:t>
            </a:r>
            <a:r>
              <a:rPr lang="en-US" sz="2000" b="1" i="1" dirty="0">
                <a:latin typeface="Arial" panose="020B0604020202020204" pitchFamily="34" charset="0"/>
                <a:ea typeface="Times New Roman" panose="02020603050405020304" pitchFamily="18" charset="0"/>
                <a:cs typeface="Arial" panose="020B0604020202020204" pitchFamily="34" charset="0"/>
              </a:rPr>
              <a:t>individuals</a:t>
            </a:r>
            <a:r>
              <a:rPr lang="en-US" sz="2000" dirty="0">
                <a:latin typeface="Arial" panose="020B0604020202020204" pitchFamily="34" charset="0"/>
                <a:ea typeface="Times New Roman" panose="02020603050405020304" pitchFamily="18" charset="0"/>
                <a:cs typeface="Arial" panose="020B0604020202020204" pitchFamily="34" charset="0"/>
              </a:rPr>
              <a:t> manage their careers within and between organizations,</a:t>
            </a:r>
            <a:endParaRPr lang="el-GR"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Bef>
                <a:spcPts val="1200"/>
              </a:spcBef>
              <a:spcAft>
                <a:spcPts val="1200"/>
              </a:spcAft>
              <a:buFont typeface="Symbol" panose="05050102010706020507" pitchFamily="18" charset="2"/>
              <a:buChar char=""/>
            </a:pPr>
            <a:r>
              <a:rPr lang="en-US" sz="2000" dirty="0">
                <a:latin typeface="Arial" panose="020B0604020202020204" pitchFamily="34" charset="0"/>
                <a:ea typeface="Times New Roman" panose="02020603050405020304" pitchFamily="18" charset="0"/>
                <a:cs typeface="Arial" panose="020B0604020202020204" pitchFamily="34" charset="0"/>
              </a:rPr>
              <a:t>how </a:t>
            </a:r>
            <a:r>
              <a:rPr lang="en-US" sz="2000" b="1" i="1" dirty="0">
                <a:latin typeface="Arial" panose="020B0604020202020204" pitchFamily="34" charset="0"/>
                <a:ea typeface="Times New Roman" panose="02020603050405020304" pitchFamily="18" charset="0"/>
                <a:cs typeface="Arial" panose="020B0604020202020204" pitchFamily="34" charset="0"/>
              </a:rPr>
              <a:t>organizations</a:t>
            </a:r>
            <a:r>
              <a:rPr lang="en-US" sz="2000" dirty="0">
                <a:latin typeface="Arial" panose="020B0604020202020204" pitchFamily="34" charset="0"/>
                <a:ea typeface="Times New Roman" panose="02020603050405020304" pitchFamily="18" charset="0"/>
                <a:cs typeface="Arial" panose="020B0604020202020204" pitchFamily="34" charset="0"/>
              </a:rPr>
              <a:t> structure the career progress of their members, it can also be tied into succession planning within most of the organizations.</a:t>
            </a:r>
            <a:endParaRPr lang="el-GR" sz="2000" dirty="0">
              <a:latin typeface="Arial" panose="020B0604020202020204" pitchFamily="34" charset="0"/>
              <a:ea typeface="Calibri" panose="020F0502020204030204" pitchFamily="34" charset="0"/>
              <a:cs typeface="Arial" panose="020B0604020202020204" pitchFamily="34" charset="0"/>
            </a:endParaRPr>
          </a:p>
          <a:p>
            <a:endParaRPr lang="el-GR" sz="3200" dirty="0">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E742431C-CB09-4F08-B7A7-0204727A1EFF}"/>
              </a:ext>
            </a:extLst>
          </p:cNvPr>
          <p:cNvPicPr>
            <a:picLocks noChangeAspect="1"/>
          </p:cNvPicPr>
          <p:nvPr/>
        </p:nvPicPr>
        <p:blipFill>
          <a:blip r:embed="rId2"/>
          <a:stretch>
            <a:fillRect/>
          </a:stretch>
        </p:blipFill>
        <p:spPr>
          <a:xfrm>
            <a:off x="52900" y="86055"/>
            <a:ext cx="1133954" cy="1176630"/>
          </a:xfrm>
          <a:prstGeom prst="rect">
            <a:avLst/>
          </a:prstGeom>
        </p:spPr>
      </p:pic>
    </p:spTree>
    <p:extLst>
      <p:ext uri="{BB962C8B-B14F-4D97-AF65-F5344CB8AC3E}">
        <p14:creationId xmlns:p14="http://schemas.microsoft.com/office/powerpoint/2010/main" val="398882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BD37DB-DCD4-423E-A4B8-21F417FBE199}"/>
              </a:ext>
            </a:extLst>
          </p:cNvPr>
          <p:cNvSpPr>
            <a:spLocks noGrp="1"/>
          </p:cNvSpPr>
          <p:nvPr>
            <p:ph type="title"/>
          </p:nvPr>
        </p:nvSpPr>
        <p:spPr/>
        <p:txBody>
          <a:bodyPr/>
          <a:lstStyle/>
          <a:p>
            <a:r>
              <a:rPr lang="en-US" dirty="0"/>
              <a:t>Vocational Choices</a:t>
            </a:r>
            <a:endParaRPr lang="el-GR" dirty="0"/>
          </a:p>
        </p:txBody>
      </p:sp>
      <p:sp>
        <p:nvSpPr>
          <p:cNvPr id="3" name="Θέση κειμένου 2">
            <a:extLst>
              <a:ext uri="{FF2B5EF4-FFF2-40B4-BE49-F238E27FC236}">
                <a16:creationId xmlns:a16="http://schemas.microsoft.com/office/drawing/2014/main" id="{5F52E3FA-9CF5-4107-90EC-CD18FDB68239}"/>
              </a:ext>
            </a:extLst>
          </p:cNvPr>
          <p:cNvSpPr>
            <a:spLocks noGrp="1"/>
          </p:cNvSpPr>
          <p:nvPr>
            <p:ph type="body" idx="1"/>
          </p:nvPr>
        </p:nvSpPr>
        <p:spPr/>
        <p:txBody>
          <a:bodyPr>
            <a:normAutofit/>
          </a:bodyPr>
          <a:lstStyle/>
          <a:p>
            <a:pPr>
              <a:lnSpc>
                <a:spcPct val="100000"/>
              </a:lnSpc>
              <a:spcBef>
                <a:spcPts val="600"/>
              </a:spcBef>
            </a:pPr>
            <a:r>
              <a:rPr lang="en-US" sz="2000" b="1" i="1" dirty="0">
                <a:effectLst/>
                <a:latin typeface="+mn-lt"/>
                <a:ea typeface="Times New Roman" panose="02020603050405020304" pitchFamily="18" charset="0"/>
                <a:cs typeface="Arial" panose="020B0604020202020204" pitchFamily="34" charset="0"/>
              </a:rPr>
              <a:t>Vocational choice </a:t>
            </a:r>
            <a:r>
              <a:rPr lang="en-US" sz="2000" b="1" i="1" dirty="0">
                <a:latin typeface="+mn-lt"/>
                <a:ea typeface="Times New Roman" panose="02020603050405020304" pitchFamily="18" charset="0"/>
                <a:cs typeface="Arial" panose="020B0604020202020204" pitchFamily="34" charset="0"/>
              </a:rPr>
              <a:t>is </a:t>
            </a:r>
            <a:r>
              <a:rPr lang="en-US" sz="2000" b="1" i="1" dirty="0">
                <a:effectLst/>
                <a:latin typeface="+mn-lt"/>
                <a:ea typeface="Times New Roman" panose="02020603050405020304" pitchFamily="18" charset="0"/>
                <a:cs typeface="Arial" panose="020B0604020202020204" pitchFamily="34" charset="0"/>
              </a:rPr>
              <a:t>the choice of a job or profession</a:t>
            </a:r>
            <a:r>
              <a:rPr lang="en-US" sz="2000" dirty="0">
                <a:effectLst/>
                <a:latin typeface="+mn-lt"/>
                <a:ea typeface="Times New Roman" panose="02020603050405020304" pitchFamily="18" charset="0"/>
                <a:cs typeface="Arial" panose="020B0604020202020204" pitchFamily="34" charset="0"/>
              </a:rPr>
              <a:t>. </a:t>
            </a:r>
          </a:p>
          <a:p>
            <a:pPr>
              <a:lnSpc>
                <a:spcPct val="100000"/>
              </a:lnSpc>
              <a:spcBef>
                <a:spcPts val="600"/>
              </a:spcBef>
            </a:pPr>
            <a:r>
              <a:rPr lang="en-US" sz="2000" dirty="0">
                <a:effectLst/>
                <a:latin typeface="+mn-lt"/>
                <a:ea typeface="Times New Roman" panose="02020603050405020304" pitchFamily="18" charset="0"/>
                <a:cs typeface="Arial" panose="020B0604020202020204" pitchFamily="34" charset="0"/>
              </a:rPr>
              <a:t>A realistic process frequently starts during the teenage years, with an analysis of strengths, personal interests, and hinderances in association with a chosen vocational framework. </a:t>
            </a:r>
          </a:p>
          <a:p>
            <a:pPr>
              <a:lnSpc>
                <a:spcPct val="100000"/>
              </a:lnSpc>
              <a:spcBef>
                <a:spcPts val="600"/>
              </a:spcBef>
            </a:pPr>
            <a:r>
              <a:rPr lang="en-US" sz="2000" dirty="0">
                <a:effectLst/>
                <a:latin typeface="+mn-lt"/>
                <a:ea typeface="Times New Roman" panose="02020603050405020304" pitchFamily="18" charset="0"/>
                <a:cs typeface="Arial" panose="020B0604020202020204" pitchFamily="34" charset="0"/>
              </a:rPr>
              <a:t>A mature vocational choice necessitates adequate self-understanding to suit personal interests and resources to the needs of and circumstances of a particular job or career.</a:t>
            </a:r>
            <a:r>
              <a:rPr lang="en-US" sz="2000" dirty="0">
                <a:effectLst/>
                <a:latin typeface="+mn-lt"/>
                <a:ea typeface="Times New Roman" panose="02020603050405020304" pitchFamily="18" charset="0"/>
                <a:cs typeface="Calibri" panose="020F0502020204030204" pitchFamily="34" charset="0"/>
              </a:rPr>
              <a:t> </a:t>
            </a:r>
          </a:p>
          <a:p>
            <a:pPr>
              <a:lnSpc>
                <a:spcPct val="100000"/>
              </a:lnSpc>
              <a:spcBef>
                <a:spcPts val="600"/>
              </a:spcBef>
            </a:pPr>
            <a:r>
              <a:rPr lang="en-US" sz="2000" dirty="0">
                <a:effectLst/>
                <a:latin typeface="+mn-lt"/>
                <a:ea typeface="Times New Roman" panose="02020603050405020304" pitchFamily="18" charset="0"/>
                <a:cs typeface="Calibri" panose="020F0502020204030204" pitchFamily="34" charset="0"/>
              </a:rPr>
              <a:t>Self-understanding of the aforementioned, is an important characteristic for a mature vocational choice. </a:t>
            </a:r>
            <a:endParaRPr lang="el-GR" sz="3200" dirty="0">
              <a:latin typeface="+mn-lt"/>
            </a:endParaRPr>
          </a:p>
        </p:txBody>
      </p:sp>
      <p:pic>
        <p:nvPicPr>
          <p:cNvPr id="4" name="Εικόνα 3">
            <a:extLst>
              <a:ext uri="{FF2B5EF4-FFF2-40B4-BE49-F238E27FC236}">
                <a16:creationId xmlns:a16="http://schemas.microsoft.com/office/drawing/2014/main" id="{39F3E335-5127-436B-8909-C4392941C121}"/>
              </a:ext>
            </a:extLst>
          </p:cNvPr>
          <p:cNvPicPr>
            <a:picLocks noChangeAspect="1"/>
          </p:cNvPicPr>
          <p:nvPr/>
        </p:nvPicPr>
        <p:blipFill>
          <a:blip r:embed="rId2"/>
          <a:stretch>
            <a:fillRect/>
          </a:stretch>
        </p:blipFill>
        <p:spPr>
          <a:xfrm>
            <a:off x="52900" y="86055"/>
            <a:ext cx="1133954" cy="1176630"/>
          </a:xfrm>
          <a:prstGeom prst="rect">
            <a:avLst/>
          </a:prstGeom>
        </p:spPr>
      </p:pic>
    </p:spTree>
    <p:extLst>
      <p:ext uri="{BB962C8B-B14F-4D97-AF65-F5344CB8AC3E}">
        <p14:creationId xmlns:p14="http://schemas.microsoft.com/office/powerpoint/2010/main" val="84786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20C6B-FFAD-4356-9B00-B7BC34810B11}"/>
              </a:ext>
            </a:extLst>
          </p:cNvPr>
          <p:cNvSpPr>
            <a:spLocks noGrp="1"/>
          </p:cNvSpPr>
          <p:nvPr>
            <p:ph type="title"/>
          </p:nvPr>
        </p:nvSpPr>
        <p:spPr>
          <a:xfrm>
            <a:off x="1298121" y="45342"/>
            <a:ext cx="8719458" cy="828237"/>
          </a:xfrm>
        </p:spPr>
        <p:txBody>
          <a:bodyPr/>
          <a:lstStyle/>
          <a:p>
            <a:r>
              <a:rPr lang="en-US" dirty="0"/>
              <a:t>Career </a:t>
            </a:r>
            <a:r>
              <a:rPr lang="en-US" sz="2800" dirty="0"/>
              <a:t>development</a:t>
            </a:r>
            <a:r>
              <a:rPr lang="en-US" dirty="0"/>
              <a:t> theories</a:t>
            </a:r>
            <a:endParaRPr lang="el-GR" dirty="0"/>
          </a:p>
        </p:txBody>
      </p:sp>
      <p:sp>
        <p:nvSpPr>
          <p:cNvPr id="5" name="TextBox 4">
            <a:extLst>
              <a:ext uri="{FF2B5EF4-FFF2-40B4-BE49-F238E27FC236}">
                <a16:creationId xmlns:a16="http://schemas.microsoft.com/office/drawing/2014/main" id="{439CEA75-C297-4DB5-8371-D8423EB1600F}"/>
              </a:ext>
            </a:extLst>
          </p:cNvPr>
          <p:cNvSpPr txBox="1"/>
          <p:nvPr/>
        </p:nvSpPr>
        <p:spPr>
          <a:xfrm>
            <a:off x="5049726" y="4138519"/>
            <a:ext cx="4845387" cy="10029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07000"/>
              </a:lnSpc>
              <a:spcBef>
                <a:spcPts val="1200"/>
              </a:spcBef>
              <a:spcAft>
                <a:spcPts val="1200"/>
              </a:spcAft>
            </a:pPr>
            <a:r>
              <a:rPr lang="en-GB" sz="1400" b="1" dirty="0">
                <a:effectLst/>
                <a:latin typeface="Arial Narrow" panose="020B0606020202030204" pitchFamily="34" charset="0"/>
                <a:ea typeface="Calibri" panose="020F0502020204030204" pitchFamily="34" charset="0"/>
              </a:rPr>
              <a:t>Theory</a:t>
            </a:r>
            <a:r>
              <a:rPr lang="en-GB" sz="1400" b="1" dirty="0">
                <a:effectLst/>
                <a:latin typeface="Arial Narrow" panose="020B0606020202030204" pitchFamily="34" charset="0"/>
                <a:ea typeface="Times New Roman" panose="02020603050405020304" pitchFamily="18" charset="0"/>
                <a:cs typeface="Arial" panose="020B0604020202020204" pitchFamily="34" charset="0"/>
              </a:rPr>
              <a:t> of Work-Adjustment</a:t>
            </a:r>
            <a:r>
              <a:rPr lang="en-GB" sz="1400" dirty="0">
                <a:effectLst/>
                <a:latin typeface="Arial Narrow" panose="020B0606020202030204" pitchFamily="34" charset="0"/>
                <a:ea typeface="Times New Roman" panose="02020603050405020304" pitchFamily="18" charset="0"/>
                <a:cs typeface="Arial" panose="020B0604020202020204" pitchFamily="34" charset="0"/>
              </a:rPr>
              <a:t> </a:t>
            </a:r>
            <a:r>
              <a:rPr lang="en-US" sz="1400" dirty="0">
                <a:effectLst/>
                <a:latin typeface="Arial Narrow" panose="020B0606020202030204" pitchFamily="34" charset="0"/>
                <a:ea typeface="Calibri" panose="020F0502020204030204" pitchFamily="34" charset="0"/>
              </a:rPr>
              <a:t>(TWA) which is based on how the person correspond with the work environment and creates a continual process of career development and satisfaction for both sides the person and the organization-environment</a:t>
            </a:r>
            <a:r>
              <a:rPr lang="en-GB" sz="1400" dirty="0">
                <a:effectLst/>
                <a:latin typeface="Arial Narrow" panose="020B0606020202030204" pitchFamily="34" charset="0"/>
                <a:ea typeface="Times New Roman" panose="02020603050405020304" pitchFamily="18" charset="0"/>
                <a:cs typeface="Arial" panose="020B0604020202020204" pitchFamily="34" charset="0"/>
              </a:rPr>
              <a:t>.</a:t>
            </a:r>
            <a:endParaRPr lang="el-GR" sz="1400" dirty="0">
              <a:effectLst/>
              <a:latin typeface="Arial Narrow" panose="020B0606020202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3D4FC722-1486-4B04-A34C-EE7911A94FDA}"/>
              </a:ext>
            </a:extLst>
          </p:cNvPr>
          <p:cNvSpPr txBox="1"/>
          <p:nvPr/>
        </p:nvSpPr>
        <p:spPr>
          <a:xfrm>
            <a:off x="5040313" y="1128005"/>
            <a:ext cx="4854802" cy="14578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lnSpc>
                <a:spcPct val="107000"/>
              </a:lnSpc>
              <a:spcBef>
                <a:spcPts val="1200"/>
              </a:spcBef>
              <a:spcAft>
                <a:spcPts val="1200"/>
              </a:spcAft>
            </a:pPr>
            <a:r>
              <a:rPr lang="en-GB" sz="1400" b="1" dirty="0">
                <a:effectLst/>
                <a:latin typeface="Arial Narrow" panose="020B0606020202030204" pitchFamily="34" charset="0"/>
                <a:ea typeface="Calibri" panose="020F0502020204030204" pitchFamily="34" charset="0"/>
              </a:rPr>
              <a:t>Holland’s Theory of Vocational Personalities in Work Environment</a:t>
            </a:r>
            <a:r>
              <a:rPr lang="en-GB" sz="1400" dirty="0">
                <a:effectLst/>
                <a:latin typeface="Arial Narrow" panose="020B0606020202030204" pitchFamily="34" charset="0"/>
                <a:ea typeface="Times New Roman" panose="02020603050405020304" pitchFamily="18" charset="0"/>
                <a:cs typeface="Arial" panose="020B0604020202020204" pitchFamily="34" charset="0"/>
              </a:rPr>
              <a:t>, which </a:t>
            </a:r>
            <a:r>
              <a:rPr lang="en-US" sz="1400" dirty="0">
                <a:effectLst/>
                <a:latin typeface="Arial Narrow" panose="020B0606020202030204" pitchFamily="34" charset="0"/>
                <a:ea typeface="Times New Roman" panose="02020603050405020304" pitchFamily="18" charset="0"/>
                <a:cs typeface="Arial" panose="020B0604020202020204" pitchFamily="34" charset="0"/>
              </a:rPr>
              <a:t>is based on the idea that “career choice is based on personality”, and it identifies six personality types; after the assessment of a person’s personality the 3 letters code shaping by the capital letters of the most relevant personalities reveal the person’s interests which lead to career choice and satisfaction </a:t>
            </a:r>
          </a:p>
        </p:txBody>
      </p:sp>
      <p:sp>
        <p:nvSpPr>
          <p:cNvPr id="9" name="TextBox 8">
            <a:extLst>
              <a:ext uri="{FF2B5EF4-FFF2-40B4-BE49-F238E27FC236}">
                <a16:creationId xmlns:a16="http://schemas.microsoft.com/office/drawing/2014/main" id="{2E33564D-675B-47D5-AEA9-DEFC80B3996D}"/>
              </a:ext>
            </a:extLst>
          </p:cNvPr>
          <p:cNvSpPr txBox="1"/>
          <p:nvPr/>
        </p:nvSpPr>
        <p:spPr>
          <a:xfrm>
            <a:off x="321921" y="2717324"/>
            <a:ext cx="4483325" cy="145783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lnSpc>
                <a:spcPct val="107000"/>
              </a:lnSpc>
              <a:spcBef>
                <a:spcPts val="1200"/>
              </a:spcBef>
              <a:spcAft>
                <a:spcPts val="1200"/>
              </a:spcAft>
            </a:pPr>
            <a:r>
              <a:rPr lang="en-GB" sz="1400" b="1" dirty="0">
                <a:effectLst/>
                <a:latin typeface="Arial Narrow" panose="020B0606020202030204" pitchFamily="34" charset="0"/>
                <a:ea typeface="Calibri" panose="020F0502020204030204" pitchFamily="34" charset="0"/>
              </a:rPr>
              <a:t>Self-concept Theory of Career Development</a:t>
            </a:r>
            <a:r>
              <a:rPr lang="en-GB" sz="1400" dirty="0">
                <a:effectLst/>
                <a:latin typeface="Arial Narrow" panose="020B0606020202030204" pitchFamily="34" charset="0"/>
                <a:ea typeface="Times New Roman" panose="02020603050405020304" pitchFamily="18" charset="0"/>
                <a:cs typeface="Arial" panose="020B0604020202020204" pitchFamily="34" charset="0"/>
              </a:rPr>
              <a:t> formulated by Super and more recently by Savickas. This theory </a:t>
            </a:r>
            <a:r>
              <a:rPr lang="en-US" sz="1400" dirty="0">
                <a:effectLst/>
                <a:latin typeface="Arial Narrow" panose="020B0606020202030204" pitchFamily="34" charset="0"/>
                <a:ea typeface="Times New Roman" panose="02020603050405020304" pitchFamily="18" charset="0"/>
                <a:cs typeface="Arial" panose="020B0604020202020204" pitchFamily="34" charset="0"/>
              </a:rPr>
              <a:t>argues that “time and experience help shape the way a person values their careers and the goals they set”. In this theory career development is disaggregated into five stages which are growth, exploration, establishment, maintenance and decline.</a:t>
            </a:r>
            <a:endParaRPr lang="el-GR" sz="1400" dirty="0">
              <a:effectLst/>
              <a:latin typeface="Arial Narrow" panose="020B0606020202030204" pitchFamily="34" charset="0"/>
              <a:ea typeface="Calibri" panose="020F0502020204030204" pitchFamily="34" charset="0"/>
            </a:endParaRPr>
          </a:p>
        </p:txBody>
      </p:sp>
      <p:sp>
        <p:nvSpPr>
          <p:cNvPr id="11" name="TextBox 10">
            <a:extLst>
              <a:ext uri="{FF2B5EF4-FFF2-40B4-BE49-F238E27FC236}">
                <a16:creationId xmlns:a16="http://schemas.microsoft.com/office/drawing/2014/main" id="{A4D5DA1E-3EA0-4A63-9001-67FD43808D6C}"/>
              </a:ext>
            </a:extLst>
          </p:cNvPr>
          <p:cNvSpPr txBox="1"/>
          <p:nvPr/>
        </p:nvSpPr>
        <p:spPr>
          <a:xfrm>
            <a:off x="5040312" y="2717324"/>
            <a:ext cx="4845388" cy="12334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lnSpc>
                <a:spcPct val="107000"/>
              </a:lnSpc>
              <a:spcBef>
                <a:spcPts val="1200"/>
              </a:spcBef>
              <a:spcAft>
                <a:spcPts val="1200"/>
              </a:spcAft>
            </a:pPr>
            <a:r>
              <a:rPr lang="en-GB" sz="1400" b="1" dirty="0">
                <a:effectLst/>
                <a:latin typeface="Arial Narrow" panose="020B0606020202030204" pitchFamily="34" charset="0"/>
                <a:ea typeface="Calibri" panose="020F0502020204030204" pitchFamily="34" charset="0"/>
              </a:rPr>
              <a:t>Gottfredson’s Theory of Circumscription and Compromise</a:t>
            </a:r>
            <a:r>
              <a:rPr lang="en-GB" sz="1400" dirty="0">
                <a:effectLst/>
                <a:latin typeface="Arial Narrow" panose="020B0606020202030204" pitchFamily="34" charset="0"/>
                <a:ea typeface="Times New Roman" panose="02020603050405020304" pitchFamily="18" charset="0"/>
                <a:cs typeface="Arial" panose="020B0604020202020204" pitchFamily="34" charset="0"/>
              </a:rPr>
              <a:t> </a:t>
            </a:r>
            <a:r>
              <a:rPr lang="en-US" sz="1400" dirty="0">
                <a:effectLst/>
                <a:latin typeface="Arial Narrow" panose="020B0606020202030204" pitchFamily="34" charset="0"/>
                <a:ea typeface="Calibri" panose="020F0502020204030204" pitchFamily="34" charset="0"/>
              </a:rPr>
              <a:t>which describes the career choice as a procedure of elimination of occupational alternatives. Through childhood and adolescence, a person eliminates occupations while the role of compromise is also important</a:t>
            </a:r>
            <a:r>
              <a:rPr lang="en-GB" sz="1400" dirty="0">
                <a:effectLst/>
                <a:latin typeface="Arial Narrow" panose="020B0606020202030204" pitchFamily="34" charset="0"/>
                <a:ea typeface="Times New Roman" panose="02020603050405020304" pitchFamily="18" charset="0"/>
                <a:cs typeface="Arial" panose="020B0604020202020204" pitchFamily="34" charset="0"/>
              </a:rPr>
              <a:t>.</a:t>
            </a:r>
            <a:endParaRPr lang="el-GR" sz="1400" dirty="0">
              <a:effectLst/>
              <a:latin typeface="Arial Narrow" panose="020B0606020202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B98450D9-7606-4017-BA3D-EE0B57A08971}"/>
              </a:ext>
            </a:extLst>
          </p:cNvPr>
          <p:cNvSpPr txBox="1"/>
          <p:nvPr/>
        </p:nvSpPr>
        <p:spPr>
          <a:xfrm>
            <a:off x="321921" y="4406436"/>
            <a:ext cx="4483325" cy="99809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lnSpc>
                <a:spcPct val="107000"/>
              </a:lnSpc>
              <a:spcBef>
                <a:spcPts val="1200"/>
              </a:spcBef>
              <a:spcAft>
                <a:spcPts val="1200"/>
              </a:spcAft>
            </a:pPr>
            <a:r>
              <a:rPr lang="en-GB" sz="1400" b="1" dirty="0">
                <a:effectLst/>
                <a:latin typeface="Arial Narrow" panose="020B0606020202030204" pitchFamily="34" charset="0"/>
                <a:ea typeface="Calibri" panose="020F0502020204030204" pitchFamily="34" charset="0"/>
              </a:rPr>
              <a:t>Bandura’s Social Cognitive Career</a:t>
            </a:r>
            <a:r>
              <a:rPr lang="en-GB" sz="1400" dirty="0">
                <a:effectLst/>
                <a:latin typeface="Arial Narrow" panose="020B0606020202030204" pitchFamily="34" charset="0"/>
                <a:ea typeface="Times New Roman" panose="02020603050405020304" pitchFamily="18" charset="0"/>
                <a:cs typeface="Arial" panose="020B0604020202020204" pitchFamily="34" charset="0"/>
              </a:rPr>
              <a:t> Theory </a:t>
            </a:r>
            <a:r>
              <a:rPr lang="en-US" sz="1400" dirty="0">
                <a:effectLst/>
                <a:latin typeface="Arial Narrow" panose="020B0606020202030204" pitchFamily="34" charset="0"/>
                <a:ea typeface="Calibri" panose="020F0502020204030204" pitchFamily="34" charset="0"/>
              </a:rPr>
              <a:t>(SCCT) which declares </a:t>
            </a:r>
            <a:r>
              <a:rPr lang="en-US" sz="1400" dirty="0">
                <a:effectLst/>
                <a:latin typeface="Arial Narrow" panose="020B0606020202030204" pitchFamily="34" charset="0"/>
                <a:ea typeface="Times New Roman" panose="02020603050405020304" pitchFamily="18" charset="0"/>
                <a:cs typeface="Arial" panose="020B0604020202020204" pitchFamily="34" charset="0"/>
              </a:rPr>
              <a:t>that “an individual’s motives and </a:t>
            </a:r>
            <a:r>
              <a:rPr lang="en-US" sz="1400" dirty="0" err="1">
                <a:effectLst/>
                <a:latin typeface="Arial Narrow" panose="020B0606020202030204" pitchFamily="34" charset="0"/>
                <a:ea typeface="Times New Roman" panose="02020603050405020304" pitchFamily="18" charset="0"/>
                <a:cs typeface="Arial" panose="020B0604020202020204" pitchFamily="34" charset="0"/>
              </a:rPr>
              <a:t>behaviours</a:t>
            </a:r>
            <a:r>
              <a:rPr lang="en-US" sz="1400" dirty="0">
                <a:effectLst/>
                <a:latin typeface="Arial Narrow" panose="020B0606020202030204" pitchFamily="34" charset="0"/>
                <a:ea typeface="Times New Roman" panose="02020603050405020304" pitchFamily="18" charset="0"/>
                <a:cs typeface="Arial" panose="020B0604020202020204" pitchFamily="34" charset="0"/>
              </a:rPr>
              <a:t> are based on experience” and his/her view of his/her own abilities influences career choice.</a:t>
            </a:r>
          </a:p>
        </p:txBody>
      </p:sp>
      <p:sp>
        <p:nvSpPr>
          <p:cNvPr id="15" name="TextBox 14">
            <a:extLst>
              <a:ext uri="{FF2B5EF4-FFF2-40B4-BE49-F238E27FC236}">
                <a16:creationId xmlns:a16="http://schemas.microsoft.com/office/drawing/2014/main" id="{E15F6637-B413-4BB8-A0ED-10071D20093C}"/>
              </a:ext>
            </a:extLst>
          </p:cNvPr>
          <p:cNvSpPr txBox="1"/>
          <p:nvPr/>
        </p:nvSpPr>
        <p:spPr>
          <a:xfrm>
            <a:off x="321922" y="1258788"/>
            <a:ext cx="4483325" cy="122725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just">
              <a:lnSpc>
                <a:spcPct val="107000"/>
              </a:lnSpc>
              <a:spcBef>
                <a:spcPts val="1200"/>
              </a:spcBef>
              <a:spcAft>
                <a:spcPts val="1200"/>
              </a:spcAft>
            </a:pPr>
            <a:r>
              <a:rPr lang="en-US" sz="1400" b="1" dirty="0">
                <a:effectLst/>
                <a:latin typeface="Arial Narrow" panose="020B0606020202030204" pitchFamily="34" charset="0"/>
                <a:ea typeface="Calibri" panose="020F0502020204030204" pitchFamily="34" charset="0"/>
                <a:cs typeface="Calibri" panose="020F0502020204030204" pitchFamily="34" charset="0"/>
              </a:rPr>
              <a:t>Roe’s personality theory</a:t>
            </a:r>
            <a:r>
              <a:rPr lang="en-US" sz="1400" dirty="0">
                <a:effectLst/>
                <a:latin typeface="Arial Narrow" panose="020B0606020202030204" pitchFamily="34" charset="0"/>
                <a:ea typeface="Calibri" panose="020F0502020204030204" pitchFamily="34" charset="0"/>
                <a:cs typeface="Calibri" panose="020F0502020204030204" pitchFamily="34" charset="0"/>
              </a:rPr>
              <a:t>: claims that an individual’s career choice is influenced by his/her interaction with his/her parents; the nature of this interaction </a:t>
            </a:r>
            <a:r>
              <a:rPr lang="en-US" sz="1400" dirty="0">
                <a:effectLst/>
                <a:latin typeface="Arial Narrow" panose="020B0606020202030204" pitchFamily="34" charset="0"/>
                <a:ea typeface="Times New Roman" panose="02020603050405020304" pitchFamily="18" charset="0"/>
                <a:cs typeface="Arial" panose="020B0604020202020204" pitchFamily="34" charset="0"/>
              </a:rPr>
              <a:t>would lead them </a:t>
            </a:r>
            <a:r>
              <a:rPr lang="en-GB" sz="1400" dirty="0">
                <a:effectLst/>
                <a:latin typeface="Arial Narrow" panose="020B0606020202030204" pitchFamily="34" charset="0"/>
                <a:ea typeface="Times New Roman" panose="02020603050405020304" pitchFamily="18" charset="0"/>
                <a:cs typeface="Arial" panose="020B0604020202020204" pitchFamily="34" charset="0"/>
              </a:rPr>
              <a:t>to develop an orientation either toward or not toward people and</a:t>
            </a:r>
            <a:r>
              <a:rPr lang="en-US" sz="1400" dirty="0">
                <a:effectLst/>
                <a:latin typeface="Arial Narrow" panose="020B0606020202030204" pitchFamily="34" charset="0"/>
                <a:ea typeface="Times New Roman" panose="02020603050405020304" pitchFamily="18" charset="0"/>
                <a:cs typeface="Arial" panose="020B0604020202020204" pitchFamily="34" charset="0"/>
              </a:rPr>
              <a:t> to pursue either person-oriented or non-person-oriented jobs. </a:t>
            </a:r>
            <a:endParaRPr lang="el-GR" sz="1400" dirty="0">
              <a:effectLst/>
              <a:latin typeface="Arial Narrow" panose="020B0606020202030204" pitchFamily="34" charset="0"/>
              <a:ea typeface="Calibri" panose="020F0502020204030204" pitchFamily="34" charset="0"/>
            </a:endParaRPr>
          </a:p>
        </p:txBody>
      </p:sp>
    </p:spTree>
    <p:extLst>
      <p:ext uri="{BB962C8B-B14F-4D97-AF65-F5344CB8AC3E}">
        <p14:creationId xmlns:p14="http://schemas.microsoft.com/office/powerpoint/2010/main" val="238547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4238</TotalTime>
  <Words>1704</Words>
  <Application>Microsoft Office PowerPoint</Application>
  <PresentationFormat>Προσαρμογή</PresentationFormat>
  <Paragraphs>100</Paragraphs>
  <Slides>20</Slides>
  <Notes>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3</vt:i4>
      </vt:variant>
      <vt:variant>
        <vt:lpstr>Τίτλοι διαφανειών</vt:lpstr>
      </vt:variant>
      <vt:variant>
        <vt:i4>20</vt:i4>
      </vt:variant>
    </vt:vector>
  </HeadingPairs>
  <TitlesOfParts>
    <vt:vector size="31" baseType="lpstr">
      <vt:lpstr>Arial</vt:lpstr>
      <vt:lpstr>Arial Narrow</vt:lpstr>
      <vt:lpstr>Calibri</vt:lpstr>
      <vt:lpstr>Franklin Gothic Book</vt:lpstr>
      <vt:lpstr>inherit</vt:lpstr>
      <vt:lpstr>ProximaNova-b7</vt:lpstr>
      <vt:lpstr>ProximaNova-n4</vt:lpstr>
      <vt:lpstr>Symbol</vt:lpstr>
      <vt:lpstr>Office Theme</vt:lpstr>
      <vt:lpstr>Office Theme</vt:lpstr>
      <vt:lpstr>1_Office Theme</vt:lpstr>
      <vt:lpstr>Παρουσίαση του PowerPoint</vt:lpstr>
      <vt:lpstr>Παρουσίαση του PowerPoint</vt:lpstr>
      <vt:lpstr>Why read this Guide?</vt:lpstr>
      <vt:lpstr>Who should read this Guide?</vt:lpstr>
      <vt:lpstr>What’s the content?</vt:lpstr>
      <vt:lpstr>Παρουσίαση του PowerPoint</vt:lpstr>
      <vt:lpstr>Career Development</vt:lpstr>
      <vt:lpstr>Vocational Choices</vt:lpstr>
      <vt:lpstr>Career development theories</vt:lpstr>
      <vt:lpstr>Παρουσίαση του PowerPoint</vt:lpstr>
      <vt:lpstr>Personality, Skills &amp; Competences</vt:lpstr>
      <vt:lpstr>Some Assessment Methods</vt:lpstr>
      <vt:lpstr>Παρουσίαση του PowerPoint</vt:lpstr>
      <vt:lpstr>What Do Psychometric Tests Measure?</vt:lpstr>
      <vt:lpstr>Using Psychometric tests</vt:lpstr>
      <vt:lpstr>The psychometric test provides fair and accurate results each time it's given</vt:lpstr>
      <vt:lpstr>Παρουσίαση του PowerPoint</vt:lpstr>
      <vt:lpstr>Working Group vs Teams</vt:lpstr>
      <vt:lpstr>Teambuilding Activities</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marin</dc:creator>
  <cp:lastModifiedBy>Irini Andrioti</cp:lastModifiedBy>
  <cp:revision>99</cp:revision>
  <dcterms:created xsi:type="dcterms:W3CDTF">2019-10-17T23:47:41Z</dcterms:created>
  <dcterms:modified xsi:type="dcterms:W3CDTF">2021-06-15T06:46:26Z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Notes">
    <vt:i4>0</vt:i4>
  </property>
  <property fmtid="{D5CDD505-2E9C-101B-9397-08002B2CF9AE}" pid="7" name="PresentationFormat">
    <vt:lpwstr>Προσαρμογή</vt:lpwstr>
  </property>
  <property fmtid="{D5CDD505-2E9C-101B-9397-08002B2CF9AE}" pid="8" name="ScaleCrop">
    <vt:bool>false</vt:bool>
  </property>
  <property fmtid="{D5CDD505-2E9C-101B-9397-08002B2CF9AE}" pid="9" name="ShareDoc">
    <vt:bool>false</vt:bool>
  </property>
  <property fmtid="{D5CDD505-2E9C-101B-9397-08002B2CF9AE}" pid="10" name="Slides">
    <vt:i4>5</vt:i4>
  </property>
</Properties>
</file>