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6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5670550" cx="10080625"/>
  <p:notesSz cx="7559675" cy="106918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86">
          <p15:clr>
            <a:srgbClr val="000000"/>
          </p15:clr>
        </p15:guide>
        <p15:guide id="2" pos="3175">
          <p15:clr>
            <a:srgbClr val="000000"/>
          </p15:clr>
        </p15:guide>
      </p15:sldGuideLst>
    </p:ext>
    <p:ext uri="http://customooxmlschemas.google.com/">
      <go:slidesCustomData xmlns:go="http://customooxmlschemas.google.com/" r:id="rId27" roundtripDataSignature="AMtx7mhARF+giqHxw0xq0vu/RAGnWL/O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B77D9FB-3B96-49C3-A1B3-488CDD7B1564}">
  <a:tblStyle styleId="{3B77D9FB-3B96-49C3-A1B3-488CDD7B1564}"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CEAF0"/>
          </a:solidFill>
        </a:fill>
      </a:tcStyle>
    </a:wholeTbl>
    <a:band1H>
      <a:tcTxStyle b="off" i="off"/>
      <a:tcStyle>
        <a:fill>
          <a:solidFill>
            <a:srgbClr val="D7D2DF"/>
          </a:solidFill>
        </a:fill>
      </a:tcStyle>
    </a:band1H>
    <a:band2H>
      <a:tcTxStyle b="off" i="off"/>
    </a:band2H>
    <a:band1V>
      <a:tcTxStyle b="off" i="off"/>
      <a:tcStyle>
        <a:fill>
          <a:solidFill>
            <a:srgbClr val="D7D2DF"/>
          </a:solidFill>
        </a:fill>
      </a:tcStyle>
    </a:band1V>
    <a:band2V>
      <a:tcTxStyle b="off" i="off"/>
    </a:band2V>
    <a:lastCol>
      <a:tcTxStyle b="on" i="off">
        <a:font>
          <a:latin typeface="Arial"/>
          <a:ea typeface="Arial"/>
          <a:cs typeface="Arial"/>
        </a:font>
        <a:schemeClr val="lt1"/>
      </a:tcTxStyle>
      <a:tcStyle>
        <a:fill>
          <a:solidFill>
            <a:schemeClr val="accent4"/>
          </a:solidFill>
        </a:fill>
      </a:tcStyle>
    </a:lastCol>
    <a:firstCol>
      <a:tcTxStyle b="on" i="off">
        <a:font>
          <a:latin typeface="Arial"/>
          <a:ea typeface="Arial"/>
          <a:cs typeface="Arial"/>
        </a:font>
        <a:schemeClr val="lt1"/>
      </a:tcTxStyle>
      <a:tcStyle>
        <a:fill>
          <a:solidFill>
            <a:schemeClr val="accent4"/>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4"/>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4"/>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86" orient="horz"/>
        <p:guide pos="3175"/>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7" Type="http://customschemas.google.com/relationships/presentationmetadata" Target="meta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1: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9" name="Google Shape;109;p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df9caf2114_0_18: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5" name="Google Shape;215;gdf9caf2114_0_18: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df9caf2114_0_27: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 name="Google Shape;225;gdf9caf2114_0_27: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df9caf2114_0_35: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5" name="Google Shape;235;gdf9caf2114_0_35: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df9caf2114_0_44: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8" name="Google Shape;248;gdf9caf2114_0_44: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df9caf2114_0_53: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9" name="Google Shape;269;gdf9caf2114_0_53: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df9caf2114_0_71: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1" name="Google Shape;281;gdf9caf2114_0_71: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df9caf2114_0_89: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5" name="Google Shape;305;gdf9caf2114_0_89: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df9caf2114_0_217: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6" name="Google Shape;316;gdf9caf2114_0_217: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df9caf2114_0_240: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7" name="Google Shape;327;gdf9caf2114_0_240: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6: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9" name="Google Shape;339;p26: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2: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7" name="Google Shape;117;p2: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3: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 name="Google Shape;124;p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5: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1" name="Google Shape;151;p5: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6: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4" name="Google Shape;164;p6: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1: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p1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df9caf2114_0_80: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5" name="Google Shape;185;gdf9caf2114_0_80: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df9caf2114_0_0: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gdf9caf2114_0_0: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df9caf2114_0_9: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5" name="Google Shape;205;gdf9caf2114_0_9: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38" name="Shape 38"/>
        <p:cNvGrpSpPr/>
        <p:nvPr/>
      </p:nvGrpSpPr>
      <p:grpSpPr>
        <a:xfrm>
          <a:off x="0" y="0"/>
          <a:ext cx="0" cy="0"/>
          <a:chOff x="0" y="0"/>
          <a:chExt cx="0" cy="0"/>
        </a:xfrm>
      </p:grpSpPr>
      <p:sp>
        <p:nvSpPr>
          <p:cNvPr id="39" name="Google Shape;39;p43"/>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3"/>
          <p:cNvSpPr txBox="1"/>
          <p:nvPr>
            <p:ph idx="1" type="body"/>
          </p:nvPr>
        </p:nvSpPr>
        <p:spPr>
          <a:xfrm>
            <a:off x="504000" y="132660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43"/>
          <p:cNvSpPr txBox="1"/>
          <p:nvPr>
            <p:ph idx="2" type="body"/>
          </p:nvPr>
        </p:nvSpPr>
        <p:spPr>
          <a:xfrm>
            <a:off x="504000" y="304452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2" name="Shape 42"/>
        <p:cNvGrpSpPr/>
        <p:nvPr/>
      </p:nvGrpSpPr>
      <p:grpSpPr>
        <a:xfrm>
          <a:off x="0" y="0"/>
          <a:ext cx="0" cy="0"/>
          <a:chOff x="0" y="0"/>
          <a:chExt cx="0" cy="0"/>
        </a:xfrm>
      </p:grpSpPr>
      <p:sp>
        <p:nvSpPr>
          <p:cNvPr id="43" name="Google Shape;43;p44"/>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4"/>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44"/>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4"/>
          <p:cNvSpPr txBox="1"/>
          <p:nvPr>
            <p:ph idx="3" type="body"/>
          </p:nvPr>
        </p:nvSpPr>
        <p:spPr>
          <a:xfrm>
            <a:off x="50400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44"/>
          <p:cNvSpPr txBox="1"/>
          <p:nvPr>
            <p:ph idx="4" type="body"/>
          </p:nvPr>
        </p:nvSpPr>
        <p:spPr>
          <a:xfrm>
            <a:off x="515268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48" name="Shape 48"/>
        <p:cNvGrpSpPr/>
        <p:nvPr/>
      </p:nvGrpSpPr>
      <p:grpSpPr>
        <a:xfrm>
          <a:off x="0" y="0"/>
          <a:ext cx="0" cy="0"/>
          <a:chOff x="0" y="0"/>
          <a:chExt cx="0" cy="0"/>
        </a:xfrm>
      </p:grpSpPr>
      <p:sp>
        <p:nvSpPr>
          <p:cNvPr id="49" name="Google Shape;49;p45"/>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45"/>
          <p:cNvSpPr txBox="1"/>
          <p:nvPr>
            <p:ph idx="1" type="body"/>
          </p:nvPr>
        </p:nvSpPr>
        <p:spPr>
          <a:xfrm>
            <a:off x="50400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45"/>
          <p:cNvSpPr txBox="1"/>
          <p:nvPr>
            <p:ph idx="2" type="body"/>
          </p:nvPr>
        </p:nvSpPr>
        <p:spPr>
          <a:xfrm>
            <a:off x="357156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45"/>
          <p:cNvSpPr txBox="1"/>
          <p:nvPr>
            <p:ph idx="3" type="body"/>
          </p:nvPr>
        </p:nvSpPr>
        <p:spPr>
          <a:xfrm>
            <a:off x="663912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45"/>
          <p:cNvSpPr txBox="1"/>
          <p:nvPr>
            <p:ph idx="4" type="body"/>
          </p:nvPr>
        </p:nvSpPr>
        <p:spPr>
          <a:xfrm>
            <a:off x="50400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45"/>
          <p:cNvSpPr txBox="1"/>
          <p:nvPr>
            <p:ph idx="5" type="body"/>
          </p:nvPr>
        </p:nvSpPr>
        <p:spPr>
          <a:xfrm>
            <a:off x="357156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45"/>
          <p:cNvSpPr txBox="1"/>
          <p:nvPr>
            <p:ph idx="6" type="body"/>
          </p:nvPr>
        </p:nvSpPr>
        <p:spPr>
          <a:xfrm>
            <a:off x="663912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59" name="Shape 5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60" name="Shape 60"/>
        <p:cNvGrpSpPr/>
        <p:nvPr/>
      </p:nvGrpSpPr>
      <p:grpSpPr>
        <a:xfrm>
          <a:off x="0" y="0"/>
          <a:ext cx="0" cy="0"/>
          <a:chOff x="0" y="0"/>
          <a:chExt cx="0" cy="0"/>
        </a:xfrm>
      </p:grpSpPr>
      <p:sp>
        <p:nvSpPr>
          <p:cNvPr id="61" name="Google Shape;61;p57"/>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57"/>
          <p:cNvSpPr txBox="1"/>
          <p:nvPr>
            <p:ph idx="1" type="subTitle"/>
          </p:nvPr>
        </p:nvSpPr>
        <p:spPr>
          <a:xfrm>
            <a:off x="504000" y="1326600"/>
            <a:ext cx="9072000" cy="3288600"/>
          </a:xfrm>
          <a:prstGeom prst="rect">
            <a:avLst/>
          </a:prstGeom>
          <a:noFill/>
          <a:ln>
            <a:noFill/>
          </a:ln>
        </p:spPr>
        <p:txBody>
          <a:bodyPr anchorCtr="0" anchor="ctr" bIns="0" lIns="0" spcFirstLastPara="1" rIns="0" wrap="square" tIns="0">
            <a:sp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63" name="Shape 63"/>
        <p:cNvGrpSpPr/>
        <p:nvPr/>
      </p:nvGrpSpPr>
      <p:grpSpPr>
        <a:xfrm>
          <a:off x="0" y="0"/>
          <a:ext cx="0" cy="0"/>
          <a:chOff x="0" y="0"/>
          <a:chExt cx="0" cy="0"/>
        </a:xfrm>
      </p:grpSpPr>
      <p:sp>
        <p:nvSpPr>
          <p:cNvPr id="64" name="Google Shape;64;p58"/>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58"/>
          <p:cNvSpPr txBox="1"/>
          <p:nvPr>
            <p:ph idx="1" type="body"/>
          </p:nvPr>
        </p:nvSpPr>
        <p:spPr>
          <a:xfrm>
            <a:off x="504000" y="1326600"/>
            <a:ext cx="907200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66" name="Shape 66"/>
        <p:cNvGrpSpPr/>
        <p:nvPr/>
      </p:nvGrpSpPr>
      <p:grpSpPr>
        <a:xfrm>
          <a:off x="0" y="0"/>
          <a:ext cx="0" cy="0"/>
          <a:chOff x="0" y="0"/>
          <a:chExt cx="0" cy="0"/>
        </a:xfrm>
      </p:grpSpPr>
      <p:sp>
        <p:nvSpPr>
          <p:cNvPr id="67" name="Google Shape;67;p59"/>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59"/>
          <p:cNvSpPr txBox="1"/>
          <p:nvPr>
            <p:ph idx="1" type="body"/>
          </p:nvPr>
        </p:nvSpPr>
        <p:spPr>
          <a:xfrm>
            <a:off x="50400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59"/>
          <p:cNvSpPr txBox="1"/>
          <p:nvPr>
            <p:ph idx="2" type="body"/>
          </p:nvPr>
        </p:nvSpPr>
        <p:spPr>
          <a:xfrm>
            <a:off x="515268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60"/>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72" name="Shape 72"/>
        <p:cNvGrpSpPr/>
        <p:nvPr/>
      </p:nvGrpSpPr>
      <p:grpSpPr>
        <a:xfrm>
          <a:off x="0" y="0"/>
          <a:ext cx="0" cy="0"/>
          <a:chOff x="0" y="0"/>
          <a:chExt cx="0" cy="0"/>
        </a:xfrm>
      </p:grpSpPr>
      <p:sp>
        <p:nvSpPr>
          <p:cNvPr id="73" name="Google Shape;73;p61"/>
          <p:cNvSpPr txBox="1"/>
          <p:nvPr>
            <p:ph idx="1" type="subTitle"/>
          </p:nvPr>
        </p:nvSpPr>
        <p:spPr>
          <a:xfrm>
            <a:off x="504000" y="226080"/>
            <a:ext cx="9072000" cy="4388400"/>
          </a:xfrm>
          <a:prstGeom prst="rect">
            <a:avLst/>
          </a:prstGeom>
          <a:noFill/>
          <a:ln>
            <a:noFill/>
          </a:ln>
        </p:spPr>
        <p:txBody>
          <a:bodyPr anchorCtr="0" anchor="ctr" bIns="0" lIns="0" spcFirstLastPara="1" rIns="0" wrap="square" tIns="0">
            <a:sp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74" name="Shape 74"/>
        <p:cNvGrpSpPr/>
        <p:nvPr/>
      </p:nvGrpSpPr>
      <p:grpSpPr>
        <a:xfrm>
          <a:off x="0" y="0"/>
          <a:ext cx="0" cy="0"/>
          <a:chOff x="0" y="0"/>
          <a:chExt cx="0" cy="0"/>
        </a:xfrm>
      </p:grpSpPr>
      <p:sp>
        <p:nvSpPr>
          <p:cNvPr id="75" name="Google Shape;75;p62"/>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62"/>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62"/>
          <p:cNvSpPr txBox="1"/>
          <p:nvPr>
            <p:ph idx="2" type="body"/>
          </p:nvPr>
        </p:nvSpPr>
        <p:spPr>
          <a:xfrm>
            <a:off x="515268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62"/>
          <p:cNvSpPr txBox="1"/>
          <p:nvPr>
            <p:ph idx="3" type="body"/>
          </p:nvPr>
        </p:nvSpPr>
        <p:spPr>
          <a:xfrm>
            <a:off x="50400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9" name="Shape 9"/>
        <p:cNvGrpSpPr/>
        <p:nvPr/>
      </p:nvGrpSpPr>
      <p:grpSpPr>
        <a:xfrm>
          <a:off x="0" y="0"/>
          <a:ext cx="0" cy="0"/>
          <a:chOff x="0" y="0"/>
          <a:chExt cx="0" cy="0"/>
        </a:xfrm>
      </p:grpSpPr>
      <p:sp>
        <p:nvSpPr>
          <p:cNvPr id="10" name="Google Shape;10;p35"/>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 name="Google Shape;11;p35"/>
          <p:cNvSpPr txBox="1"/>
          <p:nvPr>
            <p:ph idx="1" type="subTitle"/>
          </p:nvPr>
        </p:nvSpPr>
        <p:spPr>
          <a:xfrm>
            <a:off x="504000" y="1326600"/>
            <a:ext cx="9072000" cy="3288600"/>
          </a:xfrm>
          <a:prstGeom prst="rect">
            <a:avLst/>
          </a:prstGeom>
          <a:noFill/>
          <a:ln>
            <a:noFill/>
          </a:ln>
        </p:spPr>
        <p:txBody>
          <a:bodyPr anchorCtr="0" anchor="ctr" bIns="0" lIns="0" spcFirstLastPara="1" rIns="0" wrap="square" tIns="0">
            <a:sp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79" name="Shape 79"/>
        <p:cNvGrpSpPr/>
        <p:nvPr/>
      </p:nvGrpSpPr>
      <p:grpSpPr>
        <a:xfrm>
          <a:off x="0" y="0"/>
          <a:ext cx="0" cy="0"/>
          <a:chOff x="0" y="0"/>
          <a:chExt cx="0" cy="0"/>
        </a:xfrm>
      </p:grpSpPr>
      <p:sp>
        <p:nvSpPr>
          <p:cNvPr id="80" name="Google Shape;80;p63"/>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63"/>
          <p:cNvSpPr txBox="1"/>
          <p:nvPr>
            <p:ph idx="1" type="body"/>
          </p:nvPr>
        </p:nvSpPr>
        <p:spPr>
          <a:xfrm>
            <a:off x="50400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63"/>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63"/>
          <p:cNvSpPr txBox="1"/>
          <p:nvPr>
            <p:ph idx="3" type="body"/>
          </p:nvPr>
        </p:nvSpPr>
        <p:spPr>
          <a:xfrm>
            <a:off x="515268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84" name="Shape 84"/>
        <p:cNvGrpSpPr/>
        <p:nvPr/>
      </p:nvGrpSpPr>
      <p:grpSpPr>
        <a:xfrm>
          <a:off x="0" y="0"/>
          <a:ext cx="0" cy="0"/>
          <a:chOff x="0" y="0"/>
          <a:chExt cx="0" cy="0"/>
        </a:xfrm>
      </p:grpSpPr>
      <p:sp>
        <p:nvSpPr>
          <p:cNvPr id="85" name="Google Shape;85;p64"/>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64"/>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64"/>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64"/>
          <p:cNvSpPr txBox="1"/>
          <p:nvPr>
            <p:ph idx="3" type="body"/>
          </p:nvPr>
        </p:nvSpPr>
        <p:spPr>
          <a:xfrm>
            <a:off x="504000" y="304452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89" name="Shape 89"/>
        <p:cNvGrpSpPr/>
        <p:nvPr/>
      </p:nvGrpSpPr>
      <p:grpSpPr>
        <a:xfrm>
          <a:off x="0" y="0"/>
          <a:ext cx="0" cy="0"/>
          <a:chOff x="0" y="0"/>
          <a:chExt cx="0" cy="0"/>
        </a:xfrm>
      </p:grpSpPr>
      <p:sp>
        <p:nvSpPr>
          <p:cNvPr id="90" name="Google Shape;90;p65"/>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65"/>
          <p:cNvSpPr txBox="1"/>
          <p:nvPr>
            <p:ph idx="1" type="body"/>
          </p:nvPr>
        </p:nvSpPr>
        <p:spPr>
          <a:xfrm>
            <a:off x="504000" y="132660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65"/>
          <p:cNvSpPr txBox="1"/>
          <p:nvPr>
            <p:ph idx="2" type="body"/>
          </p:nvPr>
        </p:nvSpPr>
        <p:spPr>
          <a:xfrm>
            <a:off x="504000" y="304452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93" name="Shape 93"/>
        <p:cNvGrpSpPr/>
        <p:nvPr/>
      </p:nvGrpSpPr>
      <p:grpSpPr>
        <a:xfrm>
          <a:off x="0" y="0"/>
          <a:ext cx="0" cy="0"/>
          <a:chOff x="0" y="0"/>
          <a:chExt cx="0" cy="0"/>
        </a:xfrm>
      </p:grpSpPr>
      <p:sp>
        <p:nvSpPr>
          <p:cNvPr id="94" name="Google Shape;94;p66"/>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66"/>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66"/>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66"/>
          <p:cNvSpPr txBox="1"/>
          <p:nvPr>
            <p:ph idx="3" type="body"/>
          </p:nvPr>
        </p:nvSpPr>
        <p:spPr>
          <a:xfrm>
            <a:off x="50400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66"/>
          <p:cNvSpPr txBox="1"/>
          <p:nvPr>
            <p:ph idx="4" type="body"/>
          </p:nvPr>
        </p:nvSpPr>
        <p:spPr>
          <a:xfrm>
            <a:off x="515268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99" name="Shape 99"/>
        <p:cNvGrpSpPr/>
        <p:nvPr/>
      </p:nvGrpSpPr>
      <p:grpSpPr>
        <a:xfrm>
          <a:off x="0" y="0"/>
          <a:ext cx="0" cy="0"/>
          <a:chOff x="0" y="0"/>
          <a:chExt cx="0" cy="0"/>
        </a:xfrm>
      </p:grpSpPr>
      <p:sp>
        <p:nvSpPr>
          <p:cNvPr id="100" name="Google Shape;100;p67"/>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67"/>
          <p:cNvSpPr txBox="1"/>
          <p:nvPr>
            <p:ph idx="1" type="body"/>
          </p:nvPr>
        </p:nvSpPr>
        <p:spPr>
          <a:xfrm>
            <a:off x="50400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67"/>
          <p:cNvSpPr txBox="1"/>
          <p:nvPr>
            <p:ph idx="2" type="body"/>
          </p:nvPr>
        </p:nvSpPr>
        <p:spPr>
          <a:xfrm>
            <a:off x="357156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67"/>
          <p:cNvSpPr txBox="1"/>
          <p:nvPr>
            <p:ph idx="3" type="body"/>
          </p:nvPr>
        </p:nvSpPr>
        <p:spPr>
          <a:xfrm>
            <a:off x="663912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67"/>
          <p:cNvSpPr txBox="1"/>
          <p:nvPr>
            <p:ph idx="4" type="body"/>
          </p:nvPr>
        </p:nvSpPr>
        <p:spPr>
          <a:xfrm>
            <a:off x="50400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67"/>
          <p:cNvSpPr txBox="1"/>
          <p:nvPr>
            <p:ph idx="5" type="body"/>
          </p:nvPr>
        </p:nvSpPr>
        <p:spPr>
          <a:xfrm>
            <a:off x="357156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67"/>
          <p:cNvSpPr txBox="1"/>
          <p:nvPr>
            <p:ph idx="6" type="body"/>
          </p:nvPr>
        </p:nvSpPr>
        <p:spPr>
          <a:xfrm>
            <a:off x="663912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2" name="Shape 12"/>
        <p:cNvGrpSpPr/>
        <p:nvPr/>
      </p:nvGrpSpPr>
      <p:grpSpPr>
        <a:xfrm>
          <a:off x="0" y="0"/>
          <a:ext cx="0" cy="0"/>
          <a:chOff x="0" y="0"/>
          <a:chExt cx="0" cy="0"/>
        </a:xfrm>
      </p:grpSpPr>
      <p:sp>
        <p:nvSpPr>
          <p:cNvPr id="13" name="Google Shape;13;p36"/>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6"/>
          <p:cNvSpPr txBox="1"/>
          <p:nvPr>
            <p:ph idx="1" type="body"/>
          </p:nvPr>
        </p:nvSpPr>
        <p:spPr>
          <a:xfrm>
            <a:off x="504000" y="1326600"/>
            <a:ext cx="907200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5" name="Shape 15"/>
        <p:cNvGrpSpPr/>
        <p:nvPr/>
      </p:nvGrpSpPr>
      <p:grpSpPr>
        <a:xfrm>
          <a:off x="0" y="0"/>
          <a:ext cx="0" cy="0"/>
          <a:chOff x="0" y="0"/>
          <a:chExt cx="0" cy="0"/>
        </a:xfrm>
      </p:grpSpPr>
      <p:sp>
        <p:nvSpPr>
          <p:cNvPr id="16" name="Google Shape;16;p37"/>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7"/>
          <p:cNvSpPr txBox="1"/>
          <p:nvPr>
            <p:ph idx="1" type="body"/>
          </p:nvPr>
        </p:nvSpPr>
        <p:spPr>
          <a:xfrm>
            <a:off x="50400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37"/>
          <p:cNvSpPr txBox="1"/>
          <p:nvPr>
            <p:ph idx="2" type="body"/>
          </p:nvPr>
        </p:nvSpPr>
        <p:spPr>
          <a:xfrm>
            <a:off x="515268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 name="Shape 19"/>
        <p:cNvGrpSpPr/>
        <p:nvPr/>
      </p:nvGrpSpPr>
      <p:grpSpPr>
        <a:xfrm>
          <a:off x="0" y="0"/>
          <a:ext cx="0" cy="0"/>
          <a:chOff x="0" y="0"/>
          <a:chExt cx="0" cy="0"/>
        </a:xfrm>
      </p:grpSpPr>
      <p:sp>
        <p:nvSpPr>
          <p:cNvPr id="20" name="Google Shape;20;p38"/>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1" name="Shape 21"/>
        <p:cNvGrpSpPr/>
        <p:nvPr/>
      </p:nvGrpSpPr>
      <p:grpSpPr>
        <a:xfrm>
          <a:off x="0" y="0"/>
          <a:ext cx="0" cy="0"/>
          <a:chOff x="0" y="0"/>
          <a:chExt cx="0" cy="0"/>
        </a:xfrm>
      </p:grpSpPr>
      <p:sp>
        <p:nvSpPr>
          <p:cNvPr id="22" name="Google Shape;22;p39"/>
          <p:cNvSpPr txBox="1"/>
          <p:nvPr>
            <p:ph idx="1" type="subTitle"/>
          </p:nvPr>
        </p:nvSpPr>
        <p:spPr>
          <a:xfrm>
            <a:off x="504000" y="226080"/>
            <a:ext cx="9072000" cy="4388400"/>
          </a:xfrm>
          <a:prstGeom prst="rect">
            <a:avLst/>
          </a:prstGeom>
          <a:noFill/>
          <a:ln>
            <a:noFill/>
          </a:ln>
        </p:spPr>
        <p:txBody>
          <a:bodyPr anchorCtr="0" anchor="ctr" bIns="0" lIns="0" spcFirstLastPara="1" rIns="0" wrap="square" tIns="0">
            <a:sp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23" name="Shape 23"/>
        <p:cNvGrpSpPr/>
        <p:nvPr/>
      </p:nvGrpSpPr>
      <p:grpSpPr>
        <a:xfrm>
          <a:off x="0" y="0"/>
          <a:ext cx="0" cy="0"/>
          <a:chOff x="0" y="0"/>
          <a:chExt cx="0" cy="0"/>
        </a:xfrm>
      </p:grpSpPr>
      <p:sp>
        <p:nvSpPr>
          <p:cNvPr id="24" name="Google Shape;24;p40"/>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0"/>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40"/>
          <p:cNvSpPr txBox="1"/>
          <p:nvPr>
            <p:ph idx="2" type="body"/>
          </p:nvPr>
        </p:nvSpPr>
        <p:spPr>
          <a:xfrm>
            <a:off x="515268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40"/>
          <p:cNvSpPr txBox="1"/>
          <p:nvPr>
            <p:ph idx="3" type="body"/>
          </p:nvPr>
        </p:nvSpPr>
        <p:spPr>
          <a:xfrm>
            <a:off x="50400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28" name="Shape 28"/>
        <p:cNvGrpSpPr/>
        <p:nvPr/>
      </p:nvGrpSpPr>
      <p:grpSpPr>
        <a:xfrm>
          <a:off x="0" y="0"/>
          <a:ext cx="0" cy="0"/>
          <a:chOff x="0" y="0"/>
          <a:chExt cx="0" cy="0"/>
        </a:xfrm>
      </p:grpSpPr>
      <p:sp>
        <p:nvSpPr>
          <p:cNvPr id="29" name="Google Shape;29;p41"/>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1"/>
          <p:cNvSpPr txBox="1"/>
          <p:nvPr>
            <p:ph idx="1" type="body"/>
          </p:nvPr>
        </p:nvSpPr>
        <p:spPr>
          <a:xfrm>
            <a:off x="50400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1"/>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1"/>
          <p:cNvSpPr txBox="1"/>
          <p:nvPr>
            <p:ph idx="3" type="body"/>
          </p:nvPr>
        </p:nvSpPr>
        <p:spPr>
          <a:xfrm>
            <a:off x="515268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33" name="Shape 33"/>
        <p:cNvGrpSpPr/>
        <p:nvPr/>
      </p:nvGrpSpPr>
      <p:grpSpPr>
        <a:xfrm>
          <a:off x="0" y="0"/>
          <a:ext cx="0" cy="0"/>
          <a:chOff x="0" y="0"/>
          <a:chExt cx="0" cy="0"/>
        </a:xfrm>
      </p:grpSpPr>
      <p:sp>
        <p:nvSpPr>
          <p:cNvPr id="34" name="Google Shape;34;p42"/>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2"/>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2"/>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2"/>
          <p:cNvSpPr txBox="1"/>
          <p:nvPr>
            <p:ph idx="3" type="body"/>
          </p:nvPr>
        </p:nvSpPr>
        <p:spPr>
          <a:xfrm>
            <a:off x="504000" y="304452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3.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504000" y="225720"/>
            <a:ext cx="9071640" cy="946800"/>
          </a:xfrm>
          <a:prstGeom prst="rect">
            <a:avLst/>
          </a:prstGeom>
          <a:noFill/>
          <a:ln>
            <a:noFill/>
          </a:ln>
        </p:spPr>
        <p:txBody>
          <a:bodyPr anchorCtr="0" anchor="ctr" bIns="0" lIns="0" spcFirstLastPara="1" rIns="0" wrap="square" tIns="0">
            <a:sp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7"/>
          <p:cNvSpPr txBox="1"/>
          <p:nvPr>
            <p:ph idx="1" type="body"/>
          </p:nvPr>
        </p:nvSpPr>
        <p:spPr>
          <a:xfrm>
            <a:off x="504000" y="1326600"/>
            <a:ext cx="9071640" cy="328824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 name="Shape 56"/>
        <p:cNvGrpSpPr/>
        <p:nvPr/>
      </p:nvGrpSpPr>
      <p:grpSpPr>
        <a:xfrm>
          <a:off x="0" y="0"/>
          <a:ext cx="0" cy="0"/>
          <a:chOff x="0" y="0"/>
          <a:chExt cx="0" cy="0"/>
        </a:xfrm>
      </p:grpSpPr>
      <p:sp>
        <p:nvSpPr>
          <p:cNvPr id="57" name="Google Shape;57;p33"/>
          <p:cNvSpPr txBox="1"/>
          <p:nvPr>
            <p:ph type="title"/>
          </p:nvPr>
        </p:nvSpPr>
        <p:spPr>
          <a:xfrm>
            <a:off x="504000" y="226080"/>
            <a:ext cx="9072000" cy="94644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8" name="Google Shape;58;p33"/>
          <p:cNvSpPr txBox="1"/>
          <p:nvPr>
            <p:ph idx="1" type="body"/>
          </p:nvPr>
        </p:nvSpPr>
        <p:spPr>
          <a:xfrm>
            <a:off x="504000" y="1326600"/>
            <a:ext cx="9072000" cy="328860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jp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3.jpg"/><Relationship Id="rId5"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3.jp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image" Target="../media/image6.png"/><Relationship Id="rId5" Type="http://schemas.openxmlformats.org/officeDocument/2006/relationships/image" Target="../media/image11.jpg"/><Relationship Id="rId6" Type="http://schemas.openxmlformats.org/officeDocument/2006/relationships/image" Target="../media/image12.jpg"/><Relationship Id="rId7" Type="http://schemas.openxmlformats.org/officeDocument/2006/relationships/image" Target="../media/image21.jpg"/><Relationship Id="rId8" Type="http://schemas.openxmlformats.org/officeDocument/2006/relationships/image" Target="../media/image10.jpg"/></Relationships>
</file>

<file path=ppt/slides/_rels/slide13.xml.rels><?xml version="1.0" encoding="UTF-8" standalone="yes"?><Relationships xmlns="http://schemas.openxmlformats.org/package/2006/relationships"><Relationship Id="rId11" Type="http://schemas.openxmlformats.org/officeDocument/2006/relationships/image" Target="../media/image18.jpg"/><Relationship Id="rId10" Type="http://schemas.openxmlformats.org/officeDocument/2006/relationships/image" Target="../media/image17.jpg"/><Relationship Id="rId12" Type="http://schemas.openxmlformats.org/officeDocument/2006/relationships/image" Target="../media/image26.jp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jpg"/><Relationship Id="rId4" Type="http://schemas.openxmlformats.org/officeDocument/2006/relationships/image" Target="../media/image6.png"/><Relationship Id="rId9" Type="http://schemas.openxmlformats.org/officeDocument/2006/relationships/image" Target="../media/image20.jpg"/><Relationship Id="rId5" Type="http://schemas.openxmlformats.org/officeDocument/2006/relationships/image" Target="../media/image19.png"/><Relationship Id="rId6" Type="http://schemas.openxmlformats.org/officeDocument/2006/relationships/image" Target="../media/image23.png"/><Relationship Id="rId7" Type="http://schemas.openxmlformats.org/officeDocument/2006/relationships/image" Target="../media/image14.png"/><Relationship Id="rId8"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jpg"/><Relationship Id="rId4" Type="http://schemas.openxmlformats.org/officeDocument/2006/relationships/image" Target="../media/image6.png"/><Relationship Id="rId5" Type="http://schemas.openxmlformats.org/officeDocument/2006/relationships/image" Target="../media/image22.png"/><Relationship Id="rId6" Type="http://schemas.openxmlformats.org/officeDocument/2006/relationships/image" Target="../media/image24.png"/></Relationships>
</file>

<file path=ppt/slides/_rels/slide15.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jpg"/><Relationship Id="rId4" Type="http://schemas.openxmlformats.org/officeDocument/2006/relationships/image" Target="../media/image6.png"/><Relationship Id="rId9" Type="http://schemas.openxmlformats.org/officeDocument/2006/relationships/image" Target="../media/image30.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25.png"/><Relationship Id="rId8"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3.jpg"/><Relationship Id="rId5" Type="http://schemas.openxmlformats.org/officeDocument/2006/relationships/image" Target="../media/image6.png"/><Relationship Id="rId6" Type="http://schemas.openxmlformats.org/officeDocument/2006/relationships/image" Target="../media/image35.png"/><Relationship Id="rId7"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jpg"/><Relationship Id="rId4" Type="http://schemas.openxmlformats.org/officeDocument/2006/relationships/image" Target="../media/image6.png"/><Relationship Id="rId5" Type="http://schemas.openxmlformats.org/officeDocument/2006/relationships/image" Target="../media/image38.jpg"/><Relationship Id="rId6" Type="http://schemas.openxmlformats.org/officeDocument/2006/relationships/image" Target="../media/image33.png"/><Relationship Id="rId7"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jpg"/><Relationship Id="rId4" Type="http://schemas.openxmlformats.org/officeDocument/2006/relationships/image" Target="../media/image6.png"/><Relationship Id="rId5" Type="http://schemas.openxmlformats.org/officeDocument/2006/relationships/image" Target="../media/image37.png"/><Relationship Id="rId6" Type="http://schemas.openxmlformats.org/officeDocument/2006/relationships/image" Target="../media/image36.jpg"/><Relationship Id="rId7" Type="http://schemas.openxmlformats.org/officeDocument/2006/relationships/image" Target="../media/image41.png"/><Relationship Id="rId8"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hyperlink" Target="http://www.inspireyouth.e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6.pn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1"/>
          <p:cNvPicPr preferRelativeResize="0"/>
          <p:nvPr/>
        </p:nvPicPr>
        <p:blipFill rotWithShape="1">
          <a:blip r:embed="rId3">
            <a:alphaModFix/>
          </a:blip>
          <a:srcRect b="0" l="0" r="0" t="0"/>
          <a:stretch/>
        </p:blipFill>
        <p:spPr>
          <a:xfrm>
            <a:off x="7751923" y="72000"/>
            <a:ext cx="2305400" cy="472824"/>
          </a:xfrm>
          <a:prstGeom prst="rect">
            <a:avLst/>
          </a:prstGeom>
          <a:noFill/>
          <a:ln>
            <a:noFill/>
          </a:ln>
        </p:spPr>
      </p:pic>
      <p:sp>
        <p:nvSpPr>
          <p:cNvPr id="112" name="Google Shape;112;p1"/>
          <p:cNvSpPr/>
          <p:nvPr/>
        </p:nvSpPr>
        <p:spPr>
          <a:xfrm>
            <a:off x="3477020" y="3003513"/>
            <a:ext cx="6321300" cy="22161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595959"/>
                </a:solidFill>
                <a:latin typeface="Arial"/>
                <a:ea typeface="Arial"/>
                <a:cs typeface="Arial"/>
                <a:sym typeface="Arial"/>
              </a:rPr>
              <a:t>INSPIRE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7F7F7F"/>
                </a:solidFill>
                <a:latin typeface="Arial"/>
                <a:ea typeface="Arial"/>
                <a:cs typeface="Arial"/>
                <a:sym typeface="Arial"/>
              </a:rPr>
              <a:t>INnovative Serious Play for Identifying your Role in Social Entrepreneurship</a:t>
            </a:r>
            <a:endParaRPr b="0" i="0" sz="3600" u="none" cap="none" strike="noStrike">
              <a:solidFill>
                <a:srgbClr val="7F7F7F"/>
              </a:solidFill>
              <a:latin typeface="Arial"/>
              <a:ea typeface="Arial"/>
              <a:cs typeface="Arial"/>
              <a:sym typeface="Arial"/>
            </a:endParaRPr>
          </a:p>
        </p:txBody>
      </p:sp>
      <p:pic>
        <p:nvPicPr>
          <p:cNvPr descr="Αποτέλεσμα εικόνας για digital game entrepreneurship" id="113" name="Google Shape;113;p1"/>
          <p:cNvPicPr preferRelativeResize="0"/>
          <p:nvPr/>
        </p:nvPicPr>
        <p:blipFill rotWithShape="1">
          <a:blip r:embed="rId4">
            <a:alphaModFix/>
          </a:blip>
          <a:srcRect b="0" l="37501" r="26893" t="0"/>
          <a:stretch/>
        </p:blipFill>
        <p:spPr>
          <a:xfrm>
            <a:off x="0" y="0"/>
            <a:ext cx="3031368" cy="5670550"/>
          </a:xfrm>
          <a:prstGeom prst="rect">
            <a:avLst/>
          </a:prstGeom>
          <a:noFill/>
          <a:ln>
            <a:noFill/>
          </a:ln>
        </p:spPr>
      </p:pic>
      <p:pic>
        <p:nvPicPr>
          <p:cNvPr id="114" name="Google Shape;114;p1"/>
          <p:cNvPicPr preferRelativeResize="0"/>
          <p:nvPr/>
        </p:nvPicPr>
        <p:blipFill rotWithShape="1">
          <a:blip r:embed="rId5">
            <a:alphaModFix/>
          </a:blip>
          <a:srcRect b="0" l="0" r="0" t="0"/>
          <a:stretch/>
        </p:blipFill>
        <p:spPr>
          <a:xfrm>
            <a:off x="4392618" y="961588"/>
            <a:ext cx="4632052" cy="18311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gdf9caf2114_0_18"/>
          <p:cNvPicPr preferRelativeResize="0"/>
          <p:nvPr/>
        </p:nvPicPr>
        <p:blipFill>
          <a:blip r:embed="rId3">
            <a:alphaModFix/>
          </a:blip>
          <a:stretch>
            <a:fillRect/>
          </a:stretch>
        </p:blipFill>
        <p:spPr>
          <a:xfrm>
            <a:off x="6067499" y="1370600"/>
            <a:ext cx="4013125" cy="3305675"/>
          </a:xfrm>
          <a:prstGeom prst="rect">
            <a:avLst/>
          </a:prstGeom>
          <a:noFill/>
          <a:ln>
            <a:noFill/>
          </a:ln>
        </p:spPr>
      </p:pic>
      <p:sp>
        <p:nvSpPr>
          <p:cNvPr id="218" name="Google Shape;218;gdf9caf2114_0_18"/>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gdf9caf2114_0_18"/>
          <p:cNvSpPr/>
          <p:nvPr/>
        </p:nvSpPr>
        <p:spPr>
          <a:xfrm>
            <a:off x="62063"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Intellectual Output 2</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a:solidFill>
                  <a:srgbClr val="FFFFFF"/>
                </a:solidFill>
              </a:rPr>
              <a:t>Learning training guide for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a:solidFill>
                  <a:srgbClr val="FFFFFF"/>
                </a:solidFill>
              </a:rPr>
              <a:t>career development and psychometric methods.</a:t>
            </a:r>
            <a:r>
              <a:rPr lang="en-US" sz="2400">
                <a:solidFill>
                  <a:schemeClr val="lt1"/>
                </a:solidFill>
              </a:rPr>
              <a:t> </a:t>
            </a:r>
            <a:endParaRPr sz="2400">
              <a:solidFill>
                <a:schemeClr val="lt1"/>
              </a:solidFill>
            </a:endParaRPr>
          </a:p>
        </p:txBody>
      </p:sp>
      <p:pic>
        <p:nvPicPr>
          <p:cNvPr id="220" name="Google Shape;220;gdf9caf2114_0_18"/>
          <p:cNvPicPr preferRelativeResize="0"/>
          <p:nvPr/>
        </p:nvPicPr>
        <p:blipFill rotWithShape="1">
          <a:blip r:embed="rId4">
            <a:alphaModFix/>
          </a:blip>
          <a:srcRect b="0" l="0" r="0" t="0"/>
          <a:stretch/>
        </p:blipFill>
        <p:spPr>
          <a:xfrm>
            <a:off x="8626860" y="5174704"/>
            <a:ext cx="1752119" cy="358920"/>
          </a:xfrm>
          <a:prstGeom prst="rect">
            <a:avLst/>
          </a:prstGeom>
          <a:noFill/>
          <a:ln>
            <a:noFill/>
          </a:ln>
        </p:spPr>
      </p:pic>
      <p:pic>
        <p:nvPicPr>
          <p:cNvPr id="221" name="Google Shape;221;gdf9caf2114_0_18"/>
          <p:cNvPicPr preferRelativeResize="0"/>
          <p:nvPr/>
        </p:nvPicPr>
        <p:blipFill rotWithShape="1">
          <a:blip r:embed="rId5">
            <a:alphaModFix/>
          </a:blip>
          <a:srcRect b="0" l="0" r="0" t="0"/>
          <a:stretch/>
        </p:blipFill>
        <p:spPr>
          <a:xfrm>
            <a:off x="7560669" y="5229075"/>
            <a:ext cx="907904" cy="358925"/>
          </a:xfrm>
          <a:prstGeom prst="rect">
            <a:avLst/>
          </a:prstGeom>
          <a:noFill/>
          <a:ln>
            <a:noFill/>
          </a:ln>
        </p:spPr>
      </p:pic>
      <p:sp>
        <p:nvSpPr>
          <p:cNvPr id="222" name="Google Shape;222;gdf9caf2114_0_18"/>
          <p:cNvSpPr txBox="1"/>
          <p:nvPr/>
        </p:nvSpPr>
        <p:spPr>
          <a:xfrm>
            <a:off x="2684875" y="367825"/>
            <a:ext cx="7118400" cy="13296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Arial"/>
              <a:buNone/>
            </a:pPr>
            <a:r>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None/>
            </a:pPr>
            <a:r>
              <a:rPr lang="en-US" sz="1600">
                <a:solidFill>
                  <a:srgbClr val="595959"/>
                </a:solidFill>
              </a:rPr>
              <a:t>The key points of the guide are:</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Career Development and Vocational choices</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Skills, competences and personality</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Psychometric methods and tools</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Roles in a social entrepreneurship</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Importance of Teambuilding   </a:t>
            </a:r>
            <a:endParaRPr sz="1600">
              <a:solidFill>
                <a:srgbClr val="595959"/>
              </a:solidFill>
            </a:endParaRPr>
          </a:p>
          <a:p>
            <a:pPr indent="0" lvl="0" marL="457200" marR="0" rtl="0" algn="l">
              <a:lnSpc>
                <a:spcPct val="90000"/>
              </a:lnSpc>
              <a:spcBef>
                <a:spcPts val="1000"/>
              </a:spcBef>
              <a:spcAft>
                <a:spcPts val="0"/>
              </a:spcAft>
              <a:buNone/>
            </a:pPr>
            <a:r>
              <a:t/>
            </a:r>
            <a:endParaRPr b="0" i="0" sz="1600" u="none" cap="none" strike="noStrike">
              <a:solidFill>
                <a:srgbClr val="595959"/>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gdf9caf2114_0_27"/>
          <p:cNvPicPr preferRelativeResize="0"/>
          <p:nvPr/>
        </p:nvPicPr>
        <p:blipFill>
          <a:blip r:embed="rId3">
            <a:alphaModFix/>
          </a:blip>
          <a:stretch>
            <a:fillRect/>
          </a:stretch>
        </p:blipFill>
        <p:spPr>
          <a:xfrm>
            <a:off x="5990821" y="-700"/>
            <a:ext cx="4066050" cy="2098175"/>
          </a:xfrm>
          <a:prstGeom prst="rect">
            <a:avLst/>
          </a:prstGeom>
          <a:noFill/>
          <a:ln>
            <a:noFill/>
          </a:ln>
        </p:spPr>
      </p:pic>
      <p:sp>
        <p:nvSpPr>
          <p:cNvPr id="228" name="Google Shape;228;gdf9caf2114_0_27"/>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df9caf2114_0_27"/>
          <p:cNvSpPr/>
          <p:nvPr/>
        </p:nvSpPr>
        <p:spPr>
          <a:xfrm>
            <a:off x="62063"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Intellectual Output 3</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sz="1200">
                <a:solidFill>
                  <a:srgbClr val="FFFFFF"/>
                </a:solidFill>
              </a:rPr>
              <a:t>Learning training guide for viable Social Enterprises business models addressing challenges based on SDGs (Sustainable Development Goals) and for effective use of Social Medias</a:t>
            </a:r>
            <a:endParaRPr sz="1200">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 </a:t>
            </a:r>
            <a:endParaRPr sz="2400">
              <a:solidFill>
                <a:schemeClr val="lt1"/>
              </a:solidFill>
            </a:endParaRPr>
          </a:p>
        </p:txBody>
      </p:sp>
      <p:pic>
        <p:nvPicPr>
          <p:cNvPr id="230" name="Google Shape;230;gdf9caf2114_0_27"/>
          <p:cNvPicPr preferRelativeResize="0"/>
          <p:nvPr/>
        </p:nvPicPr>
        <p:blipFill rotWithShape="1">
          <a:blip r:embed="rId4">
            <a:alphaModFix/>
          </a:blip>
          <a:srcRect b="0" l="0" r="0" t="0"/>
          <a:stretch/>
        </p:blipFill>
        <p:spPr>
          <a:xfrm>
            <a:off x="8626860" y="5174704"/>
            <a:ext cx="1752119" cy="358920"/>
          </a:xfrm>
          <a:prstGeom prst="rect">
            <a:avLst/>
          </a:prstGeom>
          <a:noFill/>
          <a:ln>
            <a:noFill/>
          </a:ln>
        </p:spPr>
      </p:pic>
      <p:pic>
        <p:nvPicPr>
          <p:cNvPr id="231" name="Google Shape;231;gdf9caf2114_0_27"/>
          <p:cNvPicPr preferRelativeResize="0"/>
          <p:nvPr/>
        </p:nvPicPr>
        <p:blipFill rotWithShape="1">
          <a:blip r:embed="rId5">
            <a:alphaModFix/>
          </a:blip>
          <a:srcRect b="0" l="0" r="0" t="0"/>
          <a:stretch/>
        </p:blipFill>
        <p:spPr>
          <a:xfrm>
            <a:off x="7560669" y="5229075"/>
            <a:ext cx="907904" cy="358925"/>
          </a:xfrm>
          <a:prstGeom prst="rect">
            <a:avLst/>
          </a:prstGeom>
          <a:noFill/>
          <a:ln>
            <a:noFill/>
          </a:ln>
        </p:spPr>
      </p:pic>
      <p:sp>
        <p:nvSpPr>
          <p:cNvPr id="232" name="Google Shape;232;gdf9caf2114_0_27"/>
          <p:cNvSpPr txBox="1"/>
          <p:nvPr/>
        </p:nvSpPr>
        <p:spPr>
          <a:xfrm>
            <a:off x="2684875" y="1053625"/>
            <a:ext cx="7118400" cy="13296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Arial"/>
              <a:buNone/>
            </a:pPr>
            <a:r>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None/>
            </a:pPr>
            <a:r>
              <a:rPr lang="en-US" sz="1600">
                <a:solidFill>
                  <a:srgbClr val="595959"/>
                </a:solidFill>
              </a:rPr>
              <a:t>Main contents of part 1: </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Business models for Social enterprises </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SDGs and Social enterprises</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Skills and competences of Social entrepreneurs</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Activities and tools to develop a strategy for a social enterprise to deal with SDGs</a:t>
            </a:r>
            <a:endParaRPr sz="1600">
              <a:solidFill>
                <a:srgbClr val="595959"/>
              </a:solidFill>
            </a:endParaRPr>
          </a:p>
          <a:p>
            <a:pPr indent="0" lvl="0" marL="0" marR="0" rtl="0" algn="l">
              <a:lnSpc>
                <a:spcPct val="90000"/>
              </a:lnSpc>
              <a:spcBef>
                <a:spcPts val="1000"/>
              </a:spcBef>
              <a:spcAft>
                <a:spcPts val="0"/>
              </a:spcAft>
              <a:buNone/>
            </a:pPr>
            <a:r>
              <a:rPr lang="en-US" sz="1600">
                <a:solidFill>
                  <a:srgbClr val="595959"/>
                </a:solidFill>
              </a:rPr>
              <a:t>Main contents of part 2:</a:t>
            </a:r>
            <a:endParaRPr sz="1600">
              <a:solidFill>
                <a:srgbClr val="595959"/>
              </a:solidFill>
            </a:endParaRPr>
          </a:p>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Social medias in social enterprises</a:t>
            </a:r>
            <a:endParaRPr sz="1600">
              <a:solidFill>
                <a:srgbClr val="595959"/>
              </a:solidFill>
            </a:endParaRPr>
          </a:p>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Effective use of social media</a:t>
            </a:r>
            <a:endParaRPr sz="1600">
              <a:solidFill>
                <a:srgbClr val="595959"/>
              </a:solidFill>
            </a:endParaRPr>
          </a:p>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Activities and tools to develop a social media strategy for a social enterprise </a:t>
            </a:r>
            <a:endParaRPr b="0" i="0" sz="1600" u="none" cap="none" strike="noStrike">
              <a:solidFill>
                <a:srgbClr val="595959"/>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df9caf2114_0_35"/>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gdf9caf2114_0_35"/>
          <p:cNvSpPr/>
          <p:nvPr/>
        </p:nvSpPr>
        <p:spPr>
          <a:xfrm>
            <a:off x="62063"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Intellectual Output 4</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rtl="0" algn="ctr">
              <a:spcBef>
                <a:spcPts val="0"/>
              </a:spcBef>
              <a:spcAft>
                <a:spcPts val="0"/>
              </a:spcAft>
              <a:buClr>
                <a:schemeClr val="dk1"/>
              </a:buClr>
              <a:buSzPts val="1200"/>
              <a:buFont typeface="Arial"/>
              <a:buNone/>
            </a:pPr>
            <a:r>
              <a:rPr lang="en-US" sz="1700">
                <a:solidFill>
                  <a:srgbClr val="FFFFFF"/>
                </a:solidFill>
              </a:rPr>
              <a:t>Innovative psychometric Serious Game</a:t>
            </a:r>
            <a:endParaRPr sz="1700">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 </a:t>
            </a:r>
            <a:endParaRPr sz="2400">
              <a:solidFill>
                <a:schemeClr val="lt1"/>
              </a:solidFill>
            </a:endParaRPr>
          </a:p>
        </p:txBody>
      </p:sp>
      <p:pic>
        <p:nvPicPr>
          <p:cNvPr id="239" name="Google Shape;239;gdf9caf2114_0_35"/>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40" name="Google Shape;240;gdf9caf2114_0_35"/>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241" name="Google Shape;241;gdf9caf2114_0_35"/>
          <p:cNvSpPr txBox="1"/>
          <p:nvPr/>
        </p:nvSpPr>
        <p:spPr>
          <a:xfrm>
            <a:off x="2684875" y="215425"/>
            <a:ext cx="7118400" cy="13296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Arial"/>
              <a:buNone/>
            </a:pPr>
            <a:r>
              <a:t/>
            </a:r>
            <a:endParaRPr b="0" i="0" sz="1600" u="none" cap="none" strike="noStrike">
              <a:solidFill>
                <a:srgbClr val="595959"/>
              </a:solidFill>
              <a:latin typeface="Arial"/>
              <a:ea typeface="Arial"/>
              <a:cs typeface="Arial"/>
              <a:sym typeface="Arial"/>
            </a:endParaRPr>
          </a:p>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The serious game of INSPIRE project is under development! </a:t>
            </a:r>
            <a:endParaRPr sz="1600">
              <a:solidFill>
                <a:srgbClr val="595959"/>
              </a:solidFill>
            </a:endParaRPr>
          </a:p>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We need your feedback today!!!</a:t>
            </a:r>
            <a:endParaRPr sz="1600">
              <a:solidFill>
                <a:srgbClr val="595959"/>
              </a:solidFill>
            </a:endParaRPr>
          </a:p>
        </p:txBody>
      </p:sp>
      <p:pic>
        <p:nvPicPr>
          <p:cNvPr id="242" name="Google Shape;242;gdf9caf2114_0_35"/>
          <p:cNvPicPr preferRelativeResize="0"/>
          <p:nvPr/>
        </p:nvPicPr>
        <p:blipFill>
          <a:blip r:embed="rId5">
            <a:alphaModFix/>
          </a:blip>
          <a:stretch>
            <a:fillRect/>
          </a:stretch>
        </p:blipFill>
        <p:spPr>
          <a:xfrm>
            <a:off x="4437224" y="1421700"/>
            <a:ext cx="1710651" cy="3421348"/>
          </a:xfrm>
          <a:prstGeom prst="rect">
            <a:avLst/>
          </a:prstGeom>
          <a:noFill/>
          <a:ln>
            <a:noFill/>
          </a:ln>
        </p:spPr>
      </p:pic>
      <p:pic>
        <p:nvPicPr>
          <p:cNvPr id="243" name="Google Shape;243;gdf9caf2114_0_35"/>
          <p:cNvPicPr preferRelativeResize="0"/>
          <p:nvPr/>
        </p:nvPicPr>
        <p:blipFill>
          <a:blip r:embed="rId6">
            <a:alphaModFix/>
          </a:blip>
          <a:stretch>
            <a:fillRect/>
          </a:stretch>
        </p:blipFill>
        <p:spPr>
          <a:xfrm>
            <a:off x="2612425" y="1421700"/>
            <a:ext cx="1710651" cy="3421327"/>
          </a:xfrm>
          <a:prstGeom prst="rect">
            <a:avLst/>
          </a:prstGeom>
          <a:noFill/>
          <a:ln>
            <a:noFill/>
          </a:ln>
        </p:spPr>
      </p:pic>
      <p:pic>
        <p:nvPicPr>
          <p:cNvPr id="244" name="Google Shape;244;gdf9caf2114_0_35"/>
          <p:cNvPicPr preferRelativeResize="0"/>
          <p:nvPr/>
        </p:nvPicPr>
        <p:blipFill>
          <a:blip r:embed="rId7">
            <a:alphaModFix/>
          </a:blip>
          <a:stretch>
            <a:fillRect/>
          </a:stretch>
        </p:blipFill>
        <p:spPr>
          <a:xfrm>
            <a:off x="6262025" y="1421700"/>
            <a:ext cx="1710651" cy="3421322"/>
          </a:xfrm>
          <a:prstGeom prst="rect">
            <a:avLst/>
          </a:prstGeom>
          <a:noFill/>
          <a:ln>
            <a:noFill/>
          </a:ln>
        </p:spPr>
      </p:pic>
      <p:pic>
        <p:nvPicPr>
          <p:cNvPr id="245" name="Google Shape;245;gdf9caf2114_0_35"/>
          <p:cNvPicPr preferRelativeResize="0"/>
          <p:nvPr/>
        </p:nvPicPr>
        <p:blipFill>
          <a:blip r:embed="rId8">
            <a:alphaModFix/>
          </a:blip>
          <a:stretch>
            <a:fillRect/>
          </a:stretch>
        </p:blipFill>
        <p:spPr>
          <a:xfrm>
            <a:off x="8136850" y="1421700"/>
            <a:ext cx="1710651" cy="34213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df9caf2114_0_44"/>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gdf9caf2114_0_44"/>
          <p:cNvSpPr/>
          <p:nvPr/>
        </p:nvSpPr>
        <p:spPr>
          <a:xfrm>
            <a:off x="62063"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Newsletters</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 </a:t>
            </a:r>
            <a:endParaRPr sz="2400">
              <a:solidFill>
                <a:schemeClr val="lt1"/>
              </a:solidFill>
            </a:endParaRPr>
          </a:p>
        </p:txBody>
      </p:sp>
      <p:pic>
        <p:nvPicPr>
          <p:cNvPr id="252" name="Google Shape;252;gdf9caf2114_0_44"/>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53" name="Google Shape;253;gdf9caf2114_0_44"/>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254" name="Google Shape;254;gdf9caf2114_0_44"/>
          <p:cNvPicPr preferRelativeResize="0"/>
          <p:nvPr/>
        </p:nvPicPr>
        <p:blipFill rotWithShape="1">
          <a:blip r:embed="rId5">
            <a:alphaModFix/>
          </a:blip>
          <a:srcRect b="17371" l="47989" r="26254" t="19204"/>
          <a:stretch/>
        </p:blipFill>
        <p:spPr>
          <a:xfrm>
            <a:off x="6972469" y="136788"/>
            <a:ext cx="1340698" cy="1857144"/>
          </a:xfrm>
          <a:prstGeom prst="rect">
            <a:avLst/>
          </a:prstGeom>
          <a:noFill/>
          <a:ln>
            <a:noFill/>
          </a:ln>
        </p:spPr>
      </p:pic>
      <p:pic>
        <p:nvPicPr>
          <p:cNvPr id="255" name="Google Shape;255;gdf9caf2114_0_44"/>
          <p:cNvPicPr preferRelativeResize="0"/>
          <p:nvPr/>
        </p:nvPicPr>
        <p:blipFill rotWithShape="1">
          <a:blip r:embed="rId6">
            <a:alphaModFix/>
          </a:blip>
          <a:srcRect b="10230" l="48093" r="26700" t="26341"/>
          <a:stretch/>
        </p:blipFill>
        <p:spPr>
          <a:xfrm>
            <a:off x="8421191" y="136787"/>
            <a:ext cx="1311998" cy="1857144"/>
          </a:xfrm>
          <a:prstGeom prst="rect">
            <a:avLst/>
          </a:prstGeom>
          <a:noFill/>
          <a:ln>
            <a:noFill/>
          </a:ln>
        </p:spPr>
      </p:pic>
      <p:pic>
        <p:nvPicPr>
          <p:cNvPr id="256" name="Google Shape;256;gdf9caf2114_0_44"/>
          <p:cNvPicPr preferRelativeResize="0"/>
          <p:nvPr/>
        </p:nvPicPr>
        <p:blipFill rotWithShape="1">
          <a:blip r:embed="rId7">
            <a:alphaModFix/>
          </a:blip>
          <a:srcRect b="53690" l="43328" r="43083" t="11934"/>
          <a:stretch/>
        </p:blipFill>
        <p:spPr>
          <a:xfrm>
            <a:off x="2421875" y="2553869"/>
            <a:ext cx="1493040" cy="1857144"/>
          </a:xfrm>
          <a:prstGeom prst="rect">
            <a:avLst/>
          </a:prstGeom>
          <a:noFill/>
          <a:ln>
            <a:noFill/>
          </a:ln>
        </p:spPr>
      </p:pic>
      <p:pic>
        <p:nvPicPr>
          <p:cNvPr id="257" name="Google Shape;257;gdf9caf2114_0_44"/>
          <p:cNvPicPr preferRelativeResize="0"/>
          <p:nvPr/>
        </p:nvPicPr>
        <p:blipFill rotWithShape="1">
          <a:blip r:embed="rId7">
            <a:alphaModFix/>
          </a:blip>
          <a:srcRect b="18617" l="43328" r="43083" t="47007"/>
          <a:stretch/>
        </p:blipFill>
        <p:spPr>
          <a:xfrm>
            <a:off x="3945391" y="2553869"/>
            <a:ext cx="1493040" cy="1857144"/>
          </a:xfrm>
          <a:prstGeom prst="rect">
            <a:avLst/>
          </a:prstGeom>
          <a:noFill/>
          <a:ln>
            <a:noFill/>
          </a:ln>
        </p:spPr>
      </p:pic>
      <p:pic>
        <p:nvPicPr>
          <p:cNvPr id="258" name="Google Shape;258;gdf9caf2114_0_44"/>
          <p:cNvPicPr preferRelativeResize="0"/>
          <p:nvPr/>
        </p:nvPicPr>
        <p:blipFill>
          <a:blip r:embed="rId8">
            <a:alphaModFix/>
          </a:blip>
          <a:stretch>
            <a:fillRect/>
          </a:stretch>
        </p:blipFill>
        <p:spPr>
          <a:xfrm>
            <a:off x="5728225" y="2553875"/>
            <a:ext cx="1336173" cy="1857150"/>
          </a:xfrm>
          <a:prstGeom prst="rect">
            <a:avLst/>
          </a:prstGeom>
          <a:noFill/>
          <a:ln>
            <a:noFill/>
          </a:ln>
        </p:spPr>
      </p:pic>
      <p:pic>
        <p:nvPicPr>
          <p:cNvPr id="259" name="Google Shape;259;gdf9caf2114_0_44"/>
          <p:cNvPicPr preferRelativeResize="0"/>
          <p:nvPr/>
        </p:nvPicPr>
        <p:blipFill>
          <a:blip r:embed="rId9">
            <a:alphaModFix/>
          </a:blip>
          <a:stretch>
            <a:fillRect/>
          </a:stretch>
        </p:blipFill>
        <p:spPr>
          <a:xfrm>
            <a:off x="7140599" y="2553875"/>
            <a:ext cx="1336173" cy="1857150"/>
          </a:xfrm>
          <a:prstGeom prst="rect">
            <a:avLst/>
          </a:prstGeom>
          <a:noFill/>
          <a:ln>
            <a:noFill/>
          </a:ln>
        </p:spPr>
      </p:pic>
      <p:pic>
        <p:nvPicPr>
          <p:cNvPr id="260" name="Google Shape;260;gdf9caf2114_0_44"/>
          <p:cNvPicPr preferRelativeResize="0"/>
          <p:nvPr/>
        </p:nvPicPr>
        <p:blipFill>
          <a:blip r:embed="rId10">
            <a:alphaModFix/>
          </a:blip>
          <a:stretch>
            <a:fillRect/>
          </a:stretch>
        </p:blipFill>
        <p:spPr>
          <a:xfrm>
            <a:off x="8519443" y="2553885"/>
            <a:ext cx="1310280" cy="1821155"/>
          </a:xfrm>
          <a:prstGeom prst="rect">
            <a:avLst/>
          </a:prstGeom>
          <a:noFill/>
          <a:ln>
            <a:noFill/>
          </a:ln>
        </p:spPr>
      </p:pic>
      <p:pic>
        <p:nvPicPr>
          <p:cNvPr id="261" name="Google Shape;261;gdf9caf2114_0_44"/>
          <p:cNvPicPr preferRelativeResize="0"/>
          <p:nvPr/>
        </p:nvPicPr>
        <p:blipFill>
          <a:blip r:embed="rId11">
            <a:alphaModFix/>
          </a:blip>
          <a:stretch>
            <a:fillRect/>
          </a:stretch>
        </p:blipFill>
        <p:spPr>
          <a:xfrm>
            <a:off x="4029852" y="154775"/>
            <a:ext cx="1287581" cy="1821175"/>
          </a:xfrm>
          <a:prstGeom prst="rect">
            <a:avLst/>
          </a:prstGeom>
          <a:noFill/>
          <a:ln>
            <a:noFill/>
          </a:ln>
        </p:spPr>
      </p:pic>
      <p:pic>
        <p:nvPicPr>
          <p:cNvPr id="262" name="Google Shape;262;gdf9caf2114_0_44"/>
          <p:cNvPicPr preferRelativeResize="0"/>
          <p:nvPr/>
        </p:nvPicPr>
        <p:blipFill>
          <a:blip r:embed="rId12">
            <a:alphaModFix/>
          </a:blip>
          <a:stretch>
            <a:fillRect/>
          </a:stretch>
        </p:blipFill>
        <p:spPr>
          <a:xfrm>
            <a:off x="2663275" y="154775"/>
            <a:ext cx="1287574" cy="1821175"/>
          </a:xfrm>
          <a:prstGeom prst="rect">
            <a:avLst/>
          </a:prstGeom>
          <a:noFill/>
          <a:ln>
            <a:noFill/>
          </a:ln>
        </p:spPr>
      </p:pic>
      <p:sp>
        <p:nvSpPr>
          <p:cNvPr id="263" name="Google Shape;263;gdf9caf2114_0_44"/>
          <p:cNvSpPr txBox="1"/>
          <p:nvPr/>
        </p:nvSpPr>
        <p:spPr>
          <a:xfrm>
            <a:off x="2608675" y="1968025"/>
            <a:ext cx="2771700" cy="8145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1st: ABOUT &amp; KICK OFF</a:t>
            </a:r>
            <a:endParaRPr b="0" i="0" sz="1600" u="none" cap="none" strike="noStrike">
              <a:solidFill>
                <a:srgbClr val="595959"/>
              </a:solidFill>
              <a:latin typeface="Arial"/>
              <a:ea typeface="Arial"/>
              <a:cs typeface="Arial"/>
              <a:sym typeface="Arial"/>
            </a:endParaRPr>
          </a:p>
        </p:txBody>
      </p:sp>
      <p:sp>
        <p:nvSpPr>
          <p:cNvPr id="264" name="Google Shape;264;gdf9caf2114_0_44"/>
          <p:cNvSpPr txBox="1"/>
          <p:nvPr/>
        </p:nvSpPr>
        <p:spPr>
          <a:xfrm>
            <a:off x="7009025" y="1923175"/>
            <a:ext cx="2771700" cy="8145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2nd: FINDINGS for IO1</a:t>
            </a:r>
            <a:endParaRPr b="0" i="0" sz="1600" u="none" cap="none" strike="noStrike">
              <a:solidFill>
                <a:srgbClr val="595959"/>
              </a:solidFill>
              <a:latin typeface="Arial"/>
              <a:ea typeface="Arial"/>
              <a:cs typeface="Arial"/>
              <a:sym typeface="Arial"/>
            </a:endParaRPr>
          </a:p>
        </p:txBody>
      </p:sp>
      <p:sp>
        <p:nvSpPr>
          <p:cNvPr id="265" name="Google Shape;265;gdf9caf2114_0_44"/>
          <p:cNvSpPr txBox="1"/>
          <p:nvPr/>
        </p:nvSpPr>
        <p:spPr>
          <a:xfrm>
            <a:off x="2608675" y="4482625"/>
            <a:ext cx="2771700" cy="8145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3rd: Methodological guide</a:t>
            </a:r>
            <a:endParaRPr b="0" i="0" sz="1600" u="none" cap="none" strike="noStrike">
              <a:solidFill>
                <a:srgbClr val="595959"/>
              </a:solidFill>
              <a:latin typeface="Arial"/>
              <a:ea typeface="Arial"/>
              <a:cs typeface="Arial"/>
              <a:sym typeface="Arial"/>
            </a:endParaRPr>
          </a:p>
        </p:txBody>
      </p:sp>
      <p:sp>
        <p:nvSpPr>
          <p:cNvPr id="266" name="Google Shape;266;gdf9caf2114_0_44"/>
          <p:cNvSpPr txBox="1"/>
          <p:nvPr/>
        </p:nvSpPr>
        <p:spPr>
          <a:xfrm>
            <a:off x="7009025" y="4437775"/>
            <a:ext cx="2771700" cy="8145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4th</a:t>
            </a:r>
            <a:r>
              <a:rPr lang="en-US" sz="1600">
                <a:solidFill>
                  <a:srgbClr val="595959"/>
                </a:solidFill>
              </a:rPr>
              <a:t>: IO2+ IO3</a:t>
            </a:r>
            <a:endParaRPr b="0" i="0" sz="1600" u="none" cap="none" strike="noStrike">
              <a:solidFill>
                <a:srgbClr val="595959"/>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df9caf2114_0_53"/>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gdf9caf2114_0_53"/>
          <p:cNvSpPr/>
          <p:nvPr/>
        </p:nvSpPr>
        <p:spPr>
          <a:xfrm>
            <a:off x="62063"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Newsletters</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 </a:t>
            </a:r>
            <a:endParaRPr sz="2400">
              <a:solidFill>
                <a:schemeClr val="lt1"/>
              </a:solidFill>
            </a:endParaRPr>
          </a:p>
        </p:txBody>
      </p:sp>
      <p:pic>
        <p:nvPicPr>
          <p:cNvPr id="273" name="Google Shape;273;gdf9caf2114_0_53"/>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74" name="Google Shape;274;gdf9caf2114_0_53"/>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275" name="Google Shape;275;gdf9caf2114_0_53"/>
          <p:cNvPicPr preferRelativeResize="0"/>
          <p:nvPr/>
        </p:nvPicPr>
        <p:blipFill rotWithShape="1">
          <a:blip r:embed="rId5">
            <a:alphaModFix/>
          </a:blip>
          <a:srcRect b="53548" l="42729" r="43771" t="12179"/>
          <a:stretch/>
        </p:blipFill>
        <p:spPr>
          <a:xfrm>
            <a:off x="3249625" y="516749"/>
            <a:ext cx="1772582" cy="2531301"/>
          </a:xfrm>
          <a:prstGeom prst="rect">
            <a:avLst/>
          </a:prstGeom>
          <a:noFill/>
          <a:ln>
            <a:noFill/>
          </a:ln>
        </p:spPr>
      </p:pic>
      <p:pic>
        <p:nvPicPr>
          <p:cNvPr id="276" name="Google Shape;276;gdf9caf2114_0_53"/>
          <p:cNvPicPr preferRelativeResize="0"/>
          <p:nvPr/>
        </p:nvPicPr>
        <p:blipFill rotWithShape="1">
          <a:blip r:embed="rId5">
            <a:alphaModFix/>
          </a:blip>
          <a:srcRect b="18866" l="42730" r="43770" t="46862"/>
          <a:stretch/>
        </p:blipFill>
        <p:spPr>
          <a:xfrm>
            <a:off x="5110604" y="493300"/>
            <a:ext cx="1772554" cy="2531301"/>
          </a:xfrm>
          <a:prstGeom prst="rect">
            <a:avLst/>
          </a:prstGeom>
          <a:noFill/>
          <a:ln>
            <a:noFill/>
          </a:ln>
        </p:spPr>
      </p:pic>
      <p:pic>
        <p:nvPicPr>
          <p:cNvPr id="277" name="Google Shape;277;gdf9caf2114_0_53"/>
          <p:cNvPicPr preferRelativeResize="0"/>
          <p:nvPr/>
        </p:nvPicPr>
        <p:blipFill rotWithShape="1">
          <a:blip r:embed="rId6">
            <a:alphaModFix/>
          </a:blip>
          <a:srcRect b="4058" l="42884" r="43854" t="61978"/>
          <a:stretch/>
        </p:blipFill>
        <p:spPr>
          <a:xfrm>
            <a:off x="6971551" y="493300"/>
            <a:ext cx="1772582" cy="2553814"/>
          </a:xfrm>
          <a:prstGeom prst="rect">
            <a:avLst/>
          </a:prstGeom>
          <a:noFill/>
          <a:ln>
            <a:noFill/>
          </a:ln>
        </p:spPr>
      </p:pic>
      <p:sp>
        <p:nvSpPr>
          <p:cNvPr id="278" name="Google Shape;278;gdf9caf2114_0_53"/>
          <p:cNvSpPr txBox="1"/>
          <p:nvPr/>
        </p:nvSpPr>
        <p:spPr>
          <a:xfrm>
            <a:off x="4684675" y="3181825"/>
            <a:ext cx="3065700" cy="8145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5th IO1+ IO2+IO3 </a:t>
            </a:r>
            <a:endParaRPr sz="1600">
              <a:solidFill>
                <a:srgbClr val="595959"/>
              </a:solidFill>
            </a:endParaRPr>
          </a:p>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START developing the game</a:t>
            </a:r>
            <a:endParaRPr b="0" i="0" sz="1600" u="none" cap="none" strike="noStrike">
              <a:solidFill>
                <a:srgbClr val="595959"/>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df9caf2114_0_71"/>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df9caf2114_0_71"/>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Press Releases</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 </a:t>
            </a:r>
            <a:endParaRPr sz="2400">
              <a:solidFill>
                <a:schemeClr val="lt1"/>
              </a:solidFill>
            </a:endParaRPr>
          </a:p>
        </p:txBody>
      </p:sp>
      <p:pic>
        <p:nvPicPr>
          <p:cNvPr id="285" name="Google Shape;285;gdf9caf2114_0_71"/>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86" name="Google Shape;286;gdf9caf2114_0_71"/>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287" name="Google Shape;287;gdf9caf2114_0_71"/>
          <p:cNvPicPr preferRelativeResize="0"/>
          <p:nvPr/>
        </p:nvPicPr>
        <p:blipFill rotWithShape="1">
          <a:blip r:embed="rId5">
            <a:alphaModFix/>
          </a:blip>
          <a:srcRect b="14555" l="48685" r="26461" t="21546"/>
          <a:stretch/>
        </p:blipFill>
        <p:spPr>
          <a:xfrm>
            <a:off x="2724875" y="104500"/>
            <a:ext cx="1164326" cy="1683855"/>
          </a:xfrm>
          <a:prstGeom prst="rect">
            <a:avLst/>
          </a:prstGeom>
          <a:noFill/>
          <a:ln>
            <a:noFill/>
          </a:ln>
        </p:spPr>
      </p:pic>
      <p:pic>
        <p:nvPicPr>
          <p:cNvPr id="288" name="Google Shape;288;gdf9caf2114_0_71"/>
          <p:cNvPicPr preferRelativeResize="0"/>
          <p:nvPr/>
        </p:nvPicPr>
        <p:blipFill rotWithShape="1">
          <a:blip r:embed="rId6">
            <a:alphaModFix/>
          </a:blip>
          <a:srcRect b="53580" l="43178" r="43511" t="12095"/>
          <a:stretch/>
        </p:blipFill>
        <p:spPr>
          <a:xfrm>
            <a:off x="4623900" y="107068"/>
            <a:ext cx="1164322" cy="1688993"/>
          </a:xfrm>
          <a:prstGeom prst="rect">
            <a:avLst/>
          </a:prstGeom>
          <a:noFill/>
          <a:ln>
            <a:noFill/>
          </a:ln>
        </p:spPr>
      </p:pic>
      <p:pic>
        <p:nvPicPr>
          <p:cNvPr id="289" name="Google Shape;289;gdf9caf2114_0_71"/>
          <p:cNvPicPr preferRelativeResize="0"/>
          <p:nvPr/>
        </p:nvPicPr>
        <p:blipFill rotWithShape="1">
          <a:blip r:embed="rId6">
            <a:alphaModFix/>
          </a:blip>
          <a:srcRect b="18336" l="43178" r="43511" t="47338"/>
          <a:stretch/>
        </p:blipFill>
        <p:spPr>
          <a:xfrm>
            <a:off x="5858530" y="104500"/>
            <a:ext cx="1164322" cy="1688985"/>
          </a:xfrm>
          <a:prstGeom prst="rect">
            <a:avLst/>
          </a:prstGeom>
          <a:noFill/>
          <a:ln>
            <a:noFill/>
          </a:ln>
        </p:spPr>
      </p:pic>
      <p:pic>
        <p:nvPicPr>
          <p:cNvPr id="290" name="Google Shape;290;gdf9caf2114_0_71"/>
          <p:cNvPicPr preferRelativeResize="0"/>
          <p:nvPr/>
        </p:nvPicPr>
        <p:blipFill rotWithShape="1">
          <a:blip r:embed="rId7">
            <a:alphaModFix/>
          </a:blip>
          <a:srcRect b="54038" l="42581" r="43855" t="12235"/>
          <a:stretch/>
        </p:blipFill>
        <p:spPr>
          <a:xfrm>
            <a:off x="2527100" y="3087850"/>
            <a:ext cx="1010189" cy="1412821"/>
          </a:xfrm>
          <a:prstGeom prst="rect">
            <a:avLst/>
          </a:prstGeom>
          <a:noFill/>
          <a:ln>
            <a:noFill/>
          </a:ln>
        </p:spPr>
      </p:pic>
      <p:pic>
        <p:nvPicPr>
          <p:cNvPr id="291" name="Google Shape;291;gdf9caf2114_0_71"/>
          <p:cNvPicPr preferRelativeResize="0"/>
          <p:nvPr/>
        </p:nvPicPr>
        <p:blipFill rotWithShape="1">
          <a:blip r:embed="rId7">
            <a:alphaModFix/>
          </a:blip>
          <a:srcRect b="18190" l="42581" r="43855" t="47041"/>
          <a:stretch/>
        </p:blipFill>
        <p:spPr>
          <a:xfrm>
            <a:off x="3572077" y="3087850"/>
            <a:ext cx="1010189" cy="1456450"/>
          </a:xfrm>
          <a:prstGeom prst="rect">
            <a:avLst/>
          </a:prstGeom>
          <a:noFill/>
          <a:ln>
            <a:noFill/>
          </a:ln>
        </p:spPr>
      </p:pic>
      <p:pic>
        <p:nvPicPr>
          <p:cNvPr id="292" name="Google Shape;292;gdf9caf2114_0_71"/>
          <p:cNvPicPr preferRelativeResize="0"/>
          <p:nvPr/>
        </p:nvPicPr>
        <p:blipFill rotWithShape="1">
          <a:blip r:embed="rId8">
            <a:alphaModFix/>
          </a:blip>
          <a:srcRect b="9734" l="42716" r="43504" t="56171"/>
          <a:stretch/>
        </p:blipFill>
        <p:spPr>
          <a:xfrm>
            <a:off x="4617053" y="3087850"/>
            <a:ext cx="1046395" cy="1456445"/>
          </a:xfrm>
          <a:prstGeom prst="rect">
            <a:avLst/>
          </a:prstGeom>
          <a:noFill/>
          <a:ln>
            <a:noFill/>
          </a:ln>
        </p:spPr>
      </p:pic>
      <p:sp>
        <p:nvSpPr>
          <p:cNvPr id="293" name="Google Shape;293;gdf9caf2114_0_71"/>
          <p:cNvSpPr txBox="1"/>
          <p:nvPr/>
        </p:nvSpPr>
        <p:spPr>
          <a:xfrm>
            <a:off x="2608675" y="1815625"/>
            <a:ext cx="2771700" cy="8145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1st: ABOUT </a:t>
            </a:r>
            <a:endParaRPr b="0" i="0" sz="1600" u="none" cap="none" strike="noStrike">
              <a:solidFill>
                <a:srgbClr val="595959"/>
              </a:solidFill>
              <a:latin typeface="Arial"/>
              <a:ea typeface="Arial"/>
              <a:cs typeface="Arial"/>
              <a:sym typeface="Arial"/>
            </a:endParaRPr>
          </a:p>
        </p:txBody>
      </p:sp>
      <p:sp>
        <p:nvSpPr>
          <p:cNvPr id="294" name="Google Shape;294;gdf9caf2114_0_71"/>
          <p:cNvSpPr txBox="1"/>
          <p:nvPr/>
        </p:nvSpPr>
        <p:spPr>
          <a:xfrm>
            <a:off x="4494425" y="1846975"/>
            <a:ext cx="2771700" cy="8145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2nd: FINDINGS for IO1</a:t>
            </a:r>
            <a:endParaRPr b="0" i="0" sz="1600" u="none" cap="none" strike="noStrike">
              <a:solidFill>
                <a:srgbClr val="595959"/>
              </a:solidFill>
              <a:latin typeface="Arial"/>
              <a:ea typeface="Arial"/>
              <a:cs typeface="Arial"/>
              <a:sym typeface="Arial"/>
            </a:endParaRPr>
          </a:p>
        </p:txBody>
      </p:sp>
      <p:sp>
        <p:nvSpPr>
          <p:cNvPr id="295" name="Google Shape;295;gdf9caf2114_0_71"/>
          <p:cNvSpPr txBox="1"/>
          <p:nvPr/>
        </p:nvSpPr>
        <p:spPr>
          <a:xfrm>
            <a:off x="2456275" y="4558825"/>
            <a:ext cx="3925500" cy="8145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3rd: Methodological guide+ trainings</a:t>
            </a:r>
            <a:endParaRPr b="0" i="0" sz="1600" u="none" cap="none" strike="noStrike">
              <a:solidFill>
                <a:srgbClr val="595959"/>
              </a:solidFill>
              <a:latin typeface="Arial"/>
              <a:ea typeface="Arial"/>
              <a:cs typeface="Arial"/>
              <a:sym typeface="Arial"/>
            </a:endParaRPr>
          </a:p>
        </p:txBody>
      </p:sp>
      <p:sp>
        <p:nvSpPr>
          <p:cNvPr id="296" name="Google Shape;296;gdf9caf2114_0_71"/>
          <p:cNvSpPr txBox="1"/>
          <p:nvPr/>
        </p:nvSpPr>
        <p:spPr>
          <a:xfrm>
            <a:off x="7390025" y="4590175"/>
            <a:ext cx="2771700" cy="8145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4th: LTTA 1</a:t>
            </a:r>
            <a:endParaRPr b="0" i="0" sz="1600" u="none" cap="none" strike="noStrike">
              <a:solidFill>
                <a:srgbClr val="595959"/>
              </a:solidFill>
              <a:latin typeface="Arial"/>
              <a:ea typeface="Arial"/>
              <a:cs typeface="Arial"/>
              <a:sym typeface="Arial"/>
            </a:endParaRPr>
          </a:p>
        </p:txBody>
      </p:sp>
      <p:pic>
        <p:nvPicPr>
          <p:cNvPr id="297" name="Google Shape;297;gdf9caf2114_0_71"/>
          <p:cNvPicPr preferRelativeResize="0"/>
          <p:nvPr/>
        </p:nvPicPr>
        <p:blipFill rotWithShape="1">
          <a:blip r:embed="rId9">
            <a:alphaModFix/>
          </a:blip>
          <a:srcRect b="53511" l="42604" r="43504" t="12111"/>
          <a:stretch/>
        </p:blipFill>
        <p:spPr>
          <a:xfrm>
            <a:off x="6531600" y="3087850"/>
            <a:ext cx="1056653" cy="1470973"/>
          </a:xfrm>
          <a:prstGeom prst="rect">
            <a:avLst/>
          </a:prstGeom>
          <a:noFill/>
          <a:ln>
            <a:noFill/>
          </a:ln>
        </p:spPr>
      </p:pic>
      <p:pic>
        <p:nvPicPr>
          <p:cNvPr id="298" name="Google Shape;298;gdf9caf2114_0_71"/>
          <p:cNvPicPr preferRelativeResize="0"/>
          <p:nvPr/>
        </p:nvPicPr>
        <p:blipFill rotWithShape="1">
          <a:blip r:embed="rId9">
            <a:alphaModFix/>
          </a:blip>
          <a:srcRect b="18494" l="42604" r="43504" t="47127"/>
          <a:stretch/>
        </p:blipFill>
        <p:spPr>
          <a:xfrm>
            <a:off x="7605497" y="3087850"/>
            <a:ext cx="1056653" cy="1470974"/>
          </a:xfrm>
          <a:prstGeom prst="rect">
            <a:avLst/>
          </a:prstGeom>
          <a:noFill/>
          <a:ln>
            <a:noFill/>
          </a:ln>
        </p:spPr>
      </p:pic>
      <p:pic>
        <p:nvPicPr>
          <p:cNvPr id="299" name="Google Shape;299;gdf9caf2114_0_71"/>
          <p:cNvPicPr preferRelativeResize="0"/>
          <p:nvPr/>
        </p:nvPicPr>
        <p:blipFill rotWithShape="1">
          <a:blip r:embed="rId10">
            <a:alphaModFix/>
          </a:blip>
          <a:srcRect b="9328" l="42448" r="43630" t="56123"/>
          <a:stretch/>
        </p:blipFill>
        <p:spPr>
          <a:xfrm>
            <a:off x="8691106" y="3087850"/>
            <a:ext cx="1027411" cy="1434286"/>
          </a:xfrm>
          <a:prstGeom prst="rect">
            <a:avLst/>
          </a:prstGeom>
          <a:noFill/>
          <a:ln>
            <a:noFill/>
          </a:ln>
        </p:spPr>
      </p:pic>
      <p:pic>
        <p:nvPicPr>
          <p:cNvPr id="300" name="Google Shape;300;gdf9caf2114_0_71"/>
          <p:cNvPicPr preferRelativeResize="0"/>
          <p:nvPr/>
        </p:nvPicPr>
        <p:blipFill rotWithShape="1">
          <a:blip r:embed="rId11">
            <a:alphaModFix/>
          </a:blip>
          <a:srcRect b="53599" l="43153" r="43039" t="12001"/>
          <a:stretch/>
        </p:blipFill>
        <p:spPr>
          <a:xfrm>
            <a:off x="7515158" y="107350"/>
            <a:ext cx="1205208" cy="1688974"/>
          </a:xfrm>
          <a:prstGeom prst="rect">
            <a:avLst/>
          </a:prstGeom>
          <a:noFill/>
          <a:ln>
            <a:noFill/>
          </a:ln>
        </p:spPr>
      </p:pic>
      <p:pic>
        <p:nvPicPr>
          <p:cNvPr id="301" name="Google Shape;301;gdf9caf2114_0_71"/>
          <p:cNvPicPr preferRelativeResize="0"/>
          <p:nvPr/>
        </p:nvPicPr>
        <p:blipFill rotWithShape="1">
          <a:blip r:embed="rId11">
            <a:alphaModFix/>
          </a:blip>
          <a:srcRect b="18509" l="43153" r="43039" t="47091"/>
          <a:stretch/>
        </p:blipFill>
        <p:spPr>
          <a:xfrm>
            <a:off x="8805967" y="107350"/>
            <a:ext cx="1205208" cy="1688974"/>
          </a:xfrm>
          <a:prstGeom prst="rect">
            <a:avLst/>
          </a:prstGeom>
          <a:noFill/>
          <a:ln>
            <a:noFill/>
          </a:ln>
        </p:spPr>
      </p:pic>
      <p:sp>
        <p:nvSpPr>
          <p:cNvPr id="302" name="Google Shape;302;gdf9caf2114_0_71"/>
          <p:cNvSpPr txBox="1"/>
          <p:nvPr/>
        </p:nvSpPr>
        <p:spPr>
          <a:xfrm>
            <a:off x="7542425" y="1846975"/>
            <a:ext cx="2771700" cy="8145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5</a:t>
            </a:r>
            <a:r>
              <a:rPr lang="en-US" sz="1600">
                <a:solidFill>
                  <a:srgbClr val="595959"/>
                </a:solidFill>
              </a:rPr>
              <a:t>th: Local workshops</a:t>
            </a:r>
            <a:endParaRPr b="0" i="0" sz="1600" u="none" cap="none" strike="noStrike">
              <a:solidFill>
                <a:srgbClr val="595959"/>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gdf9caf2114_0_89"/>
          <p:cNvPicPr preferRelativeResize="0"/>
          <p:nvPr/>
        </p:nvPicPr>
        <p:blipFill>
          <a:blip r:embed="rId3">
            <a:alphaModFix/>
          </a:blip>
          <a:stretch>
            <a:fillRect/>
          </a:stretch>
        </p:blipFill>
        <p:spPr>
          <a:xfrm>
            <a:off x="6627800" y="1268625"/>
            <a:ext cx="3088375" cy="1967325"/>
          </a:xfrm>
          <a:prstGeom prst="rect">
            <a:avLst/>
          </a:prstGeom>
          <a:noFill/>
          <a:ln>
            <a:noFill/>
          </a:ln>
        </p:spPr>
      </p:pic>
      <p:sp>
        <p:nvSpPr>
          <p:cNvPr id="308" name="Google Shape;308;gdf9caf2114_0_89"/>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gdf9caf2114_0_89"/>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Online</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meetings</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 </a:t>
            </a:r>
            <a:endParaRPr sz="2400">
              <a:solidFill>
                <a:schemeClr val="lt1"/>
              </a:solidFill>
            </a:endParaRPr>
          </a:p>
        </p:txBody>
      </p:sp>
      <p:pic>
        <p:nvPicPr>
          <p:cNvPr id="310" name="Google Shape;310;gdf9caf2114_0_89"/>
          <p:cNvPicPr preferRelativeResize="0"/>
          <p:nvPr/>
        </p:nvPicPr>
        <p:blipFill rotWithShape="1">
          <a:blip r:embed="rId4">
            <a:alphaModFix/>
          </a:blip>
          <a:srcRect b="0" l="0" r="0" t="0"/>
          <a:stretch/>
        </p:blipFill>
        <p:spPr>
          <a:xfrm>
            <a:off x="8626860" y="5174704"/>
            <a:ext cx="1752119" cy="358920"/>
          </a:xfrm>
          <a:prstGeom prst="rect">
            <a:avLst/>
          </a:prstGeom>
          <a:noFill/>
          <a:ln>
            <a:noFill/>
          </a:ln>
        </p:spPr>
      </p:pic>
      <p:pic>
        <p:nvPicPr>
          <p:cNvPr id="311" name="Google Shape;311;gdf9caf2114_0_89"/>
          <p:cNvPicPr preferRelativeResize="0"/>
          <p:nvPr/>
        </p:nvPicPr>
        <p:blipFill rotWithShape="1">
          <a:blip r:embed="rId5">
            <a:alphaModFix/>
          </a:blip>
          <a:srcRect b="0" l="0" r="0" t="0"/>
          <a:stretch/>
        </p:blipFill>
        <p:spPr>
          <a:xfrm>
            <a:off x="7560669" y="5229075"/>
            <a:ext cx="907904" cy="358925"/>
          </a:xfrm>
          <a:prstGeom prst="rect">
            <a:avLst/>
          </a:prstGeom>
          <a:noFill/>
          <a:ln>
            <a:noFill/>
          </a:ln>
        </p:spPr>
      </p:pic>
      <p:pic>
        <p:nvPicPr>
          <p:cNvPr id="312" name="Google Shape;312;gdf9caf2114_0_89"/>
          <p:cNvPicPr preferRelativeResize="0"/>
          <p:nvPr/>
        </p:nvPicPr>
        <p:blipFill rotWithShape="1">
          <a:blip r:embed="rId6">
            <a:alphaModFix/>
          </a:blip>
          <a:srcRect b="0" l="9130" r="7944" t="0"/>
          <a:stretch/>
        </p:blipFill>
        <p:spPr>
          <a:xfrm>
            <a:off x="3008400" y="181875"/>
            <a:ext cx="3740424" cy="2424525"/>
          </a:xfrm>
          <a:prstGeom prst="rect">
            <a:avLst/>
          </a:prstGeom>
          <a:noFill/>
          <a:ln>
            <a:noFill/>
          </a:ln>
        </p:spPr>
      </p:pic>
      <p:pic>
        <p:nvPicPr>
          <p:cNvPr id="313" name="Google Shape;313;gdf9caf2114_0_89"/>
          <p:cNvPicPr preferRelativeResize="0"/>
          <p:nvPr/>
        </p:nvPicPr>
        <p:blipFill rotWithShape="1">
          <a:blip r:embed="rId7">
            <a:alphaModFix/>
          </a:blip>
          <a:srcRect b="9428" l="8955" r="9029" t="8158"/>
          <a:stretch/>
        </p:blipFill>
        <p:spPr>
          <a:xfrm>
            <a:off x="2781002" y="2783825"/>
            <a:ext cx="4573476" cy="258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df9caf2114_0_217"/>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gdf9caf2114_0_217"/>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1st LTTA</a:t>
            </a:r>
            <a:endParaRPr sz="2400">
              <a:solidFill>
                <a:schemeClr val="lt1"/>
              </a:solidFill>
            </a:endParaRPr>
          </a:p>
        </p:txBody>
      </p:sp>
      <p:pic>
        <p:nvPicPr>
          <p:cNvPr id="320" name="Google Shape;320;gdf9caf2114_0_217"/>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321" name="Google Shape;321;gdf9caf2114_0_217"/>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322" name="Google Shape;322;gdf9caf2114_0_217"/>
          <p:cNvPicPr preferRelativeResize="0"/>
          <p:nvPr/>
        </p:nvPicPr>
        <p:blipFill rotWithShape="1">
          <a:blip r:embed="rId5">
            <a:alphaModFix/>
          </a:blip>
          <a:srcRect b="11253" l="10580" r="9984" t="7847"/>
          <a:stretch/>
        </p:blipFill>
        <p:spPr>
          <a:xfrm>
            <a:off x="2589350" y="263450"/>
            <a:ext cx="5879227" cy="3367775"/>
          </a:xfrm>
          <a:prstGeom prst="rect">
            <a:avLst/>
          </a:prstGeom>
          <a:noFill/>
          <a:ln>
            <a:noFill/>
          </a:ln>
        </p:spPr>
      </p:pic>
      <p:pic>
        <p:nvPicPr>
          <p:cNvPr id="323" name="Google Shape;323;gdf9caf2114_0_217"/>
          <p:cNvPicPr preferRelativeResize="0"/>
          <p:nvPr/>
        </p:nvPicPr>
        <p:blipFill rotWithShape="1">
          <a:blip r:embed="rId6">
            <a:alphaModFix/>
          </a:blip>
          <a:srcRect b="6305" l="14194" r="12523" t="23162"/>
          <a:stretch/>
        </p:blipFill>
        <p:spPr>
          <a:xfrm>
            <a:off x="2589350" y="3345549"/>
            <a:ext cx="3598075" cy="1947999"/>
          </a:xfrm>
          <a:prstGeom prst="rect">
            <a:avLst/>
          </a:prstGeom>
          <a:noFill/>
          <a:ln>
            <a:noFill/>
          </a:ln>
        </p:spPr>
      </p:pic>
      <p:pic>
        <p:nvPicPr>
          <p:cNvPr id="324" name="Google Shape;324;gdf9caf2114_0_217"/>
          <p:cNvPicPr preferRelativeResize="0"/>
          <p:nvPr/>
        </p:nvPicPr>
        <p:blipFill rotWithShape="1">
          <a:blip r:embed="rId7">
            <a:alphaModFix/>
          </a:blip>
          <a:srcRect b="6695" l="14535" r="15077" t="22747"/>
          <a:stretch/>
        </p:blipFill>
        <p:spPr>
          <a:xfrm>
            <a:off x="6215588" y="2969854"/>
            <a:ext cx="3598075" cy="202894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df9caf2114_0_240"/>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df9caf2114_0_240"/>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LOCAL</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WORKSHOPS</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2 Greece</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Spain</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Cyprus</a:t>
            </a:r>
            <a:endParaRPr sz="2400">
              <a:solidFill>
                <a:schemeClr val="lt1"/>
              </a:solidFill>
            </a:endParaRPr>
          </a:p>
        </p:txBody>
      </p:sp>
      <p:pic>
        <p:nvPicPr>
          <p:cNvPr id="331" name="Google Shape;331;gdf9caf2114_0_240"/>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332" name="Google Shape;332;gdf9caf2114_0_240"/>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333" name="Google Shape;333;gdf9caf2114_0_240"/>
          <p:cNvPicPr preferRelativeResize="0"/>
          <p:nvPr/>
        </p:nvPicPr>
        <p:blipFill rotWithShape="1">
          <a:blip r:embed="rId5">
            <a:alphaModFix/>
          </a:blip>
          <a:srcRect b="6932" l="14857" r="0" t="19780"/>
          <a:stretch/>
        </p:blipFill>
        <p:spPr>
          <a:xfrm>
            <a:off x="4731825" y="321025"/>
            <a:ext cx="5038075" cy="2439501"/>
          </a:xfrm>
          <a:prstGeom prst="rect">
            <a:avLst/>
          </a:prstGeom>
          <a:noFill/>
          <a:ln>
            <a:noFill/>
          </a:ln>
        </p:spPr>
      </p:pic>
      <p:pic>
        <p:nvPicPr>
          <p:cNvPr id="334" name="Google Shape;334;gdf9caf2114_0_240"/>
          <p:cNvPicPr preferRelativeResize="0"/>
          <p:nvPr/>
        </p:nvPicPr>
        <p:blipFill rotWithShape="1">
          <a:blip r:embed="rId6">
            <a:alphaModFix/>
          </a:blip>
          <a:srcRect b="11095" l="0" r="0" t="0"/>
          <a:stretch/>
        </p:blipFill>
        <p:spPr>
          <a:xfrm>
            <a:off x="2516538" y="1034750"/>
            <a:ext cx="3788026" cy="2316151"/>
          </a:xfrm>
          <a:prstGeom prst="rect">
            <a:avLst/>
          </a:prstGeom>
          <a:noFill/>
          <a:ln>
            <a:noFill/>
          </a:ln>
        </p:spPr>
      </p:pic>
      <p:pic>
        <p:nvPicPr>
          <p:cNvPr id="335" name="Google Shape;335;gdf9caf2114_0_240"/>
          <p:cNvPicPr preferRelativeResize="0"/>
          <p:nvPr/>
        </p:nvPicPr>
        <p:blipFill rotWithShape="1">
          <a:blip r:embed="rId7">
            <a:alphaModFix/>
          </a:blip>
          <a:srcRect b="5554" l="0" r="0" t="8468"/>
          <a:stretch/>
        </p:blipFill>
        <p:spPr>
          <a:xfrm>
            <a:off x="6460425" y="2990775"/>
            <a:ext cx="3375000" cy="1813588"/>
          </a:xfrm>
          <a:prstGeom prst="rect">
            <a:avLst/>
          </a:prstGeom>
          <a:noFill/>
          <a:ln>
            <a:noFill/>
          </a:ln>
        </p:spPr>
      </p:pic>
      <p:pic>
        <p:nvPicPr>
          <p:cNvPr id="336" name="Google Shape;336;gdf9caf2114_0_240"/>
          <p:cNvPicPr preferRelativeResize="0"/>
          <p:nvPr/>
        </p:nvPicPr>
        <p:blipFill>
          <a:blip r:embed="rId8">
            <a:alphaModFix/>
          </a:blip>
          <a:stretch>
            <a:fillRect/>
          </a:stretch>
        </p:blipFill>
        <p:spPr>
          <a:xfrm>
            <a:off x="2731175" y="3405186"/>
            <a:ext cx="3573398" cy="201003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6"/>
          <p:cNvSpPr/>
          <p:nvPr/>
        </p:nvSpPr>
        <p:spPr>
          <a:xfrm>
            <a:off x="-1" y="0"/>
            <a:ext cx="100806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26"/>
          <p:cNvSpPr/>
          <p:nvPr/>
        </p:nvSpPr>
        <p:spPr>
          <a:xfrm>
            <a:off x="1080000" y="3581640"/>
            <a:ext cx="8228100" cy="989400"/>
          </a:xfrm>
          <a:prstGeom prst="rect">
            <a:avLst/>
          </a:prstGeom>
          <a:noFill/>
          <a:ln>
            <a:noFill/>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FFFFFF"/>
                </a:solidFill>
                <a:latin typeface="Arial"/>
                <a:ea typeface="Arial"/>
                <a:cs typeface="Arial"/>
                <a:sym typeface="Arial"/>
              </a:rPr>
              <a:t>THANK YOU!!</a:t>
            </a:r>
            <a:endParaRPr b="0" i="0" sz="4400" u="none" cap="none" strike="noStrike">
              <a:solidFill>
                <a:schemeClr val="dk1"/>
              </a:solidFill>
              <a:latin typeface="Arial"/>
              <a:ea typeface="Arial"/>
              <a:cs typeface="Arial"/>
              <a:sym typeface="Arial"/>
            </a:endParaRPr>
          </a:p>
        </p:txBody>
      </p:sp>
      <p:sp>
        <p:nvSpPr>
          <p:cNvPr id="343" name="Google Shape;343;p26"/>
          <p:cNvSpPr/>
          <p:nvPr/>
        </p:nvSpPr>
        <p:spPr>
          <a:xfrm>
            <a:off x="6768000" y="4838760"/>
            <a:ext cx="3238800" cy="6981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0000"/>
              </a:buClr>
              <a:buSzPts val="800"/>
              <a:buFont typeface="Arial"/>
              <a:buNone/>
            </a:pPr>
            <a:r>
              <a:rPr b="0" i="0" lang="en-US" sz="800" u="none" cap="none" strike="noStrike">
                <a:solidFill>
                  <a:srgbClr val="009999"/>
                </a:solidFill>
                <a:latin typeface="Arial"/>
                <a:ea typeface="Arial"/>
                <a:cs typeface="Arial"/>
                <a:sym typeface="Arial"/>
              </a:rPr>
              <a:t>This presentation is related to the Project made by the beneficiaries jointly or individually in any form and using any means shall indicate that it reflects only the authors view and  the National Agency and the European Commision are not responsible for any use that may be made of the information it contains.</a:t>
            </a:r>
            <a:endParaRPr b="0" i="0" sz="800" u="none" cap="none" strike="noStrike">
              <a:solidFill>
                <a:schemeClr val="dk1"/>
              </a:solidFill>
              <a:latin typeface="Arial"/>
              <a:ea typeface="Arial"/>
              <a:cs typeface="Arial"/>
              <a:sym typeface="Arial"/>
            </a:endParaRPr>
          </a:p>
        </p:txBody>
      </p:sp>
      <p:pic>
        <p:nvPicPr>
          <p:cNvPr id="344" name="Google Shape;344;p26"/>
          <p:cNvPicPr preferRelativeResize="0"/>
          <p:nvPr/>
        </p:nvPicPr>
        <p:blipFill rotWithShape="1">
          <a:blip r:embed="rId3">
            <a:alphaModFix/>
          </a:blip>
          <a:srcRect b="0" l="0" r="0" t="0"/>
          <a:stretch/>
        </p:blipFill>
        <p:spPr>
          <a:xfrm>
            <a:off x="6562440" y="20880"/>
            <a:ext cx="3505319" cy="718919"/>
          </a:xfrm>
          <a:prstGeom prst="rect">
            <a:avLst/>
          </a:prstGeom>
          <a:noFill/>
          <a:ln>
            <a:noFill/>
          </a:ln>
        </p:spPr>
      </p:pic>
      <p:sp>
        <p:nvSpPr>
          <p:cNvPr id="345" name="Google Shape;345;p26"/>
          <p:cNvSpPr txBox="1"/>
          <p:nvPr/>
        </p:nvSpPr>
        <p:spPr>
          <a:xfrm>
            <a:off x="3713040" y="2651402"/>
            <a:ext cx="2849400" cy="9834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FFFFFF"/>
                </a:solidFill>
                <a:latin typeface="Arial"/>
                <a:ea typeface="Arial"/>
                <a:cs typeface="Arial"/>
                <a:sym typeface="Arial"/>
              </a:rPr>
              <a:t>INSPIRE</a:t>
            </a:r>
            <a:r>
              <a:rPr b="0" i="0" lang="en-US" sz="1000"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rial"/>
                <a:ea typeface="Arial"/>
                <a:cs typeface="Arial"/>
                <a:sym typeface="Arial"/>
              </a:rPr>
              <a:t>2019-3-EL02-KA205-005215</a:t>
            </a:r>
            <a:endParaRPr b="0" i="0" sz="1000" u="none" cap="none" strike="noStrike">
              <a:solidFill>
                <a:schemeClr val="lt1"/>
              </a:solidFill>
              <a:latin typeface="Arial"/>
              <a:ea typeface="Arial"/>
              <a:cs typeface="Arial"/>
              <a:sym typeface="Arial"/>
            </a:endParaRPr>
          </a:p>
        </p:txBody>
      </p:sp>
      <p:pic>
        <p:nvPicPr>
          <p:cNvPr id="346" name="Google Shape;346;p26"/>
          <p:cNvPicPr preferRelativeResize="0"/>
          <p:nvPr/>
        </p:nvPicPr>
        <p:blipFill rotWithShape="1">
          <a:blip r:embed="rId4">
            <a:alphaModFix/>
          </a:blip>
          <a:srcRect b="0" l="0" r="0" t="0"/>
          <a:stretch/>
        </p:blipFill>
        <p:spPr>
          <a:xfrm>
            <a:off x="3751437" y="1504450"/>
            <a:ext cx="2849400" cy="11264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
          <p:cNvSpPr/>
          <p:nvPr/>
        </p:nvSpPr>
        <p:spPr>
          <a:xfrm>
            <a:off x="852759" y="1171252"/>
            <a:ext cx="8769193" cy="3821987"/>
          </a:xfrm>
          <a:prstGeom prst="flowChartPunchedTape">
            <a:avLst/>
          </a:prstGeom>
          <a:solidFill>
            <a:srgbClr val="5F497A"/>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The INSPIRE is aiming to inspire and empower young people between 18-24 engage with Social Entrepreneurship, create strong teams which will found their companies, through an innovative toolkit and a psychometric serious game that assesses and identifies their competences and personality characteristics while it presents them ways of overcoming challenges of entrepreneurial world and opportunities according to SDGs. </a:t>
            </a:r>
            <a:endParaRPr b="0" i="0" sz="1800" u="none" cap="none" strike="noStrike">
              <a:solidFill>
                <a:schemeClr val="lt1"/>
              </a:solidFill>
              <a:latin typeface="Arial"/>
              <a:ea typeface="Arial"/>
              <a:cs typeface="Arial"/>
              <a:sym typeface="Arial"/>
            </a:endParaRPr>
          </a:p>
        </p:txBody>
      </p:sp>
      <p:pic>
        <p:nvPicPr>
          <p:cNvPr id="120" name="Google Shape;120;p2"/>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21" name="Google Shape;121;p2"/>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3"/>
          <p:cNvSpPr/>
          <p:nvPr/>
        </p:nvSpPr>
        <p:spPr>
          <a:xfrm>
            <a:off x="0" y="0"/>
            <a:ext cx="2374920" cy="566892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3"/>
          <p:cNvSpPr/>
          <p:nvPr/>
        </p:nvSpPr>
        <p:spPr>
          <a:xfrm>
            <a:off x="62063" y="2355334"/>
            <a:ext cx="2374920" cy="369332"/>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PARTNERS</a:t>
            </a:r>
            <a:endParaRPr b="0" i="0" sz="2400" u="none" cap="none" strike="noStrike">
              <a:solidFill>
                <a:schemeClr val="lt1"/>
              </a:solidFill>
              <a:latin typeface="Arial"/>
              <a:ea typeface="Arial"/>
              <a:cs typeface="Arial"/>
              <a:sym typeface="Arial"/>
            </a:endParaRPr>
          </a:p>
        </p:txBody>
      </p:sp>
      <p:sp>
        <p:nvSpPr>
          <p:cNvPr id="128" name="Google Shape;128;p3"/>
          <p:cNvSpPr txBox="1"/>
          <p:nvPr/>
        </p:nvSpPr>
        <p:spPr>
          <a:xfrm>
            <a:off x="677334" y="609600"/>
            <a:ext cx="8596668" cy="1320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Arial"/>
              <a:buNone/>
            </a:pPr>
            <a:r>
              <a:t/>
            </a:r>
            <a:endParaRPr b="0" i="0" sz="4400" u="none" cap="none" strike="noStrike">
              <a:solidFill>
                <a:schemeClr val="dk1"/>
              </a:solidFill>
              <a:latin typeface="Arial"/>
              <a:ea typeface="Arial"/>
              <a:cs typeface="Arial"/>
              <a:sym typeface="Arial"/>
            </a:endParaRPr>
          </a:p>
        </p:txBody>
      </p:sp>
      <p:grpSp>
        <p:nvGrpSpPr>
          <p:cNvPr id="129" name="Google Shape;129;p3"/>
          <p:cNvGrpSpPr/>
          <p:nvPr/>
        </p:nvGrpSpPr>
        <p:grpSpPr>
          <a:xfrm>
            <a:off x="2950376" y="1056699"/>
            <a:ext cx="6463803" cy="2472675"/>
            <a:chOff x="0" y="43306"/>
            <a:chExt cx="6463803" cy="2472675"/>
          </a:xfrm>
        </p:grpSpPr>
        <p:sp>
          <p:nvSpPr>
            <p:cNvPr id="130" name="Google Shape;130;p3"/>
            <p:cNvSpPr/>
            <p:nvPr/>
          </p:nvSpPr>
          <p:spPr>
            <a:xfrm rot="5400000">
              <a:off x="4070902" y="-793840"/>
              <a:ext cx="648968" cy="4136834"/>
            </a:xfrm>
            <a:prstGeom prst="round2SameRect">
              <a:avLst>
                <a:gd fmla="val 16667" name="adj1"/>
                <a:gd fmla="val 0" name="adj2"/>
              </a:avLst>
            </a:prstGeom>
            <a:solidFill>
              <a:srgbClr val="CFD7E7">
                <a:alpha val="89019"/>
              </a:srgbClr>
            </a:solidFill>
            <a:ln cap="flat" cmpd="sng" w="25400">
              <a:solidFill>
                <a:srgbClr val="CFD7E7">
                  <a:alpha val="89019"/>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3"/>
            <p:cNvSpPr txBox="1"/>
            <p:nvPr/>
          </p:nvSpPr>
          <p:spPr>
            <a:xfrm>
              <a:off x="2326969" y="981773"/>
              <a:ext cx="4105154" cy="585608"/>
            </a:xfrm>
            <a:prstGeom prst="rect">
              <a:avLst/>
            </a:prstGeom>
            <a:noFill/>
            <a:ln>
              <a:noFill/>
            </a:ln>
          </p:spPr>
          <p:txBody>
            <a:bodyPr anchorCtr="0" anchor="ctr" bIns="19050" lIns="38100" spcFirstLastPara="1" rIns="38100" wrap="square" tIns="19050">
              <a:noAutofit/>
            </a:bodyPr>
            <a:lstStyle/>
            <a:p>
              <a:pPr indent="-63500" lvl="1" marL="57150" marR="0" rtl="0" algn="just">
                <a:lnSpc>
                  <a:spcPct val="90000"/>
                </a:lnSpc>
                <a:spcBef>
                  <a:spcPts val="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an family support center implementing the last 20 years career coaching workshops and seminars as well as personal advisory especially to vulnerable groups like young people, refugees, women, economic excluded people</a:t>
              </a:r>
              <a:endParaRPr b="0" i="0" sz="1000" u="none" cap="none" strike="noStrike">
                <a:solidFill>
                  <a:schemeClr val="dk1"/>
                </a:solidFill>
                <a:latin typeface="Arial"/>
                <a:ea typeface="Arial"/>
                <a:cs typeface="Arial"/>
                <a:sym typeface="Arial"/>
              </a:endParaRPr>
            </a:p>
          </p:txBody>
        </p:sp>
        <p:sp>
          <p:nvSpPr>
            <p:cNvPr id="132" name="Google Shape;132;p3"/>
            <p:cNvSpPr/>
            <p:nvPr/>
          </p:nvSpPr>
          <p:spPr>
            <a:xfrm>
              <a:off x="0" y="868972"/>
              <a:ext cx="2326969" cy="811210"/>
            </a:xfrm>
            <a:prstGeom prst="roundRect">
              <a:avLst>
                <a:gd fmla="val 16667" name="adj"/>
              </a:avLst>
            </a:prstGeom>
            <a:solidFill>
              <a:srgbClr val="4674A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3"/>
            <p:cNvSpPr txBox="1"/>
            <p:nvPr/>
          </p:nvSpPr>
          <p:spPr>
            <a:xfrm>
              <a:off x="39600" y="908572"/>
              <a:ext cx="2247769" cy="73201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FSC</a:t>
              </a:r>
              <a:endParaRPr b="0" i="0" sz="2400" u="none" cap="none" strike="noStrike">
                <a:solidFill>
                  <a:schemeClr val="lt1"/>
                </a:solidFill>
                <a:latin typeface="Arial"/>
                <a:ea typeface="Arial"/>
                <a:cs typeface="Arial"/>
                <a:sym typeface="Arial"/>
              </a:endParaRPr>
            </a:p>
          </p:txBody>
        </p:sp>
        <p:sp>
          <p:nvSpPr>
            <p:cNvPr id="134" name="Google Shape;134;p3"/>
            <p:cNvSpPr/>
            <p:nvPr/>
          </p:nvSpPr>
          <p:spPr>
            <a:xfrm rot="5400000">
              <a:off x="4070902" y="-1619458"/>
              <a:ext cx="648968" cy="4136834"/>
            </a:xfrm>
            <a:prstGeom prst="round2SameRect">
              <a:avLst>
                <a:gd fmla="val 16667" name="adj1"/>
                <a:gd fmla="val 0" name="adj2"/>
              </a:avLst>
            </a:prstGeom>
            <a:solidFill>
              <a:srgbClr val="CFD7E7">
                <a:alpha val="89019"/>
              </a:srgbClr>
            </a:solidFill>
            <a:ln cap="flat" cmpd="sng" w="25400">
              <a:solidFill>
                <a:srgbClr val="CFD7E7">
                  <a:alpha val="89019"/>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3"/>
            <p:cNvSpPr txBox="1"/>
            <p:nvPr/>
          </p:nvSpPr>
          <p:spPr>
            <a:xfrm>
              <a:off x="2326969" y="156155"/>
              <a:ext cx="4105154" cy="585608"/>
            </a:xfrm>
            <a:prstGeom prst="rect">
              <a:avLst/>
            </a:prstGeom>
            <a:noFill/>
            <a:ln>
              <a:noFill/>
            </a:ln>
          </p:spPr>
          <p:txBody>
            <a:bodyPr anchorCtr="0" anchor="ctr" bIns="19050" lIns="38100" spcFirstLastPara="1" rIns="38100" wrap="square" tIns="19050">
              <a:noAutofit/>
            </a:bodyPr>
            <a:lstStyle/>
            <a:p>
              <a:pPr indent="-63500" lvl="1" marL="57150" marR="0" rtl="0" algn="just">
                <a:lnSpc>
                  <a:spcPct val="90000"/>
                </a:lnSpc>
                <a:spcBef>
                  <a:spcPts val="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an NGO focusing on creation of serious games for specific educational or other aims</a:t>
              </a:r>
              <a:endParaRPr b="0" i="0" sz="1000" u="none" cap="none" strike="noStrike">
                <a:solidFill>
                  <a:schemeClr val="dk1"/>
                </a:solidFill>
                <a:latin typeface="Arial"/>
                <a:ea typeface="Arial"/>
                <a:cs typeface="Arial"/>
                <a:sym typeface="Arial"/>
              </a:endParaRPr>
            </a:p>
          </p:txBody>
        </p:sp>
        <p:sp>
          <p:nvSpPr>
            <p:cNvPr id="136" name="Google Shape;136;p3"/>
            <p:cNvSpPr/>
            <p:nvPr/>
          </p:nvSpPr>
          <p:spPr>
            <a:xfrm>
              <a:off x="0" y="43306"/>
              <a:ext cx="2326969" cy="811210"/>
            </a:xfrm>
            <a:prstGeom prst="roundRect">
              <a:avLst>
                <a:gd fmla="val 16667" name="adj"/>
              </a:avLst>
            </a:prstGeom>
            <a:solidFill>
              <a:srgbClr val="6F90C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3"/>
            <p:cNvSpPr txBox="1"/>
            <p:nvPr/>
          </p:nvSpPr>
          <p:spPr>
            <a:xfrm>
              <a:off x="39600" y="82906"/>
              <a:ext cx="2247769" cy="73201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Challedu</a:t>
              </a:r>
              <a:endParaRPr b="0" i="0" sz="2400" u="none" cap="none" strike="noStrike">
                <a:solidFill>
                  <a:schemeClr val="lt1"/>
                </a:solidFill>
                <a:latin typeface="Arial"/>
                <a:ea typeface="Arial"/>
                <a:cs typeface="Arial"/>
                <a:sym typeface="Arial"/>
              </a:endParaRPr>
            </a:p>
          </p:txBody>
        </p:sp>
        <p:sp>
          <p:nvSpPr>
            <p:cNvPr id="138" name="Google Shape;138;p3"/>
            <p:cNvSpPr/>
            <p:nvPr/>
          </p:nvSpPr>
          <p:spPr>
            <a:xfrm rot="5400000">
              <a:off x="4070902" y="41959"/>
              <a:ext cx="648968" cy="4136834"/>
            </a:xfrm>
            <a:prstGeom prst="round2SameRect">
              <a:avLst>
                <a:gd fmla="val 16667" name="adj1"/>
                <a:gd fmla="val 0" name="adj2"/>
              </a:avLst>
            </a:prstGeom>
            <a:solidFill>
              <a:srgbClr val="CFD7E7">
                <a:alpha val="89019"/>
              </a:srgbClr>
            </a:solidFill>
            <a:ln cap="flat" cmpd="sng" w="25400">
              <a:solidFill>
                <a:srgbClr val="CFD7E7">
                  <a:alpha val="89019"/>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3"/>
            <p:cNvSpPr txBox="1"/>
            <p:nvPr/>
          </p:nvSpPr>
          <p:spPr>
            <a:xfrm>
              <a:off x="2326969" y="1817572"/>
              <a:ext cx="4105154" cy="585608"/>
            </a:xfrm>
            <a:prstGeom prst="rect">
              <a:avLst/>
            </a:prstGeom>
            <a:noFill/>
            <a:ln>
              <a:noFill/>
            </a:ln>
          </p:spPr>
          <p:txBody>
            <a:bodyPr anchorCtr="0" anchor="ctr" bIns="19050" lIns="38100" spcFirstLastPara="1" rIns="38100" wrap="square" tIns="19050">
              <a:noAutofit/>
            </a:bodyPr>
            <a:lstStyle/>
            <a:p>
              <a:pPr indent="-63500" lvl="1" marL="57150" marR="0" rtl="0" algn="just">
                <a:lnSpc>
                  <a:spcPct val="90000"/>
                </a:lnSpc>
                <a:spcBef>
                  <a:spcPts val="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an NGO dealing with young people and empowerment of  entrepreneurial skills</a:t>
              </a:r>
              <a:endParaRPr b="0" i="0" sz="1000" u="none" cap="none" strike="noStrike">
                <a:solidFill>
                  <a:schemeClr val="dk1"/>
                </a:solidFill>
                <a:latin typeface="Arial"/>
                <a:ea typeface="Arial"/>
                <a:cs typeface="Arial"/>
                <a:sym typeface="Arial"/>
              </a:endParaRPr>
            </a:p>
          </p:txBody>
        </p:sp>
        <p:sp>
          <p:nvSpPr>
            <p:cNvPr id="140" name="Google Shape;140;p3"/>
            <p:cNvSpPr/>
            <p:nvPr/>
          </p:nvSpPr>
          <p:spPr>
            <a:xfrm>
              <a:off x="0" y="1704771"/>
              <a:ext cx="2326969" cy="811210"/>
            </a:xfrm>
            <a:prstGeom prst="roundRect">
              <a:avLst>
                <a:gd fmla="val 16667" name="adj"/>
              </a:avLst>
            </a:prstGeom>
            <a:solidFill>
              <a:srgbClr val="9EB2D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3"/>
            <p:cNvSpPr txBox="1"/>
            <p:nvPr/>
          </p:nvSpPr>
          <p:spPr>
            <a:xfrm>
              <a:off x="39600" y="1744371"/>
              <a:ext cx="2247769" cy="73201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CIP</a:t>
              </a:r>
              <a:endParaRPr b="0" i="0" sz="2400" u="none" cap="none" strike="noStrike">
                <a:solidFill>
                  <a:schemeClr val="lt1"/>
                </a:solidFill>
                <a:latin typeface="Arial"/>
                <a:ea typeface="Arial"/>
                <a:cs typeface="Arial"/>
                <a:sym typeface="Arial"/>
              </a:endParaRPr>
            </a:p>
          </p:txBody>
        </p:sp>
      </p:grpSp>
      <p:grpSp>
        <p:nvGrpSpPr>
          <p:cNvPr id="142" name="Google Shape;142;p3"/>
          <p:cNvGrpSpPr/>
          <p:nvPr/>
        </p:nvGrpSpPr>
        <p:grpSpPr>
          <a:xfrm>
            <a:off x="2938409" y="3554859"/>
            <a:ext cx="6475770" cy="1029276"/>
            <a:chOff x="0" y="0"/>
            <a:chExt cx="6475770" cy="1029276"/>
          </a:xfrm>
        </p:grpSpPr>
        <p:sp>
          <p:nvSpPr>
            <p:cNvPr id="143" name="Google Shape;143;p3"/>
            <p:cNvSpPr/>
            <p:nvPr/>
          </p:nvSpPr>
          <p:spPr>
            <a:xfrm rot="5400000">
              <a:off x="3991813" y="-1557608"/>
              <a:ext cx="823420" cy="4144493"/>
            </a:xfrm>
            <a:prstGeom prst="round2SameRect">
              <a:avLst>
                <a:gd fmla="val 16667" name="adj1"/>
                <a:gd fmla="val 0" name="adj2"/>
              </a:avLst>
            </a:prstGeom>
            <a:solidFill>
              <a:srgbClr val="D7D1DF">
                <a:alpha val="89019"/>
              </a:srgbClr>
            </a:solidFill>
            <a:ln cap="flat" cmpd="sng" w="25400">
              <a:solidFill>
                <a:srgbClr val="D7D1DF">
                  <a:alpha val="89019"/>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3"/>
            <p:cNvSpPr txBox="1"/>
            <p:nvPr/>
          </p:nvSpPr>
          <p:spPr>
            <a:xfrm>
              <a:off x="2331277" y="143124"/>
              <a:ext cx="4104297" cy="743028"/>
            </a:xfrm>
            <a:prstGeom prst="rect">
              <a:avLst/>
            </a:prstGeom>
            <a:noFill/>
            <a:ln>
              <a:noFill/>
            </a:ln>
          </p:spPr>
          <p:txBody>
            <a:bodyPr anchorCtr="0" anchor="ctr" bIns="123825" lIns="247650" spcFirstLastPara="1" rIns="247650" wrap="square" tIns="123825">
              <a:noAutofit/>
            </a:bodyPr>
            <a:lstStyle/>
            <a:p>
              <a:pPr indent="-69850" lvl="1" marL="57150" marR="0" rtl="0" algn="just">
                <a:lnSpc>
                  <a:spcPct val="90000"/>
                </a:lnSpc>
                <a:spcBef>
                  <a:spcPts val="0"/>
                </a:spcBef>
                <a:spcAft>
                  <a:spcPts val="0"/>
                </a:spcAft>
                <a:buClr>
                  <a:schemeClr val="dk1"/>
                </a:buClr>
                <a:buSzPts val="1100"/>
                <a:buFont typeface="Arial"/>
                <a:buChar char="•"/>
              </a:pPr>
              <a:r>
                <a:rPr b="0" i="0" lang="en-US" sz="1100" u="none" cap="none" strike="noStrike">
                  <a:solidFill>
                    <a:schemeClr val="dk1"/>
                  </a:solidFill>
                  <a:latin typeface="Arial"/>
                  <a:ea typeface="Arial"/>
                  <a:cs typeface="Arial"/>
                  <a:sym typeface="Arial"/>
                </a:rPr>
                <a:t>a youth educational center with expertise in development of training material and implementation of workshops for entrepreneurship and employability of young people</a:t>
              </a:r>
              <a:endParaRPr b="0" i="0" sz="1100" u="none" cap="none" strike="noStrike">
                <a:solidFill>
                  <a:schemeClr val="dk1"/>
                </a:solidFill>
                <a:latin typeface="Arial"/>
                <a:ea typeface="Arial"/>
                <a:cs typeface="Arial"/>
                <a:sym typeface="Arial"/>
              </a:endParaRPr>
            </a:p>
          </p:txBody>
        </p:sp>
        <p:sp>
          <p:nvSpPr>
            <p:cNvPr id="145" name="Google Shape;145;p3"/>
            <p:cNvSpPr/>
            <p:nvPr/>
          </p:nvSpPr>
          <p:spPr>
            <a:xfrm>
              <a:off x="0" y="0"/>
              <a:ext cx="2331277" cy="1029276"/>
            </a:xfrm>
            <a:prstGeom prst="roundRect">
              <a:avLst>
                <a:gd fmla="val 16667" name="adj"/>
              </a:avLst>
            </a:prstGeom>
            <a:solidFill>
              <a:schemeClr val="accent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3"/>
            <p:cNvSpPr txBox="1"/>
            <p:nvPr/>
          </p:nvSpPr>
          <p:spPr>
            <a:xfrm>
              <a:off x="50245" y="50245"/>
              <a:ext cx="2230787" cy="928786"/>
            </a:xfrm>
            <a:prstGeom prst="rect">
              <a:avLst/>
            </a:prstGeom>
            <a:noFill/>
            <a:ln>
              <a:noFill/>
            </a:ln>
          </p:spPr>
          <p:txBody>
            <a:bodyPr anchorCtr="0" anchor="ctr" bIns="38100" lIns="76200" spcFirstLastPara="1" rIns="76200" wrap="square" tIns="3810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MC2020</a:t>
              </a:r>
              <a:endParaRPr b="0" i="0" sz="2000" u="none" cap="none" strike="noStrike">
                <a:solidFill>
                  <a:schemeClr val="lt1"/>
                </a:solidFill>
                <a:latin typeface="Arial"/>
                <a:ea typeface="Arial"/>
                <a:cs typeface="Arial"/>
                <a:sym typeface="Arial"/>
              </a:endParaRPr>
            </a:p>
          </p:txBody>
        </p:sp>
      </p:grpSp>
      <p:pic>
        <p:nvPicPr>
          <p:cNvPr id="147" name="Google Shape;147;p3"/>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48" name="Google Shape;148;p3"/>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5"/>
          <p:cNvSpPr/>
          <p:nvPr/>
        </p:nvSpPr>
        <p:spPr>
          <a:xfrm>
            <a:off x="0" y="0"/>
            <a:ext cx="2374920" cy="566892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5"/>
          <p:cNvSpPr/>
          <p:nvPr/>
        </p:nvSpPr>
        <p:spPr>
          <a:xfrm>
            <a:off x="0" y="2413813"/>
            <a:ext cx="2374920" cy="369332"/>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OBJECTIVES</a:t>
            </a:r>
            <a:endParaRPr b="0" i="0" sz="2400" u="none" cap="none" strike="noStrike">
              <a:solidFill>
                <a:schemeClr val="lt1"/>
              </a:solidFill>
              <a:latin typeface="Arial"/>
              <a:ea typeface="Arial"/>
              <a:cs typeface="Arial"/>
              <a:sym typeface="Arial"/>
            </a:endParaRPr>
          </a:p>
        </p:txBody>
      </p:sp>
      <p:sp>
        <p:nvSpPr>
          <p:cNvPr id="155" name="Google Shape;155;p5"/>
          <p:cNvSpPr txBox="1"/>
          <p:nvPr/>
        </p:nvSpPr>
        <p:spPr>
          <a:xfrm>
            <a:off x="677334" y="609600"/>
            <a:ext cx="8596668" cy="1320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Arial"/>
              <a:buNone/>
            </a:pPr>
            <a:r>
              <a:t/>
            </a:r>
            <a:endParaRPr b="0" i="0" sz="4400" u="none" cap="none" strike="noStrike">
              <a:solidFill>
                <a:schemeClr val="dk1"/>
              </a:solidFill>
              <a:latin typeface="Arial"/>
              <a:ea typeface="Arial"/>
              <a:cs typeface="Arial"/>
              <a:sym typeface="Arial"/>
            </a:endParaRPr>
          </a:p>
        </p:txBody>
      </p:sp>
      <p:sp>
        <p:nvSpPr>
          <p:cNvPr id="156" name="Google Shape;156;p5"/>
          <p:cNvSpPr/>
          <p:nvPr/>
        </p:nvSpPr>
        <p:spPr>
          <a:xfrm>
            <a:off x="2914325" y="414576"/>
            <a:ext cx="6612525" cy="1320800"/>
          </a:xfrm>
          <a:prstGeom prst="flowChartPunchedTape">
            <a:avLst/>
          </a:prstGeom>
          <a:solidFill>
            <a:srgbClr val="5F497A"/>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A. Promote entrepreneurship education and social entrepreneurship among young people (18-24)</a:t>
            </a:r>
            <a:endParaRPr b="0" i="0" sz="1800" u="none" cap="none" strike="noStrike">
              <a:solidFill>
                <a:schemeClr val="lt1"/>
              </a:solidFill>
              <a:latin typeface="Arial"/>
              <a:ea typeface="Arial"/>
              <a:cs typeface="Arial"/>
              <a:sym typeface="Arial"/>
            </a:endParaRPr>
          </a:p>
        </p:txBody>
      </p:sp>
      <p:sp>
        <p:nvSpPr>
          <p:cNvPr id="157" name="Google Shape;157;p5"/>
          <p:cNvSpPr/>
          <p:nvPr/>
        </p:nvSpPr>
        <p:spPr>
          <a:xfrm>
            <a:off x="2933252" y="1582220"/>
            <a:ext cx="6612508" cy="1242014"/>
          </a:xfrm>
          <a:prstGeom prst="flowChartPunchedTape">
            <a:avLst/>
          </a:prstGeom>
          <a:solidFill>
            <a:srgbClr val="5F497A"/>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B. Support young people to identify their skills and competences, in order to develop them more or acquire new for succeeding in developing sustainable Social Enterprises</a:t>
            </a:r>
            <a:endParaRPr b="0" i="0" sz="1800" u="none" cap="none" strike="noStrike">
              <a:solidFill>
                <a:schemeClr val="lt1"/>
              </a:solidFill>
              <a:latin typeface="Arial"/>
              <a:ea typeface="Arial"/>
              <a:cs typeface="Arial"/>
              <a:sym typeface="Arial"/>
            </a:endParaRPr>
          </a:p>
        </p:txBody>
      </p:sp>
      <p:sp>
        <p:nvSpPr>
          <p:cNvPr id="158" name="Google Shape;158;p5"/>
          <p:cNvSpPr/>
          <p:nvPr/>
        </p:nvSpPr>
        <p:spPr>
          <a:xfrm>
            <a:off x="2933252" y="2709141"/>
            <a:ext cx="6612508" cy="1287505"/>
          </a:xfrm>
          <a:prstGeom prst="flowChartPunchedTape">
            <a:avLst/>
          </a:prstGeom>
          <a:solidFill>
            <a:srgbClr val="5F497A"/>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C. Enhance acquisition of key skills and competences in Social entrepreneurship, SDGs, Self-awareness, Social Media from young people</a:t>
            </a:r>
            <a:endParaRPr b="0" i="0" sz="1800" u="none" cap="none" strike="noStrike">
              <a:solidFill>
                <a:schemeClr val="lt1"/>
              </a:solidFill>
              <a:latin typeface="Arial"/>
              <a:ea typeface="Arial"/>
              <a:cs typeface="Arial"/>
              <a:sym typeface="Arial"/>
            </a:endParaRPr>
          </a:p>
        </p:txBody>
      </p:sp>
      <p:sp>
        <p:nvSpPr>
          <p:cNvPr id="159" name="Google Shape;159;p5"/>
          <p:cNvSpPr/>
          <p:nvPr/>
        </p:nvSpPr>
        <p:spPr>
          <a:xfrm>
            <a:off x="2933250" y="3850475"/>
            <a:ext cx="6612500" cy="1418150"/>
          </a:xfrm>
          <a:prstGeom prst="flowChartPunchedTape">
            <a:avLst/>
          </a:prstGeom>
          <a:solidFill>
            <a:srgbClr val="5F497A"/>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D. Create an innovative digital toolkit and serious game promoting open education and innovative practices in a digital era</a:t>
            </a:r>
            <a:endParaRPr b="0" i="0" sz="1800" u="none" cap="none" strike="noStrike">
              <a:solidFill>
                <a:schemeClr val="lt1"/>
              </a:solidFill>
              <a:latin typeface="Arial"/>
              <a:ea typeface="Arial"/>
              <a:cs typeface="Arial"/>
              <a:sym typeface="Arial"/>
            </a:endParaRPr>
          </a:p>
        </p:txBody>
      </p:sp>
      <p:pic>
        <p:nvPicPr>
          <p:cNvPr id="160" name="Google Shape;160;p5"/>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61" name="Google Shape;161;p5"/>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cxnSp>
        <p:nvCxnSpPr>
          <p:cNvPr id="166" name="Google Shape;166;p6"/>
          <p:cNvCxnSpPr/>
          <p:nvPr/>
        </p:nvCxnSpPr>
        <p:spPr>
          <a:xfrm rot="10800000">
            <a:off x="2376000" y="900000"/>
            <a:ext cx="7704000" cy="0"/>
          </a:xfrm>
          <a:prstGeom prst="straightConnector1">
            <a:avLst/>
          </a:prstGeom>
          <a:noFill/>
          <a:ln cap="flat" cmpd="sng" w="76300">
            <a:solidFill>
              <a:srgbClr val="5F497A"/>
            </a:solidFill>
            <a:prstDash val="solid"/>
            <a:round/>
            <a:headEnd len="sm" w="sm" type="none"/>
            <a:tailEnd len="sm" w="sm" type="none"/>
          </a:ln>
        </p:spPr>
      </p:cxnSp>
      <p:sp>
        <p:nvSpPr>
          <p:cNvPr id="167" name="Google Shape;167;p6"/>
          <p:cNvSpPr/>
          <p:nvPr/>
        </p:nvSpPr>
        <p:spPr>
          <a:xfrm>
            <a:off x="936000" y="-29520"/>
            <a:ext cx="8228160" cy="98928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6"/>
          <p:cNvSpPr/>
          <p:nvPr/>
        </p:nvSpPr>
        <p:spPr>
          <a:xfrm>
            <a:off x="524520" y="370636"/>
            <a:ext cx="9070560" cy="430887"/>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000000"/>
              </a:buClr>
              <a:buSzPts val="2800"/>
              <a:buFont typeface="Arial"/>
              <a:buNone/>
            </a:pPr>
            <a:r>
              <a:rPr lang="en-US" sz="2800">
                <a:solidFill>
                  <a:schemeClr val="dk1"/>
                </a:solidFill>
              </a:rPr>
              <a:t> EXPECTED </a:t>
            </a:r>
            <a:r>
              <a:rPr b="0" i="0" lang="en-US" sz="2800" u="none" cap="none" strike="noStrike">
                <a:solidFill>
                  <a:schemeClr val="dk1"/>
                </a:solidFill>
                <a:latin typeface="Arial"/>
                <a:ea typeface="Arial"/>
                <a:cs typeface="Arial"/>
                <a:sym typeface="Arial"/>
              </a:rPr>
              <a:t>RESULTS OF THE PROJECT</a:t>
            </a:r>
            <a:endParaRPr b="0" i="0" sz="2600" u="none" cap="none" strike="noStrike">
              <a:solidFill>
                <a:schemeClr val="dk1"/>
              </a:solidFill>
              <a:latin typeface="Arial"/>
              <a:ea typeface="Arial"/>
              <a:cs typeface="Arial"/>
              <a:sym typeface="Arial"/>
            </a:endParaRPr>
          </a:p>
        </p:txBody>
      </p:sp>
      <p:sp>
        <p:nvSpPr>
          <p:cNvPr id="169" name="Google Shape;169;p6"/>
          <p:cNvSpPr/>
          <p:nvPr/>
        </p:nvSpPr>
        <p:spPr>
          <a:xfrm>
            <a:off x="504000" y="1326600"/>
            <a:ext cx="9070560" cy="328716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6"/>
          <p:cNvSpPr txBox="1"/>
          <p:nvPr/>
        </p:nvSpPr>
        <p:spPr>
          <a:xfrm>
            <a:off x="914426" y="965772"/>
            <a:ext cx="8640625" cy="4150759"/>
          </a:xfrm>
          <a:prstGeom prst="rect">
            <a:avLst/>
          </a:prstGeom>
          <a:noFill/>
          <a:ln>
            <a:noFill/>
          </a:ln>
          <a:effectLst>
            <a:outerShdw blurRad="40000" rotWithShape="0" dir="5400000" dist="23000">
              <a:srgbClr val="000000">
                <a:alpha val="34117"/>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Arial"/>
              <a:buNone/>
            </a:pPr>
            <a:r>
              <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b="0" i="0" lang="en-US" sz="1600" u="none" cap="none" strike="noStrike">
                <a:solidFill>
                  <a:srgbClr val="595959"/>
                </a:solidFill>
                <a:latin typeface="Arial"/>
                <a:ea typeface="Arial"/>
                <a:cs typeface="Arial"/>
                <a:sym typeface="Arial"/>
              </a:rPr>
              <a:t>Creating motivation to young people (age 18-24) to form teams and found their own social enterprise.</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b="0" i="0" lang="en-US" sz="1600" u="none" cap="none" strike="noStrike">
                <a:solidFill>
                  <a:srgbClr val="595959"/>
                </a:solidFill>
                <a:latin typeface="Arial"/>
                <a:ea typeface="Arial"/>
                <a:cs typeface="Arial"/>
                <a:sym typeface="Arial"/>
              </a:rPr>
              <a:t>Creating motivation to young people (age 18-24) to improve their skills, competences and identify the roles they can play in any team or company.</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b="0" i="0" lang="en-US" sz="1600" u="none" cap="none" strike="noStrike">
                <a:solidFill>
                  <a:srgbClr val="595959"/>
                </a:solidFill>
                <a:latin typeface="Arial"/>
                <a:ea typeface="Arial"/>
                <a:cs typeface="Arial"/>
                <a:sym typeface="Arial"/>
              </a:rPr>
              <a:t>Enhancing the use of serious games in youth training, psychometric evaluation, career coaching, HR and relevant fields.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b="0" i="0" lang="en-US" sz="1600" u="none" cap="none" strike="noStrike">
                <a:solidFill>
                  <a:srgbClr val="595959"/>
                </a:solidFill>
                <a:latin typeface="Arial"/>
                <a:ea typeface="Arial"/>
                <a:cs typeface="Arial"/>
                <a:sym typeface="Arial"/>
              </a:rPr>
              <a:t>Strengthening the skills, competences and toolkit of youth trainers, coachers, career advisors and relevant professionals</a:t>
            </a:r>
            <a:endParaRPr b="0" i="0" sz="1600" u="none" cap="none" strike="noStrike">
              <a:solidFill>
                <a:srgbClr val="595959"/>
              </a:solidFill>
              <a:latin typeface="Arial"/>
              <a:ea typeface="Arial"/>
              <a:cs typeface="Arial"/>
              <a:sym typeface="Arial"/>
            </a:endParaRPr>
          </a:p>
        </p:txBody>
      </p:sp>
      <p:pic>
        <p:nvPicPr>
          <p:cNvPr id="171" name="Google Shape;171;p6"/>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72" name="Google Shape;172;p6"/>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1"/>
          <p:cNvSpPr/>
          <p:nvPr/>
        </p:nvSpPr>
        <p:spPr>
          <a:xfrm>
            <a:off x="0" y="0"/>
            <a:ext cx="2374920" cy="566892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11"/>
          <p:cNvSpPr/>
          <p:nvPr/>
        </p:nvSpPr>
        <p:spPr>
          <a:xfrm>
            <a:off x="31701" y="2290703"/>
            <a:ext cx="2374920" cy="615553"/>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INTELLECTUAL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OUTPUTS</a:t>
            </a:r>
            <a:endParaRPr b="0" i="0" sz="2000" u="none" cap="none" strike="noStrike">
              <a:solidFill>
                <a:schemeClr val="lt1"/>
              </a:solidFill>
              <a:latin typeface="Arial"/>
              <a:ea typeface="Arial"/>
              <a:cs typeface="Arial"/>
              <a:sym typeface="Arial"/>
            </a:endParaRPr>
          </a:p>
        </p:txBody>
      </p:sp>
      <p:sp>
        <p:nvSpPr>
          <p:cNvPr id="179" name="Google Shape;179;p11"/>
          <p:cNvSpPr txBox="1"/>
          <p:nvPr/>
        </p:nvSpPr>
        <p:spPr>
          <a:xfrm>
            <a:off x="677334" y="609600"/>
            <a:ext cx="8596668" cy="1320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Arial"/>
              <a:buNone/>
            </a:pPr>
            <a:r>
              <a:t/>
            </a:r>
            <a:endParaRPr b="0" i="0" sz="4400" u="none" cap="none" strike="noStrike">
              <a:solidFill>
                <a:schemeClr val="dk1"/>
              </a:solidFill>
              <a:latin typeface="Arial"/>
              <a:ea typeface="Arial"/>
              <a:cs typeface="Arial"/>
              <a:sym typeface="Arial"/>
            </a:endParaRPr>
          </a:p>
        </p:txBody>
      </p:sp>
      <p:graphicFrame>
        <p:nvGraphicFramePr>
          <p:cNvPr id="180" name="Google Shape;180;p11"/>
          <p:cNvGraphicFramePr/>
          <p:nvPr/>
        </p:nvGraphicFramePr>
        <p:xfrm>
          <a:off x="2474235" y="486474"/>
          <a:ext cx="3000000" cy="3000000"/>
        </p:xfrm>
        <a:graphic>
          <a:graphicData uri="http://schemas.openxmlformats.org/drawingml/2006/table">
            <a:tbl>
              <a:tblPr bandRow="1" firstRow="1">
                <a:noFill/>
                <a:tableStyleId>{3B77D9FB-3B96-49C3-A1B3-488CDD7B1564}</a:tableStyleId>
              </a:tblPr>
              <a:tblGrid>
                <a:gridCol w="1587425"/>
                <a:gridCol w="1858775"/>
                <a:gridCol w="4030900"/>
              </a:tblGrid>
              <a:tr h="621125">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ID</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Arial"/>
                        <a:buNone/>
                      </a:pPr>
                      <a:r>
                        <a:rPr lang="en-US" sz="1800" u="none" cap="none" strike="noStrike"/>
                        <a:t>Leading Organization</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Output Title</a:t>
                      </a:r>
                      <a:endParaRPr sz="1800" u="none" cap="none" strike="noStrike"/>
                    </a:p>
                  </a:txBody>
                  <a:tcPr marT="45725" marB="45725" marR="91450" marL="91450"/>
                </a:tc>
              </a:tr>
              <a:tr h="8152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O1</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CIP</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O1-Development of Methodological Guide of INSPIRE project</a:t>
                      </a:r>
                      <a:endParaRPr sz="1400" u="none" cap="none" strike="noStrike"/>
                    </a:p>
                  </a:txBody>
                  <a:tcPr marT="45725" marB="45725" marR="91450" marL="91450"/>
                </a:tc>
              </a:tr>
              <a:tr h="8873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O2</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FSC</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O2- Learning training guide for career development and psychometric methods.</a:t>
                      </a:r>
                      <a:endParaRPr sz="1400" u="none" cap="none" strike="noStrike"/>
                    </a:p>
                  </a:txBody>
                  <a:tcPr marT="45725" marB="45725" marR="91450" marL="91450"/>
                </a:tc>
              </a:tr>
              <a:tr h="11535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O3</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MC2020</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O3- Learning training guide for viable Social Enterprises business models addressing challenges based on SDGs (Sustainable Development Goals) and for effective use of Social Medias.</a:t>
                      </a:r>
                      <a:endParaRPr sz="1050" u="none" cap="none" strike="noStrike"/>
                    </a:p>
                  </a:txBody>
                  <a:tcPr marT="45725" marB="45725" marR="91450" marL="91450"/>
                </a:tc>
              </a:tr>
              <a:tr h="7699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O4</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CHALLEDU</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O4- Innovative psychometric Serious Game.</a:t>
                      </a:r>
                      <a:endParaRPr sz="800" u="none" cap="none" strike="noStrike"/>
                    </a:p>
                  </a:txBody>
                  <a:tcPr marT="45725" marB="45725" marR="91450" marL="91450"/>
                </a:tc>
              </a:tr>
            </a:tbl>
          </a:graphicData>
        </a:graphic>
      </p:graphicFrame>
      <p:pic>
        <p:nvPicPr>
          <p:cNvPr id="181" name="Google Shape;181;p11"/>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82" name="Google Shape;182;p11"/>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df9caf2114_0_80"/>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gdf9caf2114_0_80"/>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Kick off </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meeting</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a:solidFill>
                <a:srgbClr val="FFFFFF"/>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 </a:t>
            </a:r>
            <a:endParaRPr sz="2400">
              <a:solidFill>
                <a:schemeClr val="lt1"/>
              </a:solidFill>
            </a:endParaRPr>
          </a:p>
        </p:txBody>
      </p:sp>
      <p:pic>
        <p:nvPicPr>
          <p:cNvPr id="189" name="Google Shape;189;gdf9caf2114_0_80"/>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90" name="Google Shape;190;gdf9caf2114_0_80"/>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191" name="Google Shape;191;gdf9caf2114_0_80"/>
          <p:cNvPicPr preferRelativeResize="0"/>
          <p:nvPr/>
        </p:nvPicPr>
        <p:blipFill rotWithShape="1">
          <a:blip r:embed="rId5">
            <a:alphaModFix/>
          </a:blip>
          <a:srcRect b="16649" l="24079" r="24445" t="13920"/>
          <a:stretch/>
        </p:blipFill>
        <p:spPr>
          <a:xfrm>
            <a:off x="2904550" y="327375"/>
            <a:ext cx="4993877" cy="3788826"/>
          </a:xfrm>
          <a:prstGeom prst="rect">
            <a:avLst/>
          </a:prstGeom>
          <a:noFill/>
          <a:ln>
            <a:noFill/>
          </a:ln>
        </p:spPr>
      </p:pic>
      <p:pic>
        <p:nvPicPr>
          <p:cNvPr id="192" name="Google Shape;192;gdf9caf2114_0_80"/>
          <p:cNvPicPr preferRelativeResize="0"/>
          <p:nvPr/>
        </p:nvPicPr>
        <p:blipFill rotWithShape="1">
          <a:blip r:embed="rId6">
            <a:alphaModFix/>
          </a:blip>
          <a:srcRect b="17403" l="30949" r="30746" t="14238"/>
          <a:stretch/>
        </p:blipFill>
        <p:spPr>
          <a:xfrm>
            <a:off x="6942300" y="2620575"/>
            <a:ext cx="2324126" cy="2332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df9caf2114_0_0"/>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gdf9caf2114_0_0"/>
          <p:cNvSpPr/>
          <p:nvPr/>
        </p:nvSpPr>
        <p:spPr>
          <a:xfrm>
            <a:off x="62063"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WEBSITE</a:t>
            </a:r>
            <a:endParaRPr b="0" i="0" sz="2400" u="none" cap="none" strike="noStrike">
              <a:solidFill>
                <a:schemeClr val="lt1"/>
              </a:solidFill>
              <a:latin typeface="Arial"/>
              <a:ea typeface="Arial"/>
              <a:cs typeface="Arial"/>
              <a:sym typeface="Arial"/>
            </a:endParaRPr>
          </a:p>
        </p:txBody>
      </p:sp>
      <p:pic>
        <p:nvPicPr>
          <p:cNvPr id="199" name="Google Shape;199;gdf9caf2114_0_0"/>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00" name="Google Shape;200;gdf9caf2114_0_0"/>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201" name="Google Shape;201;gdf9caf2114_0_0"/>
          <p:cNvPicPr preferRelativeResize="0"/>
          <p:nvPr/>
        </p:nvPicPr>
        <p:blipFill rotWithShape="1">
          <a:blip r:embed="rId5">
            <a:alphaModFix/>
          </a:blip>
          <a:srcRect b="6856" l="0" r="0" t="10832"/>
          <a:stretch/>
        </p:blipFill>
        <p:spPr>
          <a:xfrm>
            <a:off x="2515825" y="378875"/>
            <a:ext cx="7338850" cy="3397926"/>
          </a:xfrm>
          <a:prstGeom prst="rect">
            <a:avLst/>
          </a:prstGeom>
          <a:noFill/>
          <a:ln>
            <a:noFill/>
          </a:ln>
        </p:spPr>
      </p:pic>
      <p:sp>
        <p:nvSpPr>
          <p:cNvPr id="202" name="Google Shape;202;gdf9caf2114_0_0"/>
          <p:cNvSpPr txBox="1"/>
          <p:nvPr/>
        </p:nvSpPr>
        <p:spPr>
          <a:xfrm>
            <a:off x="2773125" y="3835200"/>
            <a:ext cx="6756000" cy="13296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Arial"/>
              <a:buNone/>
            </a:pPr>
            <a:r>
              <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You can visit our website to find out all details of the project</a:t>
            </a:r>
            <a:endParaRPr b="0" i="0" sz="1600" u="none" cap="none" strike="noStrike">
              <a:solidFill>
                <a:srgbClr val="595959"/>
              </a:solidFill>
              <a:latin typeface="Arial"/>
              <a:ea typeface="Arial"/>
              <a:cs typeface="Arial"/>
              <a:sym typeface="Arial"/>
            </a:endParaRPr>
          </a:p>
          <a:p>
            <a:pPr indent="0" lvl="0" marL="457200" marR="0" rtl="0" algn="l">
              <a:lnSpc>
                <a:spcPct val="90000"/>
              </a:lnSpc>
              <a:spcBef>
                <a:spcPts val="1000"/>
              </a:spcBef>
              <a:spcAft>
                <a:spcPts val="0"/>
              </a:spcAft>
              <a:buNone/>
            </a:pPr>
            <a:r>
              <a:rPr lang="en-US" sz="1600">
                <a:solidFill>
                  <a:srgbClr val="595959"/>
                </a:solidFill>
              </a:rPr>
              <a:t>                           </a:t>
            </a:r>
            <a:r>
              <a:rPr lang="en-US" sz="1600" u="sng">
                <a:solidFill>
                  <a:schemeClr val="hlink"/>
                </a:solidFill>
                <a:hlinkClick r:id="rId6"/>
              </a:rPr>
              <a:t>WWW.INSPIREYOUTH.EU</a:t>
            </a:r>
            <a:r>
              <a:rPr lang="en-US" sz="1600">
                <a:solidFill>
                  <a:srgbClr val="595959"/>
                </a:solidFill>
              </a:rPr>
              <a:t> </a:t>
            </a:r>
            <a:endParaRPr b="0" i="0" sz="1600" u="none" cap="none" strike="noStrike">
              <a:solidFill>
                <a:srgbClr val="595959"/>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df9caf2114_0_9"/>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gdf9caf2114_0_9"/>
          <p:cNvSpPr/>
          <p:nvPr/>
        </p:nvSpPr>
        <p:spPr>
          <a:xfrm>
            <a:off x="62063"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Intellectual Output 1</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Methodological guide of INSPIRE </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project </a:t>
            </a:r>
            <a:endParaRPr sz="2400">
              <a:solidFill>
                <a:schemeClr val="lt1"/>
              </a:solidFill>
            </a:endParaRPr>
          </a:p>
        </p:txBody>
      </p:sp>
      <p:pic>
        <p:nvPicPr>
          <p:cNvPr id="209" name="Google Shape;209;gdf9caf2114_0_9"/>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10" name="Google Shape;210;gdf9caf2114_0_9"/>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211" name="Google Shape;211;gdf9caf2114_0_9"/>
          <p:cNvSpPr txBox="1"/>
          <p:nvPr/>
        </p:nvSpPr>
        <p:spPr>
          <a:xfrm>
            <a:off x="2684875" y="367825"/>
            <a:ext cx="4176600" cy="13296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Arial"/>
              <a:buNone/>
            </a:pPr>
            <a:r>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None/>
            </a:pPr>
            <a:r>
              <a:rPr lang="en-US" sz="1600">
                <a:solidFill>
                  <a:srgbClr val="595959"/>
                </a:solidFill>
              </a:rPr>
              <a:t>In the methodological guide you will find:</a:t>
            </a:r>
            <a:endParaRPr sz="1600">
              <a:solidFill>
                <a:srgbClr val="595959"/>
              </a:solidFill>
            </a:endParaRPr>
          </a:p>
          <a:p>
            <a:pPr indent="0" lvl="0" marL="0" marR="0" rtl="0" algn="l">
              <a:lnSpc>
                <a:spcPct val="90000"/>
              </a:lnSpc>
              <a:spcBef>
                <a:spcPts val="1000"/>
              </a:spcBef>
              <a:spcAft>
                <a:spcPts val="0"/>
              </a:spcAft>
              <a:buNone/>
            </a:pPr>
            <a:r>
              <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Youth unemployment rates in Europe</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How entrepreneurship can be used as a tool to fight unemployment</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Characteristics of Startups in Partners countries</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What is Sustainable Development Goals (SDGs) and initiatives for their promotion in Europe</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How social-startups can help towards SDGs</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Educational projects that promotes Social entrepreneurship</a:t>
            </a:r>
            <a:endParaRPr sz="1600">
              <a:solidFill>
                <a:srgbClr val="595959"/>
              </a:solidFill>
            </a:endParaRPr>
          </a:p>
          <a:p>
            <a:pPr indent="0" lvl="0" marL="457200" marR="0" rtl="0" algn="l">
              <a:lnSpc>
                <a:spcPct val="90000"/>
              </a:lnSpc>
              <a:spcBef>
                <a:spcPts val="1000"/>
              </a:spcBef>
              <a:spcAft>
                <a:spcPts val="0"/>
              </a:spcAft>
              <a:buNone/>
            </a:pPr>
            <a:r>
              <a:t/>
            </a:r>
            <a:endParaRPr b="0" i="0" sz="1600" u="none" cap="none" strike="noStrike">
              <a:solidFill>
                <a:srgbClr val="595959"/>
              </a:solidFill>
              <a:latin typeface="Arial"/>
              <a:ea typeface="Arial"/>
              <a:cs typeface="Arial"/>
              <a:sym typeface="Arial"/>
            </a:endParaRPr>
          </a:p>
        </p:txBody>
      </p:sp>
      <p:pic>
        <p:nvPicPr>
          <p:cNvPr id="212" name="Google Shape;212;gdf9caf2114_0_9"/>
          <p:cNvPicPr preferRelativeResize="0"/>
          <p:nvPr/>
        </p:nvPicPr>
        <p:blipFill rotWithShape="1">
          <a:blip r:embed="rId5">
            <a:alphaModFix/>
          </a:blip>
          <a:srcRect b="18591" l="35761" r="36828" t="11828"/>
          <a:stretch/>
        </p:blipFill>
        <p:spPr>
          <a:xfrm>
            <a:off x="6957000" y="467125"/>
            <a:ext cx="2736000" cy="39066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2019-10-17T23:47:41Z</dcterms:created>
  <dc:creator>marin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Notes">
    <vt:i4>0</vt:i4>
  </property>
  <property fmtid="{D5CDD505-2E9C-101B-9397-08002B2CF9AE}" pid="7" name="PresentationFormat">
    <vt:lpwstr>Προσαρμογή</vt:lpwstr>
  </property>
  <property fmtid="{D5CDD505-2E9C-101B-9397-08002B2CF9AE}" pid="8" name="ScaleCrop">
    <vt:bool>false</vt:bool>
  </property>
  <property fmtid="{D5CDD505-2E9C-101B-9397-08002B2CF9AE}" pid="9" name="ShareDoc">
    <vt:bool>false</vt:bool>
  </property>
  <property fmtid="{D5CDD505-2E9C-101B-9397-08002B2CF9AE}" pid="10" name="Slides">
    <vt:i4>5</vt:i4>
  </property>
</Properties>
</file>