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 id="2147483674" r:id="rId3"/>
    <p:sldMasterId id="2147483687" r:id="rId4"/>
  </p:sldMasterIdLst>
  <p:notesMasterIdLst>
    <p:notesMasterId r:id="rId26"/>
  </p:notesMasterIdLst>
  <p:sldIdLst>
    <p:sldId id="256" r:id="rId5"/>
    <p:sldId id="257" r:id="rId6"/>
    <p:sldId id="285" r:id="rId7"/>
    <p:sldId id="258" r:id="rId8"/>
    <p:sldId id="294" r:id="rId9"/>
    <p:sldId id="291" r:id="rId10"/>
    <p:sldId id="260" r:id="rId11"/>
    <p:sldId id="289" r:id="rId12"/>
    <p:sldId id="293" r:id="rId13"/>
    <p:sldId id="278" r:id="rId14"/>
    <p:sldId id="266" r:id="rId15"/>
    <p:sldId id="280" r:id="rId16"/>
    <p:sldId id="261" r:id="rId17"/>
    <p:sldId id="262" r:id="rId18"/>
    <p:sldId id="267" r:id="rId19"/>
    <p:sldId id="300" r:id="rId20"/>
    <p:sldId id="296" r:id="rId21"/>
    <p:sldId id="297" r:id="rId22"/>
    <p:sldId id="298" r:id="rId23"/>
    <p:sldId id="299" r:id="rId24"/>
    <p:sldId id="286" r:id="rId25"/>
  </p:sldIdLst>
  <p:sldSz cx="10080625" cy="5670550"/>
  <p:notesSz cx="7559675" cy="10691813"/>
  <p:embeddedFontLst>
    <p:embeddedFont>
      <p:font typeface="Franklin Gothic Book" panose="020B0503020102020204" pitchFamily="34" charset="0"/>
      <p:regular r:id="rId27"/>
      <p: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786">
          <p15:clr>
            <a:srgbClr val="000000"/>
          </p15:clr>
        </p15:guide>
        <p15:guide id="2" pos="3175">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hejUmjmn3t5ebYiwUSwUQ8HFIMh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689BB7-49AF-43B7-8A0F-C74F5878917C}">
  <a:tblStyle styleId="{8C689BB7-49AF-43B7-8A0F-C74F5878917C}"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CEAF0"/>
          </a:solidFill>
        </a:fill>
      </a:tcStyle>
    </a:wholeTbl>
    <a:band1H>
      <a:tcTxStyle/>
      <a:tcStyle>
        <a:tcBdr/>
        <a:fill>
          <a:solidFill>
            <a:srgbClr val="D7D2DF"/>
          </a:solidFill>
        </a:fill>
      </a:tcStyle>
    </a:band1H>
    <a:band2H>
      <a:tcTxStyle/>
      <a:tcStyle>
        <a:tcBdr/>
      </a:tcStyle>
    </a:band2H>
    <a:band1V>
      <a:tcTxStyle/>
      <a:tcStyle>
        <a:tcBdr/>
        <a:fill>
          <a:solidFill>
            <a:srgbClr val="D7D2DF"/>
          </a:solidFill>
        </a:fill>
      </a:tcStyle>
    </a:band1V>
    <a:band2V>
      <a:tcTxStyle/>
      <a:tcStyle>
        <a:tcBdr/>
      </a:tcStyle>
    </a:band2V>
    <a:lastCol>
      <a:tcTxStyle b="on" i="off">
        <a:font>
          <a:latin typeface="Arial"/>
          <a:ea typeface="Arial"/>
          <a:cs typeface="Arial"/>
        </a:font>
        <a:schemeClr val="lt1"/>
      </a:tcTxStyle>
      <a:tcStyle>
        <a:tcBdr/>
        <a:fill>
          <a:solidFill>
            <a:schemeClr val="accent4"/>
          </a:solidFill>
        </a:fill>
      </a:tcStyle>
    </a:lastCol>
    <a:firstCol>
      <a:tcTxStyle b="on" i="off">
        <a:font>
          <a:latin typeface="Arial"/>
          <a:ea typeface="Arial"/>
          <a:cs typeface="Arial"/>
        </a:font>
        <a:schemeClr val="lt1"/>
      </a:tcTxStyle>
      <a:tcStyle>
        <a:tcBdr/>
        <a:fill>
          <a:solidFill>
            <a:schemeClr val="accent4"/>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a:tcStyle>
        <a:tcBdr/>
      </a:tcStyle>
    </a:neCell>
    <a:nwCell>
      <a:tcTxStyle/>
      <a:tcStyle>
        <a:tcBdr/>
      </a:tcStyle>
    </a:nwCell>
  </a:tblStyle>
  <a:tblStyle styleId="{8B8DE59E-778B-46F9-A847-0402D7D5D188}"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F1F5"/>
          </a:solidFill>
        </a:fill>
      </a:tcStyle>
    </a:wholeTbl>
    <a:band1H>
      <a:tcTxStyle/>
      <a:tcStyle>
        <a:tcBdr/>
        <a:fill>
          <a:solidFill>
            <a:srgbClr val="CEE2EA"/>
          </a:solidFill>
        </a:fill>
      </a:tcStyle>
    </a:band1H>
    <a:band2H>
      <a:tcTxStyle/>
      <a:tcStyle>
        <a:tcBdr/>
      </a:tcStyle>
    </a:band2H>
    <a:band1V>
      <a:tcTxStyle/>
      <a:tcStyle>
        <a:tcBdr/>
        <a:fill>
          <a:solidFill>
            <a:srgbClr val="CEE2EA"/>
          </a:solidFill>
        </a:fill>
      </a:tcStyle>
    </a:band1V>
    <a:band2V>
      <a:tcTxStyle/>
      <a:tcStyle>
        <a:tcBdr/>
      </a:tcStyle>
    </a:band2V>
    <a:lastCol>
      <a:tcTxStyle b="on" i="off">
        <a:font>
          <a:latin typeface="Arial"/>
          <a:ea typeface="Arial"/>
          <a:cs typeface="Arial"/>
        </a:font>
        <a:schemeClr val="lt1"/>
      </a:tcTxStyle>
      <a:tcStyle>
        <a:tcBdr/>
        <a:fill>
          <a:solidFill>
            <a:schemeClr val="accent5"/>
          </a:solidFill>
        </a:fill>
      </a:tcStyle>
    </a:lastCol>
    <a:firstCol>
      <a:tcTxStyle b="on" i="off">
        <a:font>
          <a:latin typeface="Arial"/>
          <a:ea typeface="Arial"/>
          <a:cs typeface="Arial"/>
        </a:font>
        <a:schemeClr val="lt1"/>
      </a:tcTxStyle>
      <a:tcStyle>
        <a:tcBdr/>
        <a:fill>
          <a:solidFill>
            <a:schemeClr val="accent5"/>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a:tcStyle>
        <a:tcBdr/>
      </a:tcStyle>
    </a:neCell>
    <a:nwCell>
      <a:tcTxStyle/>
      <a:tcStyle>
        <a:tcBdr/>
      </a:tcStyle>
    </a:nwCell>
  </a:tblStyle>
  <a:tblStyle styleId="{2BF31ED2-2BEB-48A9-A036-A0E5F4A10F46}"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2" d="100"/>
          <a:sy n="132" d="100"/>
        </p:scale>
        <p:origin x="619" y="82"/>
      </p:cViewPr>
      <p:guideLst>
        <p:guide orient="horz" pos="1786"/>
        <p:guide pos="317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45"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4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922567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1: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1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6" name="Google Shape;426;p1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26: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2" name="Google Shape;642;p26: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8950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5: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2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1" name="Google Shape;531;p2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7" name="Google Shape;417;p1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6: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6: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p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38"/>
        <p:cNvGrpSpPr/>
        <p:nvPr/>
      </p:nvGrpSpPr>
      <p:grpSpPr>
        <a:xfrm>
          <a:off x="0" y="0"/>
          <a:ext cx="0" cy="0"/>
          <a:chOff x="0" y="0"/>
          <a:chExt cx="0" cy="0"/>
        </a:xfrm>
      </p:grpSpPr>
      <p:sp>
        <p:nvSpPr>
          <p:cNvPr id="39" name="Google Shape;39;p43"/>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43"/>
          <p:cNvSpPr txBox="1">
            <a:spLocks noGrp="1"/>
          </p:cNvSpPr>
          <p:nvPr>
            <p:ph type="body" idx="1"/>
          </p:nvPr>
        </p:nvSpPr>
        <p:spPr>
          <a:xfrm>
            <a:off x="504000" y="1326600"/>
            <a:ext cx="907200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43"/>
          <p:cNvSpPr txBox="1">
            <a:spLocks noGrp="1"/>
          </p:cNvSpPr>
          <p:nvPr>
            <p:ph type="body" idx="2"/>
          </p:nvPr>
        </p:nvSpPr>
        <p:spPr>
          <a:xfrm>
            <a:off x="504000" y="3044520"/>
            <a:ext cx="907200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2"/>
        <p:cNvGrpSpPr/>
        <p:nvPr/>
      </p:nvGrpSpPr>
      <p:grpSpPr>
        <a:xfrm>
          <a:off x="0" y="0"/>
          <a:ext cx="0" cy="0"/>
          <a:chOff x="0" y="0"/>
          <a:chExt cx="0" cy="0"/>
        </a:xfrm>
      </p:grpSpPr>
      <p:sp>
        <p:nvSpPr>
          <p:cNvPr id="43" name="Google Shape;43;p44"/>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44"/>
          <p:cNvSpPr txBox="1">
            <a:spLocks noGrp="1"/>
          </p:cNvSpPr>
          <p:nvPr>
            <p:ph type="body" idx="1"/>
          </p:nvPr>
        </p:nvSpPr>
        <p:spPr>
          <a:xfrm>
            <a:off x="50400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44"/>
          <p:cNvSpPr txBox="1">
            <a:spLocks noGrp="1"/>
          </p:cNvSpPr>
          <p:nvPr>
            <p:ph type="body" idx="2"/>
          </p:nvPr>
        </p:nvSpPr>
        <p:spPr>
          <a:xfrm>
            <a:off x="515268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4"/>
          <p:cNvSpPr txBox="1">
            <a:spLocks noGrp="1"/>
          </p:cNvSpPr>
          <p:nvPr>
            <p:ph type="body" idx="3"/>
          </p:nvPr>
        </p:nvSpPr>
        <p:spPr>
          <a:xfrm>
            <a:off x="50400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44"/>
          <p:cNvSpPr txBox="1">
            <a:spLocks noGrp="1"/>
          </p:cNvSpPr>
          <p:nvPr>
            <p:ph type="body" idx="4"/>
          </p:nvPr>
        </p:nvSpPr>
        <p:spPr>
          <a:xfrm>
            <a:off x="515268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48"/>
        <p:cNvGrpSpPr/>
        <p:nvPr/>
      </p:nvGrpSpPr>
      <p:grpSpPr>
        <a:xfrm>
          <a:off x="0" y="0"/>
          <a:ext cx="0" cy="0"/>
          <a:chOff x="0" y="0"/>
          <a:chExt cx="0" cy="0"/>
        </a:xfrm>
      </p:grpSpPr>
      <p:sp>
        <p:nvSpPr>
          <p:cNvPr id="49" name="Google Shape;49;p45"/>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45"/>
          <p:cNvSpPr txBox="1">
            <a:spLocks noGrp="1"/>
          </p:cNvSpPr>
          <p:nvPr>
            <p:ph type="body" idx="1"/>
          </p:nvPr>
        </p:nvSpPr>
        <p:spPr>
          <a:xfrm>
            <a:off x="504000" y="132660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5"/>
          <p:cNvSpPr txBox="1">
            <a:spLocks noGrp="1"/>
          </p:cNvSpPr>
          <p:nvPr>
            <p:ph type="body" idx="2"/>
          </p:nvPr>
        </p:nvSpPr>
        <p:spPr>
          <a:xfrm>
            <a:off x="3571560" y="132660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5"/>
          <p:cNvSpPr txBox="1">
            <a:spLocks noGrp="1"/>
          </p:cNvSpPr>
          <p:nvPr>
            <p:ph type="body" idx="3"/>
          </p:nvPr>
        </p:nvSpPr>
        <p:spPr>
          <a:xfrm>
            <a:off x="6639120" y="132660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45"/>
          <p:cNvSpPr txBox="1">
            <a:spLocks noGrp="1"/>
          </p:cNvSpPr>
          <p:nvPr>
            <p:ph type="body" idx="4"/>
          </p:nvPr>
        </p:nvSpPr>
        <p:spPr>
          <a:xfrm>
            <a:off x="504000" y="304452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5"/>
          <p:cNvSpPr txBox="1">
            <a:spLocks noGrp="1"/>
          </p:cNvSpPr>
          <p:nvPr>
            <p:ph type="body" idx="5"/>
          </p:nvPr>
        </p:nvSpPr>
        <p:spPr>
          <a:xfrm>
            <a:off x="3571560" y="304452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45"/>
          <p:cNvSpPr txBox="1">
            <a:spLocks noGrp="1"/>
          </p:cNvSpPr>
          <p:nvPr>
            <p:ph type="body" idx="6"/>
          </p:nvPr>
        </p:nvSpPr>
        <p:spPr>
          <a:xfrm>
            <a:off x="6639120" y="304452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5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60"/>
        <p:cNvGrpSpPr/>
        <p:nvPr/>
      </p:nvGrpSpPr>
      <p:grpSpPr>
        <a:xfrm>
          <a:off x="0" y="0"/>
          <a:ext cx="0" cy="0"/>
          <a:chOff x="0" y="0"/>
          <a:chExt cx="0" cy="0"/>
        </a:xfrm>
      </p:grpSpPr>
      <p:sp>
        <p:nvSpPr>
          <p:cNvPr id="61" name="Google Shape;61;p46"/>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46"/>
          <p:cNvSpPr txBox="1">
            <a:spLocks noGrp="1"/>
          </p:cNvSpPr>
          <p:nvPr>
            <p:ph type="subTitle" idx="1"/>
          </p:nvPr>
        </p:nvSpPr>
        <p:spPr>
          <a:xfrm>
            <a:off x="504000" y="1326600"/>
            <a:ext cx="9072000" cy="3288600"/>
          </a:xfrm>
          <a:prstGeom prst="rect">
            <a:avLst/>
          </a:prstGeom>
          <a:noFill/>
          <a:ln>
            <a:noFill/>
          </a:ln>
        </p:spPr>
        <p:txBody>
          <a:bodyPr spcFirstLastPara="1" wrap="square" lIns="0" tIns="0" rIns="0" bIns="0" anchor="ctr" anchorCtr="0">
            <a:sp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47"/>
          <p:cNvSpPr txBox="1">
            <a:spLocks noGrp="1"/>
          </p:cNvSpPr>
          <p:nvPr>
            <p:ph type="body" idx="1"/>
          </p:nvPr>
        </p:nvSpPr>
        <p:spPr>
          <a:xfrm>
            <a:off x="504000" y="1326600"/>
            <a:ext cx="907200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66"/>
        <p:cNvGrpSpPr/>
        <p:nvPr/>
      </p:nvGrpSpPr>
      <p:grpSpPr>
        <a:xfrm>
          <a:off x="0" y="0"/>
          <a:ext cx="0" cy="0"/>
          <a:chOff x="0" y="0"/>
          <a:chExt cx="0" cy="0"/>
        </a:xfrm>
      </p:grpSpPr>
      <p:sp>
        <p:nvSpPr>
          <p:cNvPr id="67" name="Google Shape;67;p48"/>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48"/>
          <p:cNvSpPr txBox="1">
            <a:spLocks noGrp="1"/>
          </p:cNvSpPr>
          <p:nvPr>
            <p:ph type="body" idx="1"/>
          </p:nvPr>
        </p:nvSpPr>
        <p:spPr>
          <a:xfrm>
            <a:off x="504000" y="1326600"/>
            <a:ext cx="442692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48"/>
          <p:cNvSpPr txBox="1">
            <a:spLocks noGrp="1"/>
          </p:cNvSpPr>
          <p:nvPr>
            <p:ph type="body" idx="2"/>
          </p:nvPr>
        </p:nvSpPr>
        <p:spPr>
          <a:xfrm>
            <a:off x="5152680" y="1326600"/>
            <a:ext cx="442692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49"/>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72"/>
        <p:cNvGrpSpPr/>
        <p:nvPr/>
      </p:nvGrpSpPr>
      <p:grpSpPr>
        <a:xfrm>
          <a:off x="0" y="0"/>
          <a:ext cx="0" cy="0"/>
          <a:chOff x="0" y="0"/>
          <a:chExt cx="0" cy="0"/>
        </a:xfrm>
      </p:grpSpPr>
      <p:sp>
        <p:nvSpPr>
          <p:cNvPr id="73" name="Google Shape;73;p50"/>
          <p:cNvSpPr txBox="1">
            <a:spLocks noGrp="1"/>
          </p:cNvSpPr>
          <p:nvPr>
            <p:ph type="subTitle" idx="1"/>
          </p:nvPr>
        </p:nvSpPr>
        <p:spPr>
          <a:xfrm>
            <a:off x="504000" y="226080"/>
            <a:ext cx="9072000" cy="4388400"/>
          </a:xfrm>
          <a:prstGeom prst="rect">
            <a:avLst/>
          </a:prstGeom>
          <a:noFill/>
          <a:ln>
            <a:noFill/>
          </a:ln>
        </p:spPr>
        <p:txBody>
          <a:bodyPr spcFirstLastPara="1" wrap="square" lIns="0" tIns="0" rIns="0" bIns="0" anchor="ctr" anchorCtr="0">
            <a:sp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74"/>
        <p:cNvGrpSpPr/>
        <p:nvPr/>
      </p:nvGrpSpPr>
      <p:grpSpPr>
        <a:xfrm>
          <a:off x="0" y="0"/>
          <a:ext cx="0" cy="0"/>
          <a:chOff x="0" y="0"/>
          <a:chExt cx="0" cy="0"/>
        </a:xfrm>
      </p:grpSpPr>
      <p:sp>
        <p:nvSpPr>
          <p:cNvPr id="75" name="Google Shape;75;p51"/>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1"/>
          <p:cNvSpPr txBox="1">
            <a:spLocks noGrp="1"/>
          </p:cNvSpPr>
          <p:nvPr>
            <p:ph type="body" idx="1"/>
          </p:nvPr>
        </p:nvSpPr>
        <p:spPr>
          <a:xfrm>
            <a:off x="50400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51"/>
          <p:cNvSpPr txBox="1">
            <a:spLocks noGrp="1"/>
          </p:cNvSpPr>
          <p:nvPr>
            <p:ph type="body" idx="2"/>
          </p:nvPr>
        </p:nvSpPr>
        <p:spPr>
          <a:xfrm>
            <a:off x="5152680" y="1326600"/>
            <a:ext cx="442692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51"/>
          <p:cNvSpPr txBox="1">
            <a:spLocks noGrp="1"/>
          </p:cNvSpPr>
          <p:nvPr>
            <p:ph type="body" idx="3"/>
          </p:nvPr>
        </p:nvSpPr>
        <p:spPr>
          <a:xfrm>
            <a:off x="50400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 name="Google Shape;11;p35"/>
          <p:cNvSpPr txBox="1">
            <a:spLocks noGrp="1"/>
          </p:cNvSpPr>
          <p:nvPr>
            <p:ph type="subTitle" idx="1"/>
          </p:nvPr>
        </p:nvSpPr>
        <p:spPr>
          <a:xfrm>
            <a:off x="504000" y="1326600"/>
            <a:ext cx="9072000" cy="3288600"/>
          </a:xfrm>
          <a:prstGeom prst="rect">
            <a:avLst/>
          </a:prstGeom>
          <a:noFill/>
          <a:ln>
            <a:noFill/>
          </a:ln>
        </p:spPr>
        <p:txBody>
          <a:bodyPr spcFirstLastPara="1" wrap="square" lIns="0" tIns="0" rIns="0" bIns="0" anchor="ctr" anchorCtr="0">
            <a:sp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79"/>
        <p:cNvGrpSpPr/>
        <p:nvPr/>
      </p:nvGrpSpPr>
      <p:grpSpPr>
        <a:xfrm>
          <a:off x="0" y="0"/>
          <a:ext cx="0" cy="0"/>
          <a:chOff x="0" y="0"/>
          <a:chExt cx="0" cy="0"/>
        </a:xfrm>
      </p:grpSpPr>
      <p:sp>
        <p:nvSpPr>
          <p:cNvPr id="80" name="Google Shape;80;p52"/>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52"/>
          <p:cNvSpPr txBox="1">
            <a:spLocks noGrp="1"/>
          </p:cNvSpPr>
          <p:nvPr>
            <p:ph type="body" idx="1"/>
          </p:nvPr>
        </p:nvSpPr>
        <p:spPr>
          <a:xfrm>
            <a:off x="504000" y="1326600"/>
            <a:ext cx="442692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52"/>
          <p:cNvSpPr txBox="1">
            <a:spLocks noGrp="1"/>
          </p:cNvSpPr>
          <p:nvPr>
            <p:ph type="body" idx="2"/>
          </p:nvPr>
        </p:nvSpPr>
        <p:spPr>
          <a:xfrm>
            <a:off x="515268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52"/>
          <p:cNvSpPr txBox="1">
            <a:spLocks noGrp="1"/>
          </p:cNvSpPr>
          <p:nvPr>
            <p:ph type="body" idx="3"/>
          </p:nvPr>
        </p:nvSpPr>
        <p:spPr>
          <a:xfrm>
            <a:off x="515268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84"/>
        <p:cNvGrpSpPr/>
        <p:nvPr/>
      </p:nvGrpSpPr>
      <p:grpSpPr>
        <a:xfrm>
          <a:off x="0" y="0"/>
          <a:ext cx="0" cy="0"/>
          <a:chOff x="0" y="0"/>
          <a:chExt cx="0" cy="0"/>
        </a:xfrm>
      </p:grpSpPr>
      <p:sp>
        <p:nvSpPr>
          <p:cNvPr id="85" name="Google Shape;85;p53"/>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53"/>
          <p:cNvSpPr txBox="1">
            <a:spLocks noGrp="1"/>
          </p:cNvSpPr>
          <p:nvPr>
            <p:ph type="body" idx="1"/>
          </p:nvPr>
        </p:nvSpPr>
        <p:spPr>
          <a:xfrm>
            <a:off x="50400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53"/>
          <p:cNvSpPr txBox="1">
            <a:spLocks noGrp="1"/>
          </p:cNvSpPr>
          <p:nvPr>
            <p:ph type="body" idx="2"/>
          </p:nvPr>
        </p:nvSpPr>
        <p:spPr>
          <a:xfrm>
            <a:off x="515268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53"/>
          <p:cNvSpPr txBox="1">
            <a:spLocks noGrp="1"/>
          </p:cNvSpPr>
          <p:nvPr>
            <p:ph type="body" idx="3"/>
          </p:nvPr>
        </p:nvSpPr>
        <p:spPr>
          <a:xfrm>
            <a:off x="504000" y="3044520"/>
            <a:ext cx="907200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89"/>
        <p:cNvGrpSpPr/>
        <p:nvPr/>
      </p:nvGrpSpPr>
      <p:grpSpPr>
        <a:xfrm>
          <a:off x="0" y="0"/>
          <a:ext cx="0" cy="0"/>
          <a:chOff x="0" y="0"/>
          <a:chExt cx="0" cy="0"/>
        </a:xfrm>
      </p:grpSpPr>
      <p:sp>
        <p:nvSpPr>
          <p:cNvPr id="90" name="Google Shape;90;p54"/>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54"/>
          <p:cNvSpPr txBox="1">
            <a:spLocks noGrp="1"/>
          </p:cNvSpPr>
          <p:nvPr>
            <p:ph type="body" idx="1"/>
          </p:nvPr>
        </p:nvSpPr>
        <p:spPr>
          <a:xfrm>
            <a:off x="504000" y="1326600"/>
            <a:ext cx="907200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54"/>
          <p:cNvSpPr txBox="1">
            <a:spLocks noGrp="1"/>
          </p:cNvSpPr>
          <p:nvPr>
            <p:ph type="body" idx="2"/>
          </p:nvPr>
        </p:nvSpPr>
        <p:spPr>
          <a:xfrm>
            <a:off x="504000" y="3044520"/>
            <a:ext cx="907200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93"/>
        <p:cNvGrpSpPr/>
        <p:nvPr/>
      </p:nvGrpSpPr>
      <p:grpSpPr>
        <a:xfrm>
          <a:off x="0" y="0"/>
          <a:ext cx="0" cy="0"/>
          <a:chOff x="0" y="0"/>
          <a:chExt cx="0" cy="0"/>
        </a:xfrm>
      </p:grpSpPr>
      <p:sp>
        <p:nvSpPr>
          <p:cNvPr id="94" name="Google Shape;94;p55"/>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55"/>
          <p:cNvSpPr txBox="1">
            <a:spLocks noGrp="1"/>
          </p:cNvSpPr>
          <p:nvPr>
            <p:ph type="body" idx="1"/>
          </p:nvPr>
        </p:nvSpPr>
        <p:spPr>
          <a:xfrm>
            <a:off x="50400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55"/>
          <p:cNvSpPr txBox="1">
            <a:spLocks noGrp="1"/>
          </p:cNvSpPr>
          <p:nvPr>
            <p:ph type="body" idx="2"/>
          </p:nvPr>
        </p:nvSpPr>
        <p:spPr>
          <a:xfrm>
            <a:off x="515268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55"/>
          <p:cNvSpPr txBox="1">
            <a:spLocks noGrp="1"/>
          </p:cNvSpPr>
          <p:nvPr>
            <p:ph type="body" idx="3"/>
          </p:nvPr>
        </p:nvSpPr>
        <p:spPr>
          <a:xfrm>
            <a:off x="50400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55"/>
          <p:cNvSpPr txBox="1">
            <a:spLocks noGrp="1"/>
          </p:cNvSpPr>
          <p:nvPr>
            <p:ph type="body" idx="4"/>
          </p:nvPr>
        </p:nvSpPr>
        <p:spPr>
          <a:xfrm>
            <a:off x="515268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99"/>
        <p:cNvGrpSpPr/>
        <p:nvPr/>
      </p:nvGrpSpPr>
      <p:grpSpPr>
        <a:xfrm>
          <a:off x="0" y="0"/>
          <a:ext cx="0" cy="0"/>
          <a:chOff x="0" y="0"/>
          <a:chExt cx="0" cy="0"/>
        </a:xfrm>
      </p:grpSpPr>
      <p:sp>
        <p:nvSpPr>
          <p:cNvPr id="100" name="Google Shape;100;p56"/>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56"/>
          <p:cNvSpPr txBox="1">
            <a:spLocks noGrp="1"/>
          </p:cNvSpPr>
          <p:nvPr>
            <p:ph type="body" idx="1"/>
          </p:nvPr>
        </p:nvSpPr>
        <p:spPr>
          <a:xfrm>
            <a:off x="504000" y="132660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56"/>
          <p:cNvSpPr txBox="1">
            <a:spLocks noGrp="1"/>
          </p:cNvSpPr>
          <p:nvPr>
            <p:ph type="body" idx="2"/>
          </p:nvPr>
        </p:nvSpPr>
        <p:spPr>
          <a:xfrm>
            <a:off x="3571560" y="132660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56"/>
          <p:cNvSpPr txBox="1">
            <a:spLocks noGrp="1"/>
          </p:cNvSpPr>
          <p:nvPr>
            <p:ph type="body" idx="3"/>
          </p:nvPr>
        </p:nvSpPr>
        <p:spPr>
          <a:xfrm>
            <a:off x="6639120" y="132660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56"/>
          <p:cNvSpPr txBox="1">
            <a:spLocks noGrp="1"/>
          </p:cNvSpPr>
          <p:nvPr>
            <p:ph type="body" idx="4"/>
          </p:nvPr>
        </p:nvSpPr>
        <p:spPr>
          <a:xfrm>
            <a:off x="504000" y="304452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6"/>
          <p:cNvSpPr txBox="1">
            <a:spLocks noGrp="1"/>
          </p:cNvSpPr>
          <p:nvPr>
            <p:ph type="body" idx="5"/>
          </p:nvPr>
        </p:nvSpPr>
        <p:spPr>
          <a:xfrm>
            <a:off x="3571560" y="304452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56"/>
          <p:cNvSpPr txBox="1">
            <a:spLocks noGrp="1"/>
          </p:cNvSpPr>
          <p:nvPr>
            <p:ph type="body" idx="6"/>
          </p:nvPr>
        </p:nvSpPr>
        <p:spPr>
          <a:xfrm>
            <a:off x="6639120" y="304452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10"/>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11"/>
        <p:cNvGrpSpPr/>
        <p:nvPr/>
      </p:nvGrpSpPr>
      <p:grpSpPr>
        <a:xfrm>
          <a:off x="0" y="0"/>
          <a:ext cx="0" cy="0"/>
          <a:chOff x="0" y="0"/>
          <a:chExt cx="0" cy="0"/>
        </a:xfrm>
      </p:grpSpPr>
      <p:sp>
        <p:nvSpPr>
          <p:cNvPr id="112" name="Google Shape;112;p68"/>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68"/>
          <p:cNvSpPr txBox="1">
            <a:spLocks noGrp="1"/>
          </p:cNvSpPr>
          <p:nvPr>
            <p:ph type="subTitle" idx="1"/>
          </p:nvPr>
        </p:nvSpPr>
        <p:spPr>
          <a:xfrm>
            <a:off x="504000" y="1326600"/>
            <a:ext cx="9072000" cy="3288600"/>
          </a:xfrm>
          <a:prstGeom prst="rect">
            <a:avLst/>
          </a:prstGeom>
          <a:noFill/>
          <a:ln>
            <a:noFill/>
          </a:ln>
        </p:spPr>
        <p:txBody>
          <a:bodyPr spcFirstLastPara="1" wrap="square" lIns="0" tIns="0" rIns="0" bIns="0" anchor="ctr" anchorCtr="0">
            <a:sp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14"/>
        <p:cNvGrpSpPr/>
        <p:nvPr/>
      </p:nvGrpSpPr>
      <p:grpSpPr>
        <a:xfrm>
          <a:off x="0" y="0"/>
          <a:ext cx="0" cy="0"/>
          <a:chOff x="0" y="0"/>
          <a:chExt cx="0" cy="0"/>
        </a:xfrm>
      </p:grpSpPr>
      <p:sp>
        <p:nvSpPr>
          <p:cNvPr id="115" name="Google Shape;115;p69"/>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69"/>
          <p:cNvSpPr txBox="1">
            <a:spLocks noGrp="1"/>
          </p:cNvSpPr>
          <p:nvPr>
            <p:ph type="body" idx="1"/>
          </p:nvPr>
        </p:nvSpPr>
        <p:spPr>
          <a:xfrm>
            <a:off x="504000" y="1326600"/>
            <a:ext cx="907200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17"/>
        <p:cNvGrpSpPr/>
        <p:nvPr/>
      </p:nvGrpSpPr>
      <p:grpSpPr>
        <a:xfrm>
          <a:off x="0" y="0"/>
          <a:ext cx="0" cy="0"/>
          <a:chOff x="0" y="0"/>
          <a:chExt cx="0" cy="0"/>
        </a:xfrm>
      </p:grpSpPr>
      <p:sp>
        <p:nvSpPr>
          <p:cNvPr id="118" name="Google Shape;118;p70"/>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70"/>
          <p:cNvSpPr txBox="1">
            <a:spLocks noGrp="1"/>
          </p:cNvSpPr>
          <p:nvPr>
            <p:ph type="body" idx="1"/>
          </p:nvPr>
        </p:nvSpPr>
        <p:spPr>
          <a:xfrm>
            <a:off x="504000" y="1326600"/>
            <a:ext cx="442692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70"/>
          <p:cNvSpPr txBox="1">
            <a:spLocks noGrp="1"/>
          </p:cNvSpPr>
          <p:nvPr>
            <p:ph type="body" idx="2"/>
          </p:nvPr>
        </p:nvSpPr>
        <p:spPr>
          <a:xfrm>
            <a:off x="5152680" y="1326600"/>
            <a:ext cx="442692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1"/>
        <p:cNvGrpSpPr/>
        <p:nvPr/>
      </p:nvGrpSpPr>
      <p:grpSpPr>
        <a:xfrm>
          <a:off x="0" y="0"/>
          <a:ext cx="0" cy="0"/>
          <a:chOff x="0" y="0"/>
          <a:chExt cx="0" cy="0"/>
        </a:xfrm>
      </p:grpSpPr>
      <p:sp>
        <p:nvSpPr>
          <p:cNvPr id="122" name="Google Shape;122;p71"/>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2"/>
        <p:cNvGrpSpPr/>
        <p:nvPr/>
      </p:nvGrpSpPr>
      <p:grpSpPr>
        <a:xfrm>
          <a:off x="0" y="0"/>
          <a:ext cx="0" cy="0"/>
          <a:chOff x="0" y="0"/>
          <a:chExt cx="0" cy="0"/>
        </a:xfrm>
      </p:grpSpPr>
      <p:sp>
        <p:nvSpPr>
          <p:cNvPr id="13" name="Google Shape;13;p36"/>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36"/>
          <p:cNvSpPr txBox="1">
            <a:spLocks noGrp="1"/>
          </p:cNvSpPr>
          <p:nvPr>
            <p:ph type="body" idx="1"/>
          </p:nvPr>
        </p:nvSpPr>
        <p:spPr>
          <a:xfrm>
            <a:off x="504000" y="1326600"/>
            <a:ext cx="907200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23"/>
        <p:cNvGrpSpPr/>
        <p:nvPr/>
      </p:nvGrpSpPr>
      <p:grpSpPr>
        <a:xfrm>
          <a:off x="0" y="0"/>
          <a:ext cx="0" cy="0"/>
          <a:chOff x="0" y="0"/>
          <a:chExt cx="0" cy="0"/>
        </a:xfrm>
      </p:grpSpPr>
      <p:sp>
        <p:nvSpPr>
          <p:cNvPr id="124" name="Google Shape;124;p72"/>
          <p:cNvSpPr txBox="1">
            <a:spLocks noGrp="1"/>
          </p:cNvSpPr>
          <p:nvPr>
            <p:ph type="subTitle" idx="1"/>
          </p:nvPr>
        </p:nvSpPr>
        <p:spPr>
          <a:xfrm>
            <a:off x="504000" y="226080"/>
            <a:ext cx="9072000" cy="4388400"/>
          </a:xfrm>
          <a:prstGeom prst="rect">
            <a:avLst/>
          </a:prstGeom>
          <a:noFill/>
          <a:ln>
            <a:noFill/>
          </a:ln>
        </p:spPr>
        <p:txBody>
          <a:bodyPr spcFirstLastPara="1" wrap="square" lIns="0" tIns="0" rIns="0" bIns="0" anchor="ctr" anchorCtr="0">
            <a:sp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25"/>
        <p:cNvGrpSpPr/>
        <p:nvPr/>
      </p:nvGrpSpPr>
      <p:grpSpPr>
        <a:xfrm>
          <a:off x="0" y="0"/>
          <a:ext cx="0" cy="0"/>
          <a:chOff x="0" y="0"/>
          <a:chExt cx="0" cy="0"/>
        </a:xfrm>
      </p:grpSpPr>
      <p:sp>
        <p:nvSpPr>
          <p:cNvPr id="126" name="Google Shape;126;p73"/>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73"/>
          <p:cNvSpPr txBox="1">
            <a:spLocks noGrp="1"/>
          </p:cNvSpPr>
          <p:nvPr>
            <p:ph type="body" idx="1"/>
          </p:nvPr>
        </p:nvSpPr>
        <p:spPr>
          <a:xfrm>
            <a:off x="50400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73"/>
          <p:cNvSpPr txBox="1">
            <a:spLocks noGrp="1"/>
          </p:cNvSpPr>
          <p:nvPr>
            <p:ph type="body" idx="2"/>
          </p:nvPr>
        </p:nvSpPr>
        <p:spPr>
          <a:xfrm>
            <a:off x="5152680" y="1326600"/>
            <a:ext cx="442692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73"/>
          <p:cNvSpPr txBox="1">
            <a:spLocks noGrp="1"/>
          </p:cNvSpPr>
          <p:nvPr>
            <p:ph type="body" idx="3"/>
          </p:nvPr>
        </p:nvSpPr>
        <p:spPr>
          <a:xfrm>
            <a:off x="50400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30"/>
        <p:cNvGrpSpPr/>
        <p:nvPr/>
      </p:nvGrpSpPr>
      <p:grpSpPr>
        <a:xfrm>
          <a:off x="0" y="0"/>
          <a:ext cx="0" cy="0"/>
          <a:chOff x="0" y="0"/>
          <a:chExt cx="0" cy="0"/>
        </a:xfrm>
      </p:grpSpPr>
      <p:sp>
        <p:nvSpPr>
          <p:cNvPr id="131" name="Google Shape;131;p74"/>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74"/>
          <p:cNvSpPr txBox="1">
            <a:spLocks noGrp="1"/>
          </p:cNvSpPr>
          <p:nvPr>
            <p:ph type="body" idx="1"/>
          </p:nvPr>
        </p:nvSpPr>
        <p:spPr>
          <a:xfrm>
            <a:off x="504000" y="1326600"/>
            <a:ext cx="442692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74"/>
          <p:cNvSpPr txBox="1">
            <a:spLocks noGrp="1"/>
          </p:cNvSpPr>
          <p:nvPr>
            <p:ph type="body" idx="2"/>
          </p:nvPr>
        </p:nvSpPr>
        <p:spPr>
          <a:xfrm>
            <a:off x="515268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74"/>
          <p:cNvSpPr txBox="1">
            <a:spLocks noGrp="1"/>
          </p:cNvSpPr>
          <p:nvPr>
            <p:ph type="body" idx="3"/>
          </p:nvPr>
        </p:nvSpPr>
        <p:spPr>
          <a:xfrm>
            <a:off x="515268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35"/>
        <p:cNvGrpSpPr/>
        <p:nvPr/>
      </p:nvGrpSpPr>
      <p:grpSpPr>
        <a:xfrm>
          <a:off x="0" y="0"/>
          <a:ext cx="0" cy="0"/>
          <a:chOff x="0" y="0"/>
          <a:chExt cx="0" cy="0"/>
        </a:xfrm>
      </p:grpSpPr>
      <p:sp>
        <p:nvSpPr>
          <p:cNvPr id="136" name="Google Shape;136;p75"/>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75"/>
          <p:cNvSpPr txBox="1">
            <a:spLocks noGrp="1"/>
          </p:cNvSpPr>
          <p:nvPr>
            <p:ph type="body" idx="1"/>
          </p:nvPr>
        </p:nvSpPr>
        <p:spPr>
          <a:xfrm>
            <a:off x="50400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75"/>
          <p:cNvSpPr txBox="1">
            <a:spLocks noGrp="1"/>
          </p:cNvSpPr>
          <p:nvPr>
            <p:ph type="body" idx="2"/>
          </p:nvPr>
        </p:nvSpPr>
        <p:spPr>
          <a:xfrm>
            <a:off x="515268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75"/>
          <p:cNvSpPr txBox="1">
            <a:spLocks noGrp="1"/>
          </p:cNvSpPr>
          <p:nvPr>
            <p:ph type="body" idx="3"/>
          </p:nvPr>
        </p:nvSpPr>
        <p:spPr>
          <a:xfrm>
            <a:off x="504000" y="3044520"/>
            <a:ext cx="907200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40"/>
        <p:cNvGrpSpPr/>
        <p:nvPr/>
      </p:nvGrpSpPr>
      <p:grpSpPr>
        <a:xfrm>
          <a:off x="0" y="0"/>
          <a:ext cx="0" cy="0"/>
          <a:chOff x="0" y="0"/>
          <a:chExt cx="0" cy="0"/>
        </a:xfrm>
      </p:grpSpPr>
      <p:sp>
        <p:nvSpPr>
          <p:cNvPr id="141" name="Google Shape;141;p76"/>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76"/>
          <p:cNvSpPr txBox="1">
            <a:spLocks noGrp="1"/>
          </p:cNvSpPr>
          <p:nvPr>
            <p:ph type="body" idx="1"/>
          </p:nvPr>
        </p:nvSpPr>
        <p:spPr>
          <a:xfrm>
            <a:off x="504000" y="1326600"/>
            <a:ext cx="907200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76"/>
          <p:cNvSpPr txBox="1">
            <a:spLocks noGrp="1"/>
          </p:cNvSpPr>
          <p:nvPr>
            <p:ph type="body" idx="2"/>
          </p:nvPr>
        </p:nvSpPr>
        <p:spPr>
          <a:xfrm>
            <a:off x="504000" y="3044520"/>
            <a:ext cx="907200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44"/>
        <p:cNvGrpSpPr/>
        <p:nvPr/>
      </p:nvGrpSpPr>
      <p:grpSpPr>
        <a:xfrm>
          <a:off x="0" y="0"/>
          <a:ext cx="0" cy="0"/>
          <a:chOff x="0" y="0"/>
          <a:chExt cx="0" cy="0"/>
        </a:xfrm>
      </p:grpSpPr>
      <p:sp>
        <p:nvSpPr>
          <p:cNvPr id="145" name="Google Shape;145;p77"/>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77"/>
          <p:cNvSpPr txBox="1">
            <a:spLocks noGrp="1"/>
          </p:cNvSpPr>
          <p:nvPr>
            <p:ph type="body" idx="1"/>
          </p:nvPr>
        </p:nvSpPr>
        <p:spPr>
          <a:xfrm>
            <a:off x="50400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77"/>
          <p:cNvSpPr txBox="1">
            <a:spLocks noGrp="1"/>
          </p:cNvSpPr>
          <p:nvPr>
            <p:ph type="body" idx="2"/>
          </p:nvPr>
        </p:nvSpPr>
        <p:spPr>
          <a:xfrm>
            <a:off x="515268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77"/>
          <p:cNvSpPr txBox="1">
            <a:spLocks noGrp="1"/>
          </p:cNvSpPr>
          <p:nvPr>
            <p:ph type="body" idx="3"/>
          </p:nvPr>
        </p:nvSpPr>
        <p:spPr>
          <a:xfrm>
            <a:off x="50400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77"/>
          <p:cNvSpPr txBox="1">
            <a:spLocks noGrp="1"/>
          </p:cNvSpPr>
          <p:nvPr>
            <p:ph type="body" idx="4"/>
          </p:nvPr>
        </p:nvSpPr>
        <p:spPr>
          <a:xfrm>
            <a:off x="515268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50"/>
        <p:cNvGrpSpPr/>
        <p:nvPr/>
      </p:nvGrpSpPr>
      <p:grpSpPr>
        <a:xfrm>
          <a:off x="0" y="0"/>
          <a:ext cx="0" cy="0"/>
          <a:chOff x="0" y="0"/>
          <a:chExt cx="0" cy="0"/>
        </a:xfrm>
      </p:grpSpPr>
      <p:sp>
        <p:nvSpPr>
          <p:cNvPr id="151" name="Google Shape;151;p78"/>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78"/>
          <p:cNvSpPr txBox="1">
            <a:spLocks noGrp="1"/>
          </p:cNvSpPr>
          <p:nvPr>
            <p:ph type="body" idx="1"/>
          </p:nvPr>
        </p:nvSpPr>
        <p:spPr>
          <a:xfrm>
            <a:off x="504000" y="132660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78"/>
          <p:cNvSpPr txBox="1">
            <a:spLocks noGrp="1"/>
          </p:cNvSpPr>
          <p:nvPr>
            <p:ph type="body" idx="2"/>
          </p:nvPr>
        </p:nvSpPr>
        <p:spPr>
          <a:xfrm>
            <a:off x="3571560" y="132660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78"/>
          <p:cNvSpPr txBox="1">
            <a:spLocks noGrp="1"/>
          </p:cNvSpPr>
          <p:nvPr>
            <p:ph type="body" idx="3"/>
          </p:nvPr>
        </p:nvSpPr>
        <p:spPr>
          <a:xfrm>
            <a:off x="6639120" y="132660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78"/>
          <p:cNvSpPr txBox="1">
            <a:spLocks noGrp="1"/>
          </p:cNvSpPr>
          <p:nvPr>
            <p:ph type="body" idx="4"/>
          </p:nvPr>
        </p:nvSpPr>
        <p:spPr>
          <a:xfrm>
            <a:off x="504000" y="304452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78"/>
          <p:cNvSpPr txBox="1">
            <a:spLocks noGrp="1"/>
          </p:cNvSpPr>
          <p:nvPr>
            <p:ph type="body" idx="5"/>
          </p:nvPr>
        </p:nvSpPr>
        <p:spPr>
          <a:xfrm>
            <a:off x="3571560" y="304452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78"/>
          <p:cNvSpPr txBox="1">
            <a:spLocks noGrp="1"/>
          </p:cNvSpPr>
          <p:nvPr>
            <p:ph type="body" idx="6"/>
          </p:nvPr>
        </p:nvSpPr>
        <p:spPr>
          <a:xfrm>
            <a:off x="6639120" y="304452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61"/>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62"/>
        <p:cNvGrpSpPr/>
        <p:nvPr/>
      </p:nvGrpSpPr>
      <p:grpSpPr>
        <a:xfrm>
          <a:off x="0" y="0"/>
          <a:ext cx="0" cy="0"/>
          <a:chOff x="0" y="0"/>
          <a:chExt cx="0" cy="0"/>
        </a:xfrm>
      </p:grpSpPr>
      <p:sp>
        <p:nvSpPr>
          <p:cNvPr id="163" name="Google Shape;163;p57"/>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57"/>
          <p:cNvSpPr txBox="1">
            <a:spLocks noGrp="1"/>
          </p:cNvSpPr>
          <p:nvPr>
            <p:ph type="subTitle" idx="1"/>
          </p:nvPr>
        </p:nvSpPr>
        <p:spPr>
          <a:xfrm>
            <a:off x="504000" y="1326600"/>
            <a:ext cx="9072000" cy="3288600"/>
          </a:xfrm>
          <a:prstGeom prst="rect">
            <a:avLst/>
          </a:prstGeom>
          <a:noFill/>
          <a:ln>
            <a:noFill/>
          </a:ln>
        </p:spPr>
        <p:txBody>
          <a:bodyPr spcFirstLastPara="1" wrap="square" lIns="0" tIns="0" rIns="0" bIns="0" anchor="ctr" anchorCtr="0">
            <a:sp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65"/>
        <p:cNvGrpSpPr/>
        <p:nvPr/>
      </p:nvGrpSpPr>
      <p:grpSpPr>
        <a:xfrm>
          <a:off x="0" y="0"/>
          <a:ext cx="0" cy="0"/>
          <a:chOff x="0" y="0"/>
          <a:chExt cx="0" cy="0"/>
        </a:xfrm>
      </p:grpSpPr>
      <p:sp>
        <p:nvSpPr>
          <p:cNvPr id="166" name="Google Shape;166;p58"/>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58"/>
          <p:cNvSpPr txBox="1">
            <a:spLocks noGrp="1"/>
          </p:cNvSpPr>
          <p:nvPr>
            <p:ph type="body" idx="1"/>
          </p:nvPr>
        </p:nvSpPr>
        <p:spPr>
          <a:xfrm>
            <a:off x="504000" y="1326600"/>
            <a:ext cx="907200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5"/>
        <p:cNvGrpSpPr/>
        <p:nvPr/>
      </p:nvGrpSpPr>
      <p:grpSpPr>
        <a:xfrm>
          <a:off x="0" y="0"/>
          <a:ext cx="0" cy="0"/>
          <a:chOff x="0" y="0"/>
          <a:chExt cx="0" cy="0"/>
        </a:xfrm>
      </p:grpSpPr>
      <p:sp>
        <p:nvSpPr>
          <p:cNvPr id="16" name="Google Shape;16;p37"/>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7"/>
          <p:cNvSpPr txBox="1">
            <a:spLocks noGrp="1"/>
          </p:cNvSpPr>
          <p:nvPr>
            <p:ph type="body" idx="1"/>
          </p:nvPr>
        </p:nvSpPr>
        <p:spPr>
          <a:xfrm>
            <a:off x="504000" y="1326600"/>
            <a:ext cx="442692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7"/>
          <p:cNvSpPr txBox="1">
            <a:spLocks noGrp="1"/>
          </p:cNvSpPr>
          <p:nvPr>
            <p:ph type="body" idx="2"/>
          </p:nvPr>
        </p:nvSpPr>
        <p:spPr>
          <a:xfrm>
            <a:off x="5152680" y="1326600"/>
            <a:ext cx="442692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68"/>
        <p:cNvGrpSpPr/>
        <p:nvPr/>
      </p:nvGrpSpPr>
      <p:grpSpPr>
        <a:xfrm>
          <a:off x="0" y="0"/>
          <a:ext cx="0" cy="0"/>
          <a:chOff x="0" y="0"/>
          <a:chExt cx="0" cy="0"/>
        </a:xfrm>
      </p:grpSpPr>
      <p:sp>
        <p:nvSpPr>
          <p:cNvPr id="169" name="Google Shape;169;p59"/>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 name="Google Shape;170;p59"/>
          <p:cNvSpPr txBox="1">
            <a:spLocks noGrp="1"/>
          </p:cNvSpPr>
          <p:nvPr>
            <p:ph type="body" idx="1"/>
          </p:nvPr>
        </p:nvSpPr>
        <p:spPr>
          <a:xfrm>
            <a:off x="504000" y="1326600"/>
            <a:ext cx="442692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59"/>
          <p:cNvSpPr txBox="1">
            <a:spLocks noGrp="1"/>
          </p:cNvSpPr>
          <p:nvPr>
            <p:ph type="body" idx="2"/>
          </p:nvPr>
        </p:nvSpPr>
        <p:spPr>
          <a:xfrm>
            <a:off x="5152680" y="1326600"/>
            <a:ext cx="442692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2"/>
        <p:cNvGrpSpPr/>
        <p:nvPr/>
      </p:nvGrpSpPr>
      <p:grpSpPr>
        <a:xfrm>
          <a:off x="0" y="0"/>
          <a:ext cx="0" cy="0"/>
          <a:chOff x="0" y="0"/>
          <a:chExt cx="0" cy="0"/>
        </a:xfrm>
      </p:grpSpPr>
      <p:sp>
        <p:nvSpPr>
          <p:cNvPr id="173" name="Google Shape;173;p60"/>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74"/>
        <p:cNvGrpSpPr/>
        <p:nvPr/>
      </p:nvGrpSpPr>
      <p:grpSpPr>
        <a:xfrm>
          <a:off x="0" y="0"/>
          <a:ext cx="0" cy="0"/>
          <a:chOff x="0" y="0"/>
          <a:chExt cx="0" cy="0"/>
        </a:xfrm>
      </p:grpSpPr>
      <p:sp>
        <p:nvSpPr>
          <p:cNvPr id="175" name="Google Shape;175;p61"/>
          <p:cNvSpPr txBox="1">
            <a:spLocks noGrp="1"/>
          </p:cNvSpPr>
          <p:nvPr>
            <p:ph type="subTitle" idx="1"/>
          </p:nvPr>
        </p:nvSpPr>
        <p:spPr>
          <a:xfrm>
            <a:off x="504000" y="226080"/>
            <a:ext cx="9072000" cy="4388400"/>
          </a:xfrm>
          <a:prstGeom prst="rect">
            <a:avLst/>
          </a:prstGeom>
          <a:noFill/>
          <a:ln>
            <a:noFill/>
          </a:ln>
        </p:spPr>
        <p:txBody>
          <a:bodyPr spcFirstLastPara="1" wrap="square" lIns="0" tIns="0" rIns="0" bIns="0" anchor="ctr" anchorCtr="0">
            <a:sp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76"/>
        <p:cNvGrpSpPr/>
        <p:nvPr/>
      </p:nvGrpSpPr>
      <p:grpSpPr>
        <a:xfrm>
          <a:off x="0" y="0"/>
          <a:ext cx="0" cy="0"/>
          <a:chOff x="0" y="0"/>
          <a:chExt cx="0" cy="0"/>
        </a:xfrm>
      </p:grpSpPr>
      <p:sp>
        <p:nvSpPr>
          <p:cNvPr id="177" name="Google Shape;177;p62"/>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8" name="Google Shape;178;p62"/>
          <p:cNvSpPr txBox="1">
            <a:spLocks noGrp="1"/>
          </p:cNvSpPr>
          <p:nvPr>
            <p:ph type="body" idx="1"/>
          </p:nvPr>
        </p:nvSpPr>
        <p:spPr>
          <a:xfrm>
            <a:off x="50400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62"/>
          <p:cNvSpPr txBox="1">
            <a:spLocks noGrp="1"/>
          </p:cNvSpPr>
          <p:nvPr>
            <p:ph type="body" idx="2"/>
          </p:nvPr>
        </p:nvSpPr>
        <p:spPr>
          <a:xfrm>
            <a:off x="5152680" y="1326600"/>
            <a:ext cx="442692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62"/>
          <p:cNvSpPr txBox="1">
            <a:spLocks noGrp="1"/>
          </p:cNvSpPr>
          <p:nvPr>
            <p:ph type="body" idx="3"/>
          </p:nvPr>
        </p:nvSpPr>
        <p:spPr>
          <a:xfrm>
            <a:off x="50400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81"/>
        <p:cNvGrpSpPr/>
        <p:nvPr/>
      </p:nvGrpSpPr>
      <p:grpSpPr>
        <a:xfrm>
          <a:off x="0" y="0"/>
          <a:ext cx="0" cy="0"/>
          <a:chOff x="0" y="0"/>
          <a:chExt cx="0" cy="0"/>
        </a:xfrm>
      </p:grpSpPr>
      <p:sp>
        <p:nvSpPr>
          <p:cNvPr id="182" name="Google Shape;182;p63"/>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3" name="Google Shape;183;p63"/>
          <p:cNvSpPr txBox="1">
            <a:spLocks noGrp="1"/>
          </p:cNvSpPr>
          <p:nvPr>
            <p:ph type="body" idx="1"/>
          </p:nvPr>
        </p:nvSpPr>
        <p:spPr>
          <a:xfrm>
            <a:off x="504000" y="1326600"/>
            <a:ext cx="442692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63"/>
          <p:cNvSpPr txBox="1">
            <a:spLocks noGrp="1"/>
          </p:cNvSpPr>
          <p:nvPr>
            <p:ph type="body" idx="2"/>
          </p:nvPr>
        </p:nvSpPr>
        <p:spPr>
          <a:xfrm>
            <a:off x="515268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63"/>
          <p:cNvSpPr txBox="1">
            <a:spLocks noGrp="1"/>
          </p:cNvSpPr>
          <p:nvPr>
            <p:ph type="body" idx="3"/>
          </p:nvPr>
        </p:nvSpPr>
        <p:spPr>
          <a:xfrm>
            <a:off x="515268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86"/>
        <p:cNvGrpSpPr/>
        <p:nvPr/>
      </p:nvGrpSpPr>
      <p:grpSpPr>
        <a:xfrm>
          <a:off x="0" y="0"/>
          <a:ext cx="0" cy="0"/>
          <a:chOff x="0" y="0"/>
          <a:chExt cx="0" cy="0"/>
        </a:xfrm>
      </p:grpSpPr>
      <p:sp>
        <p:nvSpPr>
          <p:cNvPr id="187" name="Google Shape;187;p64"/>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8" name="Google Shape;188;p64"/>
          <p:cNvSpPr txBox="1">
            <a:spLocks noGrp="1"/>
          </p:cNvSpPr>
          <p:nvPr>
            <p:ph type="body" idx="1"/>
          </p:nvPr>
        </p:nvSpPr>
        <p:spPr>
          <a:xfrm>
            <a:off x="50400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64"/>
          <p:cNvSpPr txBox="1">
            <a:spLocks noGrp="1"/>
          </p:cNvSpPr>
          <p:nvPr>
            <p:ph type="body" idx="2"/>
          </p:nvPr>
        </p:nvSpPr>
        <p:spPr>
          <a:xfrm>
            <a:off x="515268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64"/>
          <p:cNvSpPr txBox="1">
            <a:spLocks noGrp="1"/>
          </p:cNvSpPr>
          <p:nvPr>
            <p:ph type="body" idx="3"/>
          </p:nvPr>
        </p:nvSpPr>
        <p:spPr>
          <a:xfrm>
            <a:off x="504000" y="3044520"/>
            <a:ext cx="907200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91"/>
        <p:cNvGrpSpPr/>
        <p:nvPr/>
      </p:nvGrpSpPr>
      <p:grpSpPr>
        <a:xfrm>
          <a:off x="0" y="0"/>
          <a:ext cx="0" cy="0"/>
          <a:chOff x="0" y="0"/>
          <a:chExt cx="0" cy="0"/>
        </a:xfrm>
      </p:grpSpPr>
      <p:sp>
        <p:nvSpPr>
          <p:cNvPr id="192" name="Google Shape;192;p65"/>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3" name="Google Shape;193;p65"/>
          <p:cNvSpPr txBox="1">
            <a:spLocks noGrp="1"/>
          </p:cNvSpPr>
          <p:nvPr>
            <p:ph type="body" idx="1"/>
          </p:nvPr>
        </p:nvSpPr>
        <p:spPr>
          <a:xfrm>
            <a:off x="504000" y="1326600"/>
            <a:ext cx="907200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65"/>
          <p:cNvSpPr txBox="1">
            <a:spLocks noGrp="1"/>
          </p:cNvSpPr>
          <p:nvPr>
            <p:ph type="body" idx="2"/>
          </p:nvPr>
        </p:nvSpPr>
        <p:spPr>
          <a:xfrm>
            <a:off x="504000" y="3044520"/>
            <a:ext cx="907200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95"/>
        <p:cNvGrpSpPr/>
        <p:nvPr/>
      </p:nvGrpSpPr>
      <p:grpSpPr>
        <a:xfrm>
          <a:off x="0" y="0"/>
          <a:ext cx="0" cy="0"/>
          <a:chOff x="0" y="0"/>
          <a:chExt cx="0" cy="0"/>
        </a:xfrm>
      </p:grpSpPr>
      <p:sp>
        <p:nvSpPr>
          <p:cNvPr id="196" name="Google Shape;196;p66"/>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7" name="Google Shape;197;p66"/>
          <p:cNvSpPr txBox="1">
            <a:spLocks noGrp="1"/>
          </p:cNvSpPr>
          <p:nvPr>
            <p:ph type="body" idx="1"/>
          </p:nvPr>
        </p:nvSpPr>
        <p:spPr>
          <a:xfrm>
            <a:off x="50400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66"/>
          <p:cNvSpPr txBox="1">
            <a:spLocks noGrp="1"/>
          </p:cNvSpPr>
          <p:nvPr>
            <p:ph type="body" idx="2"/>
          </p:nvPr>
        </p:nvSpPr>
        <p:spPr>
          <a:xfrm>
            <a:off x="515268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66"/>
          <p:cNvSpPr txBox="1">
            <a:spLocks noGrp="1"/>
          </p:cNvSpPr>
          <p:nvPr>
            <p:ph type="body" idx="3"/>
          </p:nvPr>
        </p:nvSpPr>
        <p:spPr>
          <a:xfrm>
            <a:off x="50400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66"/>
          <p:cNvSpPr txBox="1">
            <a:spLocks noGrp="1"/>
          </p:cNvSpPr>
          <p:nvPr>
            <p:ph type="body" idx="4"/>
          </p:nvPr>
        </p:nvSpPr>
        <p:spPr>
          <a:xfrm>
            <a:off x="515268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01"/>
        <p:cNvGrpSpPr/>
        <p:nvPr/>
      </p:nvGrpSpPr>
      <p:grpSpPr>
        <a:xfrm>
          <a:off x="0" y="0"/>
          <a:ext cx="0" cy="0"/>
          <a:chOff x="0" y="0"/>
          <a:chExt cx="0" cy="0"/>
        </a:xfrm>
      </p:grpSpPr>
      <p:sp>
        <p:nvSpPr>
          <p:cNvPr id="202" name="Google Shape;202;p67"/>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3" name="Google Shape;203;p67"/>
          <p:cNvSpPr txBox="1">
            <a:spLocks noGrp="1"/>
          </p:cNvSpPr>
          <p:nvPr>
            <p:ph type="body" idx="1"/>
          </p:nvPr>
        </p:nvSpPr>
        <p:spPr>
          <a:xfrm>
            <a:off x="504000" y="132660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 name="Google Shape;204;p67"/>
          <p:cNvSpPr txBox="1">
            <a:spLocks noGrp="1"/>
          </p:cNvSpPr>
          <p:nvPr>
            <p:ph type="body" idx="2"/>
          </p:nvPr>
        </p:nvSpPr>
        <p:spPr>
          <a:xfrm>
            <a:off x="3571560" y="132660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67"/>
          <p:cNvSpPr txBox="1">
            <a:spLocks noGrp="1"/>
          </p:cNvSpPr>
          <p:nvPr>
            <p:ph type="body" idx="3"/>
          </p:nvPr>
        </p:nvSpPr>
        <p:spPr>
          <a:xfrm>
            <a:off x="6639120" y="132660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67"/>
          <p:cNvSpPr txBox="1">
            <a:spLocks noGrp="1"/>
          </p:cNvSpPr>
          <p:nvPr>
            <p:ph type="body" idx="4"/>
          </p:nvPr>
        </p:nvSpPr>
        <p:spPr>
          <a:xfrm>
            <a:off x="504000" y="304452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7" name="Google Shape;207;p67"/>
          <p:cNvSpPr txBox="1">
            <a:spLocks noGrp="1"/>
          </p:cNvSpPr>
          <p:nvPr>
            <p:ph type="body" idx="5"/>
          </p:nvPr>
        </p:nvSpPr>
        <p:spPr>
          <a:xfrm>
            <a:off x="3571560" y="304452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67"/>
          <p:cNvSpPr txBox="1">
            <a:spLocks noGrp="1"/>
          </p:cNvSpPr>
          <p:nvPr>
            <p:ph type="body" idx="6"/>
          </p:nvPr>
        </p:nvSpPr>
        <p:spPr>
          <a:xfrm>
            <a:off x="6639120" y="304452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
        <p:cNvGrpSpPr/>
        <p:nvPr/>
      </p:nvGrpSpPr>
      <p:grpSpPr>
        <a:xfrm>
          <a:off x="0" y="0"/>
          <a:ext cx="0" cy="0"/>
          <a:chOff x="0" y="0"/>
          <a:chExt cx="0" cy="0"/>
        </a:xfrm>
      </p:grpSpPr>
      <p:sp>
        <p:nvSpPr>
          <p:cNvPr id="20" name="Google Shape;20;p38"/>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1"/>
        <p:cNvGrpSpPr/>
        <p:nvPr/>
      </p:nvGrpSpPr>
      <p:grpSpPr>
        <a:xfrm>
          <a:off x="0" y="0"/>
          <a:ext cx="0" cy="0"/>
          <a:chOff x="0" y="0"/>
          <a:chExt cx="0" cy="0"/>
        </a:xfrm>
      </p:grpSpPr>
      <p:sp>
        <p:nvSpPr>
          <p:cNvPr id="22" name="Google Shape;22;p39"/>
          <p:cNvSpPr txBox="1">
            <a:spLocks noGrp="1"/>
          </p:cNvSpPr>
          <p:nvPr>
            <p:ph type="subTitle" idx="1"/>
          </p:nvPr>
        </p:nvSpPr>
        <p:spPr>
          <a:xfrm>
            <a:off x="504000" y="226080"/>
            <a:ext cx="9072000" cy="4388400"/>
          </a:xfrm>
          <a:prstGeom prst="rect">
            <a:avLst/>
          </a:prstGeom>
          <a:noFill/>
          <a:ln>
            <a:noFill/>
          </a:ln>
        </p:spPr>
        <p:txBody>
          <a:bodyPr spcFirstLastPara="1" wrap="square" lIns="0" tIns="0" rIns="0" bIns="0" anchor="ctr" anchorCtr="0">
            <a:sp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3"/>
        <p:cNvGrpSpPr/>
        <p:nvPr/>
      </p:nvGrpSpPr>
      <p:grpSpPr>
        <a:xfrm>
          <a:off x="0" y="0"/>
          <a:ext cx="0" cy="0"/>
          <a:chOff x="0" y="0"/>
          <a:chExt cx="0" cy="0"/>
        </a:xfrm>
      </p:grpSpPr>
      <p:sp>
        <p:nvSpPr>
          <p:cNvPr id="24" name="Google Shape;24;p40"/>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0"/>
          <p:cNvSpPr txBox="1">
            <a:spLocks noGrp="1"/>
          </p:cNvSpPr>
          <p:nvPr>
            <p:ph type="body" idx="1"/>
          </p:nvPr>
        </p:nvSpPr>
        <p:spPr>
          <a:xfrm>
            <a:off x="50400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40"/>
          <p:cNvSpPr txBox="1">
            <a:spLocks noGrp="1"/>
          </p:cNvSpPr>
          <p:nvPr>
            <p:ph type="body" idx="2"/>
          </p:nvPr>
        </p:nvSpPr>
        <p:spPr>
          <a:xfrm>
            <a:off x="5152680" y="1326600"/>
            <a:ext cx="442692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40"/>
          <p:cNvSpPr txBox="1">
            <a:spLocks noGrp="1"/>
          </p:cNvSpPr>
          <p:nvPr>
            <p:ph type="body" idx="3"/>
          </p:nvPr>
        </p:nvSpPr>
        <p:spPr>
          <a:xfrm>
            <a:off x="50400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8"/>
        <p:cNvGrpSpPr/>
        <p:nvPr/>
      </p:nvGrpSpPr>
      <p:grpSpPr>
        <a:xfrm>
          <a:off x="0" y="0"/>
          <a:ext cx="0" cy="0"/>
          <a:chOff x="0" y="0"/>
          <a:chExt cx="0" cy="0"/>
        </a:xfrm>
      </p:grpSpPr>
      <p:sp>
        <p:nvSpPr>
          <p:cNvPr id="29" name="Google Shape;29;p41"/>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1"/>
          <p:cNvSpPr txBox="1">
            <a:spLocks noGrp="1"/>
          </p:cNvSpPr>
          <p:nvPr>
            <p:ph type="body" idx="1"/>
          </p:nvPr>
        </p:nvSpPr>
        <p:spPr>
          <a:xfrm>
            <a:off x="504000" y="1326600"/>
            <a:ext cx="442692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1"/>
          <p:cNvSpPr txBox="1">
            <a:spLocks noGrp="1"/>
          </p:cNvSpPr>
          <p:nvPr>
            <p:ph type="body" idx="2"/>
          </p:nvPr>
        </p:nvSpPr>
        <p:spPr>
          <a:xfrm>
            <a:off x="515268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1"/>
          <p:cNvSpPr txBox="1">
            <a:spLocks noGrp="1"/>
          </p:cNvSpPr>
          <p:nvPr>
            <p:ph type="body" idx="3"/>
          </p:nvPr>
        </p:nvSpPr>
        <p:spPr>
          <a:xfrm>
            <a:off x="515268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3"/>
        <p:cNvGrpSpPr/>
        <p:nvPr/>
      </p:nvGrpSpPr>
      <p:grpSpPr>
        <a:xfrm>
          <a:off x="0" y="0"/>
          <a:ext cx="0" cy="0"/>
          <a:chOff x="0" y="0"/>
          <a:chExt cx="0" cy="0"/>
        </a:xfrm>
      </p:grpSpPr>
      <p:sp>
        <p:nvSpPr>
          <p:cNvPr id="34" name="Google Shape;34;p42"/>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2"/>
          <p:cNvSpPr txBox="1">
            <a:spLocks noGrp="1"/>
          </p:cNvSpPr>
          <p:nvPr>
            <p:ph type="body" idx="1"/>
          </p:nvPr>
        </p:nvSpPr>
        <p:spPr>
          <a:xfrm>
            <a:off x="50400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2"/>
          <p:cNvSpPr txBox="1">
            <a:spLocks noGrp="1"/>
          </p:cNvSpPr>
          <p:nvPr>
            <p:ph type="body" idx="2"/>
          </p:nvPr>
        </p:nvSpPr>
        <p:spPr>
          <a:xfrm>
            <a:off x="515268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2"/>
          <p:cNvSpPr txBox="1">
            <a:spLocks noGrp="1"/>
          </p:cNvSpPr>
          <p:nvPr>
            <p:ph type="body" idx="3"/>
          </p:nvPr>
        </p:nvSpPr>
        <p:spPr>
          <a:xfrm>
            <a:off x="504000" y="3044520"/>
            <a:ext cx="907200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504000" y="225720"/>
            <a:ext cx="9071640" cy="946800"/>
          </a:xfrm>
          <a:prstGeom prst="rect">
            <a:avLst/>
          </a:prstGeom>
          <a:noFill/>
          <a:ln>
            <a:noFill/>
          </a:ln>
        </p:spPr>
        <p:txBody>
          <a:bodyPr spcFirstLastPara="1" wrap="square" lIns="0" tIns="0" rIns="0" bIns="0" anchor="ctr" anchorCtr="0">
            <a:sp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7"/>
          <p:cNvSpPr txBox="1">
            <a:spLocks noGrp="1"/>
          </p:cNvSpPr>
          <p:nvPr>
            <p:ph type="body" idx="1"/>
          </p:nvPr>
        </p:nvSpPr>
        <p:spPr>
          <a:xfrm>
            <a:off x="504000" y="1326600"/>
            <a:ext cx="9071640" cy="328824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6"/>
        <p:cNvGrpSpPr/>
        <p:nvPr/>
      </p:nvGrpSpPr>
      <p:grpSpPr>
        <a:xfrm>
          <a:off x="0" y="0"/>
          <a:ext cx="0" cy="0"/>
          <a:chOff x="0" y="0"/>
          <a:chExt cx="0" cy="0"/>
        </a:xfrm>
      </p:grpSpPr>
      <p:sp>
        <p:nvSpPr>
          <p:cNvPr id="57" name="Google Shape;57;p29"/>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29"/>
          <p:cNvSpPr txBox="1">
            <a:spLocks noGrp="1"/>
          </p:cNvSpPr>
          <p:nvPr>
            <p:ph type="body" idx="1"/>
          </p:nvPr>
        </p:nvSpPr>
        <p:spPr>
          <a:xfrm>
            <a:off x="504000" y="1326600"/>
            <a:ext cx="9072000" cy="328860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7"/>
        <p:cNvGrpSpPr/>
        <p:nvPr/>
      </p:nvGrpSpPr>
      <p:grpSpPr>
        <a:xfrm>
          <a:off x="0" y="0"/>
          <a:ext cx="0" cy="0"/>
          <a:chOff x="0" y="0"/>
          <a:chExt cx="0" cy="0"/>
        </a:xfrm>
      </p:grpSpPr>
      <p:sp>
        <p:nvSpPr>
          <p:cNvPr id="108" name="Google Shape;108;p31"/>
          <p:cNvSpPr txBox="1">
            <a:spLocks noGrp="1"/>
          </p:cNvSpPr>
          <p:nvPr>
            <p:ph type="title"/>
          </p:nvPr>
        </p:nvSpPr>
        <p:spPr>
          <a:xfrm>
            <a:off x="504000" y="225720"/>
            <a:ext cx="9071640" cy="946800"/>
          </a:xfrm>
          <a:prstGeom prst="rect">
            <a:avLst/>
          </a:prstGeom>
          <a:noFill/>
          <a:ln>
            <a:noFill/>
          </a:ln>
        </p:spPr>
        <p:txBody>
          <a:bodyPr spcFirstLastPara="1" wrap="square" lIns="0" tIns="0" rIns="0" bIns="0" anchor="ctr" anchorCtr="0">
            <a:sp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9" name="Google Shape;109;p31"/>
          <p:cNvSpPr txBox="1">
            <a:spLocks noGrp="1"/>
          </p:cNvSpPr>
          <p:nvPr>
            <p:ph type="body" idx="1"/>
          </p:nvPr>
        </p:nvSpPr>
        <p:spPr>
          <a:xfrm>
            <a:off x="504000" y="1326600"/>
            <a:ext cx="9071640" cy="328824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8"/>
        <p:cNvGrpSpPr/>
        <p:nvPr/>
      </p:nvGrpSpPr>
      <p:grpSpPr>
        <a:xfrm>
          <a:off x="0" y="0"/>
          <a:ext cx="0" cy="0"/>
          <a:chOff x="0" y="0"/>
          <a:chExt cx="0" cy="0"/>
        </a:xfrm>
      </p:grpSpPr>
      <p:sp>
        <p:nvSpPr>
          <p:cNvPr id="159" name="Google Shape;159;p33"/>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0" name="Google Shape;160;p33"/>
          <p:cNvSpPr txBox="1">
            <a:spLocks noGrp="1"/>
          </p:cNvSpPr>
          <p:nvPr>
            <p:ph type="body" idx="1"/>
          </p:nvPr>
        </p:nvSpPr>
        <p:spPr>
          <a:xfrm>
            <a:off x="504000" y="1326600"/>
            <a:ext cx="9072000" cy="328860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Sustainable_Development_Goals" TargetMode="External"/><Relationship Id="rId2" Type="http://schemas.openxmlformats.org/officeDocument/2006/relationships/image" Target="../media/image5.png"/><Relationship Id="rId1" Type="http://schemas.openxmlformats.org/officeDocument/2006/relationships/slideLayout" Target="../slideLayouts/slideLayout15.xml"/><Relationship Id="rId5" Type="http://schemas.openxmlformats.org/officeDocument/2006/relationships/image" Target="../media/image1.jpg"/><Relationship Id="rId4"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s://inspireyouth.eu/methodological-guide-of-inspire-projec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_heading=h.3o7alnk"/><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en/startup-start-up-business-start-1018514/" TargetMode="External"/><Relationship Id="rId2" Type="http://schemas.openxmlformats.org/officeDocument/2006/relationships/image" Target="../media/image4.png"/><Relationship Id="rId1" Type="http://schemas.openxmlformats.org/officeDocument/2006/relationships/slideLayout" Target="../slideLayouts/slideLayout15.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1"/>
          <p:cNvPicPr preferRelativeResize="0"/>
          <p:nvPr/>
        </p:nvPicPr>
        <p:blipFill rotWithShape="1">
          <a:blip r:embed="rId3">
            <a:alphaModFix/>
          </a:blip>
          <a:srcRect/>
          <a:stretch/>
        </p:blipFill>
        <p:spPr>
          <a:xfrm>
            <a:off x="6552000" y="72000"/>
            <a:ext cx="3505320" cy="718920"/>
          </a:xfrm>
          <a:prstGeom prst="rect">
            <a:avLst/>
          </a:prstGeom>
          <a:noFill/>
          <a:ln>
            <a:noFill/>
          </a:ln>
        </p:spPr>
      </p:pic>
      <p:sp>
        <p:nvSpPr>
          <p:cNvPr id="214" name="Google Shape;214;p1"/>
          <p:cNvSpPr/>
          <p:nvPr/>
        </p:nvSpPr>
        <p:spPr>
          <a:xfrm>
            <a:off x="3418395" y="1699463"/>
            <a:ext cx="6321405" cy="2215991"/>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r>
              <a:rPr lang="en-US" sz="3600" b="0" i="0" u="none" strike="noStrike" cap="none">
                <a:solidFill>
                  <a:srgbClr val="595959"/>
                </a:solidFill>
                <a:latin typeface="Arial"/>
                <a:ea typeface="Arial"/>
                <a:cs typeface="Arial"/>
                <a:sym typeface="Arial"/>
              </a:rPr>
              <a:t>INSPIRE</a:t>
            </a:r>
            <a:endParaRPr/>
          </a:p>
          <a:p>
            <a:pPr marL="0" marR="0" lvl="0" indent="0" algn="ctr" rtl="0">
              <a:lnSpc>
                <a:spcPct val="100000"/>
              </a:lnSpc>
              <a:spcBef>
                <a:spcPts val="0"/>
              </a:spcBef>
              <a:spcAft>
                <a:spcPts val="0"/>
              </a:spcAft>
              <a:buNone/>
            </a:pPr>
            <a:r>
              <a:rPr lang="en-US" sz="3600" b="0" i="0" u="none" strike="noStrike" cap="none">
                <a:solidFill>
                  <a:srgbClr val="7F7F7F"/>
                </a:solidFill>
                <a:latin typeface="Arial"/>
                <a:ea typeface="Arial"/>
                <a:cs typeface="Arial"/>
                <a:sym typeface="Arial"/>
              </a:rPr>
              <a:t>INnovative Serious Play for Identifying your Role in Social Entrepreneurship</a:t>
            </a:r>
            <a:endParaRPr sz="3600" b="0" i="0" u="none" strike="noStrike" cap="none">
              <a:solidFill>
                <a:srgbClr val="7F7F7F"/>
              </a:solidFill>
              <a:latin typeface="Arial"/>
              <a:ea typeface="Arial"/>
              <a:cs typeface="Arial"/>
              <a:sym typeface="Arial"/>
            </a:endParaRPr>
          </a:p>
        </p:txBody>
      </p:sp>
      <p:pic>
        <p:nvPicPr>
          <p:cNvPr id="215" name="Google Shape;215;p1" descr="Αποτέλεσμα εικόνας για digital game entrepreneurship"/>
          <p:cNvPicPr preferRelativeResize="0"/>
          <p:nvPr/>
        </p:nvPicPr>
        <p:blipFill rotWithShape="1">
          <a:blip r:embed="rId4">
            <a:alphaModFix/>
          </a:blip>
          <a:srcRect l="37501" r="26895"/>
          <a:stretch/>
        </p:blipFill>
        <p:spPr>
          <a:xfrm>
            <a:off x="0" y="0"/>
            <a:ext cx="3031368" cy="5670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4" name="Google Shape;534;p23"/>
          <p:cNvSpPr/>
          <p:nvPr/>
        </p:nvSpPr>
        <p:spPr>
          <a:xfrm>
            <a:off x="936000" y="-29520"/>
            <a:ext cx="8228160" cy="9892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3"/>
          <p:cNvSpPr/>
          <p:nvPr/>
        </p:nvSpPr>
        <p:spPr>
          <a:xfrm>
            <a:off x="524520" y="370636"/>
            <a:ext cx="9070560" cy="430887"/>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None/>
            </a:pPr>
            <a:r>
              <a:rPr lang="en-US" sz="2800" dirty="0">
                <a:solidFill>
                  <a:schemeClr val="dk1"/>
                </a:solidFill>
                <a:latin typeface="Arial"/>
                <a:ea typeface="Arial"/>
                <a:cs typeface="Arial"/>
                <a:sym typeface="Arial"/>
              </a:rPr>
              <a:t>TYPES OF SOCIAL ENTERPRISES </a:t>
            </a:r>
            <a:endParaRPr sz="2600" b="0" strike="noStrike" dirty="0">
              <a:solidFill>
                <a:schemeClr val="dk1"/>
              </a:solidFill>
              <a:latin typeface="Arial"/>
              <a:ea typeface="Arial"/>
              <a:cs typeface="Arial"/>
              <a:sym typeface="Arial"/>
            </a:endParaRPr>
          </a:p>
        </p:txBody>
      </p:sp>
      <p:sp>
        <p:nvSpPr>
          <p:cNvPr id="536" name="Google Shape;536;p23"/>
          <p:cNvSpPr/>
          <p:nvPr/>
        </p:nvSpPr>
        <p:spPr>
          <a:xfrm>
            <a:off x="504000" y="1326600"/>
            <a:ext cx="9070560" cy="32871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7" name="Google Shape;537;p23"/>
          <p:cNvGrpSpPr/>
          <p:nvPr/>
        </p:nvGrpSpPr>
        <p:grpSpPr>
          <a:xfrm>
            <a:off x="-3363178" y="1004533"/>
            <a:ext cx="8157246" cy="4451533"/>
            <a:chOff x="-3708862" y="-573708"/>
            <a:chExt cx="8157246" cy="4451533"/>
          </a:xfrm>
        </p:grpSpPr>
        <p:sp>
          <p:nvSpPr>
            <p:cNvPr id="538" name="Google Shape;538;p23"/>
            <p:cNvSpPr/>
            <p:nvPr/>
          </p:nvSpPr>
          <p:spPr>
            <a:xfrm>
              <a:off x="-3708862" y="-573708"/>
              <a:ext cx="4451533" cy="4451533"/>
            </a:xfrm>
            <a:prstGeom prst="blockArc">
              <a:avLst>
                <a:gd name="adj1" fmla="val 18900000"/>
                <a:gd name="adj2" fmla="val 2700000"/>
                <a:gd name="adj3" fmla="val 485"/>
              </a:avLst>
            </a:prstGeom>
            <a:noFill/>
            <a:ln w="254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3"/>
            <p:cNvSpPr/>
            <p:nvPr/>
          </p:nvSpPr>
          <p:spPr>
            <a:xfrm>
              <a:off x="607379" y="335044"/>
              <a:ext cx="3841005" cy="1217883"/>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3"/>
            <p:cNvSpPr txBox="1"/>
            <p:nvPr/>
          </p:nvSpPr>
          <p:spPr>
            <a:xfrm>
              <a:off x="607379" y="335044"/>
              <a:ext cx="3841005" cy="1217883"/>
            </a:xfrm>
            <a:prstGeom prst="rect">
              <a:avLst/>
            </a:prstGeom>
            <a:noFill/>
            <a:ln>
              <a:noFill/>
            </a:ln>
          </p:spPr>
          <p:txBody>
            <a:bodyPr spcFirstLastPara="1" wrap="square" lIns="749225" tIns="45700" rIns="45700" bIns="45700" anchor="ctr" anchorCtr="0">
              <a:noAutofit/>
            </a:bodyPr>
            <a:lstStyle/>
            <a:p>
              <a:pPr>
                <a:lnSpc>
                  <a:spcPct val="90000"/>
                </a:lnSpc>
              </a:pPr>
              <a:r>
                <a:rPr lang="en-GB" sz="1800" dirty="0">
                  <a:solidFill>
                    <a:schemeClr val="lt1"/>
                  </a:solidFill>
                </a:rPr>
                <a:t>Associations, Foundations</a:t>
              </a:r>
              <a:endParaRPr sz="1800" dirty="0">
                <a:solidFill>
                  <a:schemeClr val="lt1"/>
                </a:solidFill>
              </a:endParaRPr>
            </a:p>
          </p:txBody>
        </p:sp>
        <p:sp>
          <p:nvSpPr>
            <p:cNvPr id="541" name="Google Shape;541;p23"/>
            <p:cNvSpPr/>
            <p:nvPr/>
          </p:nvSpPr>
          <p:spPr>
            <a:xfrm>
              <a:off x="17429" y="354036"/>
              <a:ext cx="1179900" cy="1179900"/>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3"/>
            <p:cNvSpPr/>
            <p:nvPr/>
          </p:nvSpPr>
          <p:spPr>
            <a:xfrm>
              <a:off x="607379" y="1888170"/>
              <a:ext cx="3841005" cy="943920"/>
            </a:xfrm>
            <a:prstGeom prst="rect">
              <a:avLst/>
            </a:prstGeom>
            <a:solidFill>
              <a:srgbClr val="7F63A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3"/>
            <p:cNvSpPr txBox="1"/>
            <p:nvPr/>
          </p:nvSpPr>
          <p:spPr>
            <a:xfrm>
              <a:off x="607379" y="1888170"/>
              <a:ext cx="3841005" cy="943920"/>
            </a:xfrm>
            <a:prstGeom prst="rect">
              <a:avLst/>
            </a:prstGeom>
            <a:noFill/>
            <a:ln>
              <a:noFill/>
            </a:ln>
          </p:spPr>
          <p:txBody>
            <a:bodyPr spcFirstLastPara="1" wrap="square" lIns="749225" tIns="45700" rIns="45700" bIns="45700" anchor="ctr" anchorCtr="0">
              <a:noAutofit/>
            </a:bodyPr>
            <a:lstStyle/>
            <a:p>
              <a:pPr marL="0" marR="0" lvl="0" indent="0" algn="l" rtl="0">
                <a:lnSpc>
                  <a:spcPct val="90000"/>
                </a:lnSpc>
                <a:spcBef>
                  <a:spcPts val="0"/>
                </a:spcBef>
                <a:spcAft>
                  <a:spcPts val="0"/>
                </a:spcAft>
                <a:buNone/>
              </a:pPr>
              <a:r>
                <a:rPr lang="en-GB" sz="1800" dirty="0">
                  <a:solidFill>
                    <a:schemeClr val="lt1"/>
                  </a:solidFill>
                </a:rPr>
                <a:t>Non-profit organizations</a:t>
              </a:r>
              <a:endParaRPr sz="1800" dirty="0">
                <a:solidFill>
                  <a:schemeClr val="lt1"/>
                </a:solidFill>
              </a:endParaRPr>
            </a:p>
          </p:txBody>
        </p:sp>
        <p:sp>
          <p:nvSpPr>
            <p:cNvPr id="544" name="Google Shape;544;p23"/>
            <p:cNvSpPr/>
            <p:nvPr/>
          </p:nvSpPr>
          <p:spPr>
            <a:xfrm>
              <a:off x="17429" y="1770180"/>
              <a:ext cx="1179900" cy="1179900"/>
            </a:xfrm>
            <a:prstGeom prst="ellipse">
              <a:avLst/>
            </a:prstGeom>
            <a:solidFill>
              <a:schemeClr val="lt1"/>
            </a:solidFill>
            <a:ln w="25400" cap="flat" cmpd="sng">
              <a:solidFill>
                <a:srgbClr val="7F63A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5" name="Google Shape;545;p23"/>
          <p:cNvGrpSpPr/>
          <p:nvPr/>
        </p:nvGrpSpPr>
        <p:grpSpPr>
          <a:xfrm>
            <a:off x="728808" y="586697"/>
            <a:ext cx="8820977" cy="5192129"/>
            <a:chOff x="-4165867" y="-668486"/>
            <a:chExt cx="8820977" cy="5192129"/>
          </a:xfrm>
        </p:grpSpPr>
        <p:sp>
          <p:nvSpPr>
            <p:cNvPr id="546" name="Google Shape;546;p23"/>
            <p:cNvSpPr/>
            <p:nvPr/>
          </p:nvSpPr>
          <p:spPr>
            <a:xfrm>
              <a:off x="-4165867" y="-668486"/>
              <a:ext cx="5192129" cy="5192129"/>
            </a:xfrm>
            <a:prstGeom prst="blockArc">
              <a:avLst>
                <a:gd name="adj1" fmla="val 18900000"/>
                <a:gd name="adj2" fmla="val 2700000"/>
                <a:gd name="adj3" fmla="val 416"/>
              </a:avLst>
            </a:prstGeom>
            <a:no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3"/>
            <p:cNvSpPr/>
            <p:nvPr/>
          </p:nvSpPr>
          <p:spPr>
            <a:xfrm>
              <a:off x="922757" y="552003"/>
              <a:ext cx="3732353" cy="1101340"/>
            </a:xfrm>
            <a:prstGeom prst="rect">
              <a:avLst/>
            </a:prstGeom>
            <a:solidFill>
              <a:srgbClr val="49AC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3"/>
            <p:cNvSpPr txBox="1"/>
            <p:nvPr/>
          </p:nvSpPr>
          <p:spPr>
            <a:xfrm>
              <a:off x="922757" y="552003"/>
              <a:ext cx="3732353" cy="1101340"/>
            </a:xfrm>
            <a:prstGeom prst="rect">
              <a:avLst/>
            </a:prstGeom>
            <a:noFill/>
            <a:ln>
              <a:noFill/>
            </a:ln>
          </p:spPr>
          <p:txBody>
            <a:bodyPr spcFirstLastPara="1" wrap="square" lIns="874175" tIns="45700" rIns="45700" bIns="45700" anchor="ctr" anchorCtr="0">
              <a:noAutofit/>
            </a:bodyPr>
            <a:lstStyle/>
            <a:p>
              <a:pPr marL="0" lvl="0" indent="0">
                <a:lnSpc>
                  <a:spcPct val="90000"/>
                </a:lnSpc>
                <a:buFont typeface="Arial"/>
                <a:buNone/>
              </a:pPr>
              <a:r>
                <a:rPr lang="en-GB" sz="1800" dirty="0">
                  <a:solidFill>
                    <a:schemeClr val="lt1"/>
                  </a:solidFill>
                </a:rPr>
                <a:t>Cooperatives</a:t>
              </a:r>
              <a:endParaRPr sz="1800" dirty="0">
                <a:solidFill>
                  <a:schemeClr val="lt1"/>
                </a:solidFill>
              </a:endParaRPr>
            </a:p>
          </p:txBody>
        </p:sp>
        <p:sp>
          <p:nvSpPr>
            <p:cNvPr id="549" name="Google Shape;549;p23"/>
            <p:cNvSpPr/>
            <p:nvPr/>
          </p:nvSpPr>
          <p:spPr>
            <a:xfrm>
              <a:off x="357844" y="594167"/>
              <a:ext cx="1022925" cy="1014500"/>
            </a:xfrm>
            <a:prstGeom prst="ellipse">
              <a:avLst/>
            </a:prstGeom>
            <a:solidFill>
              <a:schemeClr val="lt1"/>
            </a:solidFill>
            <a:ln w="25400" cap="flat" cmpd="sng">
              <a:solidFill>
                <a:srgbClr val="49AC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3"/>
            <p:cNvSpPr/>
            <p:nvPr/>
          </p:nvSpPr>
          <p:spPr>
            <a:xfrm>
              <a:off x="998984" y="2161965"/>
              <a:ext cx="3616630" cy="1101340"/>
            </a:xfrm>
            <a:prstGeom prst="rect">
              <a:avLst/>
            </a:prstGeom>
            <a:solidFill>
              <a:srgbClr val="F6944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3"/>
            <p:cNvSpPr txBox="1"/>
            <p:nvPr/>
          </p:nvSpPr>
          <p:spPr>
            <a:xfrm>
              <a:off x="998984" y="2161965"/>
              <a:ext cx="3616630" cy="1101340"/>
            </a:xfrm>
            <a:prstGeom prst="rect">
              <a:avLst/>
            </a:prstGeom>
            <a:noFill/>
            <a:ln>
              <a:noFill/>
            </a:ln>
          </p:spPr>
          <p:txBody>
            <a:bodyPr spcFirstLastPara="1" wrap="square" lIns="874175" tIns="45700" rIns="45700" bIns="45700" anchor="ctr" anchorCtr="0">
              <a:noAutofit/>
            </a:bodyPr>
            <a:lstStyle/>
            <a:p>
              <a:pPr marL="0" marR="0" lvl="0" indent="0" algn="l" rtl="0">
                <a:lnSpc>
                  <a:spcPct val="90000"/>
                </a:lnSpc>
                <a:spcBef>
                  <a:spcPts val="0"/>
                </a:spcBef>
                <a:spcAft>
                  <a:spcPts val="0"/>
                </a:spcAft>
                <a:buNone/>
              </a:pPr>
              <a:r>
                <a:rPr lang="en-GB" sz="1800" dirty="0">
                  <a:solidFill>
                    <a:schemeClr val="lt1"/>
                  </a:solidFill>
                </a:rPr>
                <a:t>Social Services </a:t>
              </a:r>
              <a:endParaRPr sz="1100" dirty="0">
                <a:solidFill>
                  <a:schemeClr val="lt1"/>
                </a:solidFill>
                <a:latin typeface="Arial"/>
                <a:ea typeface="Arial"/>
                <a:cs typeface="Arial"/>
                <a:sym typeface="Arial"/>
              </a:endParaRPr>
            </a:p>
          </p:txBody>
        </p:sp>
        <p:sp>
          <p:nvSpPr>
            <p:cNvPr id="552" name="Google Shape;552;p23"/>
            <p:cNvSpPr/>
            <p:nvPr/>
          </p:nvSpPr>
          <p:spPr>
            <a:xfrm>
              <a:off x="420290" y="2176428"/>
              <a:ext cx="1052579" cy="1035508"/>
            </a:xfrm>
            <a:prstGeom prst="ellipse">
              <a:avLst/>
            </a:prstGeom>
            <a:solidFill>
              <a:schemeClr val="lt1"/>
            </a:solidFill>
            <a:ln w="25400" cap="flat" cmpd="sng">
              <a:solidFill>
                <a:srgbClr val="F6944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53" name="Google Shape;553;p23"/>
          <p:cNvPicPr preferRelativeResize="0"/>
          <p:nvPr/>
        </p:nvPicPr>
        <p:blipFill rotWithShape="1">
          <a:blip r:embed="rId3">
            <a:alphaModFix/>
          </a:blip>
          <a:srcRect/>
          <a:stretch/>
        </p:blipFill>
        <p:spPr>
          <a:xfrm>
            <a:off x="8626860" y="5250904"/>
            <a:ext cx="1752120" cy="358920"/>
          </a:xfrm>
          <a:prstGeom prst="rect">
            <a:avLst/>
          </a:prstGeom>
          <a:noFill/>
          <a:ln>
            <a:noFill/>
          </a:ln>
        </p:spPr>
      </p:pic>
      <p:cxnSp>
        <p:nvCxnSpPr>
          <p:cNvPr id="23" name="Google Shape;503;p20"/>
          <p:cNvCxnSpPr/>
          <p:nvPr/>
        </p:nvCxnSpPr>
        <p:spPr>
          <a:xfrm rot="10800000">
            <a:off x="2376000" y="900000"/>
            <a:ext cx="7704000" cy="0"/>
          </a:xfrm>
          <a:prstGeom prst="straightConnector1">
            <a:avLst/>
          </a:prstGeom>
          <a:noFill/>
          <a:ln w="76300" cap="flat" cmpd="sng">
            <a:solidFill>
              <a:srgbClr val="5F497A"/>
            </a:solidFill>
            <a:prstDash val="solid"/>
            <a:round/>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11"/>
          <p:cNvSpPr/>
          <p:nvPr/>
        </p:nvSpPr>
        <p:spPr>
          <a:xfrm>
            <a:off x="0" y="0"/>
            <a:ext cx="2374920" cy="5668920"/>
          </a:xfrm>
          <a:prstGeom prst="rect">
            <a:avLst/>
          </a:prstGeom>
          <a:solidFill>
            <a:srgbClr val="5F497A"/>
          </a:solidFill>
          <a:ln w="9525" cap="flat" cmpd="sng">
            <a:solidFill>
              <a:srgbClr val="3465A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1"/>
          <p:cNvSpPr/>
          <p:nvPr/>
        </p:nvSpPr>
        <p:spPr>
          <a:xfrm>
            <a:off x="31701" y="2290703"/>
            <a:ext cx="2374920" cy="61555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GB" sz="2000" dirty="0">
                <a:solidFill>
                  <a:schemeClr val="lt1"/>
                </a:solidFill>
              </a:rPr>
              <a:t>Start ups in partner countries</a:t>
            </a:r>
            <a:endParaRPr sz="2000" dirty="0">
              <a:solidFill>
                <a:schemeClr val="lt1"/>
              </a:solidFill>
              <a:latin typeface="Arial"/>
              <a:ea typeface="Arial"/>
              <a:cs typeface="Arial"/>
              <a:sym typeface="Arial"/>
            </a:endParaRPr>
          </a:p>
        </p:txBody>
      </p:sp>
      <p:sp>
        <p:nvSpPr>
          <p:cNvPr id="421" name="Google Shape;421;p11"/>
          <p:cNvSpPr txBox="1"/>
          <p:nvPr/>
        </p:nvSpPr>
        <p:spPr>
          <a:xfrm>
            <a:off x="677334" y="609600"/>
            <a:ext cx="8596668" cy="1320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Arial"/>
              <a:buNone/>
            </a:pPr>
            <a:endParaRPr sz="4400">
              <a:solidFill>
                <a:schemeClr val="dk1"/>
              </a:solidFill>
              <a:latin typeface="Arial"/>
              <a:ea typeface="Arial"/>
              <a:cs typeface="Arial"/>
              <a:sym typeface="Arial"/>
            </a:endParaRPr>
          </a:p>
        </p:txBody>
      </p:sp>
      <p:graphicFrame>
        <p:nvGraphicFramePr>
          <p:cNvPr id="422" name="Google Shape;422;p11"/>
          <p:cNvGraphicFramePr/>
          <p:nvPr>
            <p:extLst>
              <p:ext uri="{D42A27DB-BD31-4B8C-83A1-F6EECF244321}">
                <p14:modId xmlns:p14="http://schemas.microsoft.com/office/powerpoint/2010/main" val="3158424145"/>
              </p:ext>
            </p:extLst>
          </p:nvPr>
        </p:nvGraphicFramePr>
        <p:xfrm>
          <a:off x="2438322" y="285231"/>
          <a:ext cx="7381755" cy="4639790"/>
        </p:xfrm>
        <a:graphic>
          <a:graphicData uri="http://schemas.openxmlformats.org/drawingml/2006/table">
            <a:tbl>
              <a:tblPr firstRow="1" bandRow="1">
                <a:noFill/>
                <a:tableStyleId>{8C689BB7-49AF-43B7-8A0F-C74F5878917C}</a:tableStyleId>
              </a:tblPr>
              <a:tblGrid>
                <a:gridCol w="2309149">
                  <a:extLst>
                    <a:ext uri="{9D8B030D-6E8A-4147-A177-3AD203B41FA5}">
                      <a16:colId xmlns:a16="http://schemas.microsoft.com/office/drawing/2014/main" val="20000"/>
                    </a:ext>
                  </a:extLst>
                </a:gridCol>
                <a:gridCol w="2580231">
                  <a:extLst>
                    <a:ext uri="{9D8B030D-6E8A-4147-A177-3AD203B41FA5}">
                      <a16:colId xmlns:a16="http://schemas.microsoft.com/office/drawing/2014/main" val="20001"/>
                    </a:ext>
                  </a:extLst>
                </a:gridCol>
                <a:gridCol w="2492375">
                  <a:extLst>
                    <a:ext uri="{9D8B030D-6E8A-4147-A177-3AD203B41FA5}">
                      <a16:colId xmlns:a16="http://schemas.microsoft.com/office/drawing/2014/main" val="20002"/>
                    </a:ext>
                  </a:extLst>
                </a:gridCol>
              </a:tblGrid>
              <a:tr h="621125">
                <a:tc>
                  <a:txBody>
                    <a:bodyPr/>
                    <a:lstStyle/>
                    <a:p>
                      <a:pPr marL="0" marR="0" lvl="0" indent="0" algn="ctr" rtl="0">
                        <a:spcBef>
                          <a:spcPts val="0"/>
                        </a:spcBef>
                        <a:spcAft>
                          <a:spcPts val="0"/>
                        </a:spcAft>
                        <a:buNone/>
                      </a:pPr>
                      <a:r>
                        <a:rPr lang="en-GB" sz="1800" dirty="0"/>
                        <a:t>Start-ups in Greece</a:t>
                      </a:r>
                      <a:endParaRPr dirty="0"/>
                    </a:p>
                  </a:txBody>
                  <a:tcPr marL="91450" marR="91450" marT="45725" marB="45725"/>
                </a:tc>
                <a:tc>
                  <a:txBody>
                    <a:bodyPr/>
                    <a:lstStyle/>
                    <a:p>
                      <a:pPr marL="0" marR="0" lvl="0" indent="0" algn="ctr" rtl="0">
                        <a:lnSpc>
                          <a:spcPct val="100000"/>
                        </a:lnSpc>
                        <a:spcBef>
                          <a:spcPts val="0"/>
                        </a:spcBef>
                        <a:spcAft>
                          <a:spcPts val="0"/>
                        </a:spcAft>
                        <a:buClr>
                          <a:schemeClr val="dk1"/>
                        </a:buClr>
                        <a:buSzPts val="1800"/>
                        <a:buFont typeface="Arial"/>
                        <a:buNone/>
                      </a:pPr>
                      <a:r>
                        <a:rPr lang="en-GB" sz="1800" dirty="0"/>
                        <a:t>Start-ups in Spain</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n-GB" sz="1800" dirty="0"/>
                        <a:t>Start-ups in Cyprus</a:t>
                      </a:r>
                      <a:endParaRPr sz="1800" u="none" strike="noStrike" cap="none" dirty="0"/>
                    </a:p>
                  </a:txBody>
                  <a:tcPr marL="91450" marR="91450" marT="45725" marB="45725"/>
                </a:tc>
                <a:extLst>
                  <a:ext uri="{0D108BD9-81ED-4DB2-BD59-A6C34878D82A}">
                    <a16:rowId xmlns:a16="http://schemas.microsoft.com/office/drawing/2014/main" val="10000"/>
                  </a:ext>
                </a:extLst>
              </a:tr>
              <a:tr h="8152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t>2010 there were only 16 start-ups in Greece. This number was multiplied by ten in 2013. Each year it increases drastically.</a:t>
                      </a:r>
                      <a:endParaRPr sz="1100" dirty="0"/>
                    </a:p>
                  </a:txBody>
                  <a:tcPr marL="91450" marR="91450" marT="45725" marB="45725"/>
                </a:tc>
                <a:tc>
                  <a:txBody>
                    <a:bodyPr/>
                    <a:lstStyle/>
                    <a:p>
                      <a:pPr marL="0" marR="0" lvl="0" indent="0" algn="l" rtl="0">
                        <a:spcBef>
                          <a:spcPts val="0"/>
                        </a:spcBef>
                        <a:spcAft>
                          <a:spcPts val="0"/>
                        </a:spcAft>
                        <a:buNone/>
                      </a:pPr>
                      <a:r>
                        <a:rPr lang="en-US" sz="1100" dirty="0"/>
                        <a:t>The Spanish start-up ecosystem has been growing meaningfully throughout the last couple of years, reaching volumes of investment over one billion euros during 2018 (Mobile World Capital Barcelona, 2019)</a:t>
                      </a:r>
                      <a:endParaRPr sz="1100" dirty="0"/>
                    </a:p>
                  </a:txBody>
                  <a:tcPr marL="91450" marR="91450" marT="45725" marB="45725"/>
                </a:tc>
                <a:tc>
                  <a:txBody>
                    <a:bodyPr/>
                    <a:lstStyle/>
                    <a:p>
                      <a:pPr marL="0" marR="0" lvl="0" indent="0" algn="l" rtl="0">
                        <a:spcBef>
                          <a:spcPts val="0"/>
                        </a:spcBef>
                        <a:spcAft>
                          <a:spcPts val="0"/>
                        </a:spcAft>
                        <a:buNone/>
                      </a:pPr>
                      <a:r>
                        <a:rPr lang="en-US" sz="1100" dirty="0"/>
                        <a:t>Cyprus is considered as an ideal place when starting your enterprise. Cyprus is quickly becoming a </a:t>
                      </a:r>
                      <a:r>
                        <a:rPr lang="en-US" sz="1100" dirty="0" err="1"/>
                        <a:t>centre</a:t>
                      </a:r>
                      <a:r>
                        <a:rPr lang="en-US" sz="1100" dirty="0"/>
                        <a:t> for innovation, entrepreneurship and start-ups.</a:t>
                      </a:r>
                      <a:endParaRPr sz="1100" dirty="0"/>
                    </a:p>
                  </a:txBody>
                  <a:tcPr marL="91450" marR="91450" marT="45725" marB="45725"/>
                </a:tc>
                <a:extLst>
                  <a:ext uri="{0D108BD9-81ED-4DB2-BD59-A6C34878D82A}">
                    <a16:rowId xmlns:a16="http://schemas.microsoft.com/office/drawing/2014/main" val="10001"/>
                  </a:ext>
                </a:extLst>
              </a:tr>
              <a:tr h="887325">
                <a:tc>
                  <a:txBody>
                    <a:bodyPr/>
                    <a:lstStyle/>
                    <a:p>
                      <a:pPr marL="0" marR="0" lvl="0" indent="0" algn="l" rtl="0">
                        <a:spcBef>
                          <a:spcPts val="0"/>
                        </a:spcBef>
                        <a:spcAft>
                          <a:spcPts val="0"/>
                        </a:spcAft>
                        <a:buNone/>
                      </a:pPr>
                      <a:r>
                        <a:rPr lang="en-US" sz="1100" dirty="0"/>
                        <a:t>25% of start-ups have succeeded and have created new career opportunities, along with supportive companies such as incubators, accelerators, competitions and funds. It is estimated that the proportion between supportive initiatives and start-ups are ⅕ (Endeavor Greece, 2018)</a:t>
                      </a:r>
                      <a:endParaRPr sz="1100" dirty="0"/>
                    </a:p>
                  </a:txBody>
                  <a:tcPr marL="91450" marR="91450" marT="45725" marB="45725"/>
                </a:tc>
                <a:tc>
                  <a:txBody>
                    <a:bodyPr/>
                    <a:lstStyle/>
                    <a:p>
                      <a:pPr marL="0" marR="0" lvl="0" indent="0" algn="l" rtl="0">
                        <a:spcBef>
                          <a:spcPts val="0"/>
                        </a:spcBef>
                        <a:spcAft>
                          <a:spcPts val="0"/>
                        </a:spcAft>
                        <a:buNone/>
                      </a:pPr>
                      <a:r>
                        <a:rPr lang="en-US" sz="1100" dirty="0"/>
                        <a:t>Current trends in the Spanish start-up ecosystem point that the leading sectors for entrepreneurship are e-Commerce, mobile Apps, communication and PR and B2B businesses (</a:t>
                      </a:r>
                      <a:r>
                        <a:rPr lang="en-US" sz="1100" dirty="0" err="1"/>
                        <a:t>Megias</a:t>
                      </a:r>
                      <a:r>
                        <a:rPr lang="en-US" sz="1100" dirty="0"/>
                        <a:t>, 2017)</a:t>
                      </a:r>
                      <a:endParaRPr sz="1100" dirty="0"/>
                    </a:p>
                  </a:txBody>
                  <a:tcPr marL="91450" marR="91450" marT="45725" marB="45725"/>
                </a:tc>
                <a:tc>
                  <a:txBody>
                    <a:bodyPr/>
                    <a:lstStyle/>
                    <a:p>
                      <a:pPr marL="0" marR="0" lvl="0" indent="0" algn="l" rtl="0">
                        <a:spcBef>
                          <a:spcPts val="0"/>
                        </a:spcBef>
                        <a:spcAft>
                          <a:spcPts val="0"/>
                        </a:spcAft>
                        <a:buNone/>
                      </a:pPr>
                      <a:r>
                        <a:rPr lang="en-US" sz="1100" dirty="0"/>
                        <a:t>There are 172 start-ups in the whole island.</a:t>
                      </a:r>
                      <a:endParaRPr sz="1100" dirty="0"/>
                    </a:p>
                  </a:txBody>
                  <a:tcPr marL="91450" marR="91450" marT="45725" marB="45725"/>
                </a:tc>
                <a:extLst>
                  <a:ext uri="{0D108BD9-81ED-4DB2-BD59-A6C34878D82A}">
                    <a16:rowId xmlns:a16="http://schemas.microsoft.com/office/drawing/2014/main" val="10002"/>
                  </a:ext>
                </a:extLst>
              </a:tr>
              <a:tr h="115352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t>It is estimated that 92% of the start-ups are composed of 2-9 members (Foundation, 2019).</a:t>
                      </a:r>
                    </a:p>
                  </a:txBody>
                  <a:tcPr marL="91450" marR="91450" marT="45725" marB="45725"/>
                </a:tc>
                <a:tc>
                  <a:txBody>
                    <a:bodyPr/>
                    <a:lstStyle/>
                    <a:p>
                      <a:pPr marL="0" marR="0" lvl="0" indent="0" algn="l" rtl="0">
                        <a:spcBef>
                          <a:spcPts val="0"/>
                        </a:spcBef>
                        <a:spcAft>
                          <a:spcPts val="0"/>
                        </a:spcAft>
                        <a:buNone/>
                      </a:pPr>
                      <a:endParaRPr sz="1100" dirty="0"/>
                    </a:p>
                  </a:txBody>
                  <a:tcPr marL="91450" marR="91450" marT="45725" marB="45725"/>
                </a:tc>
                <a:tc>
                  <a:txBody>
                    <a:bodyPr/>
                    <a:lstStyle/>
                    <a:p>
                      <a:pPr marL="0" marR="0" lvl="0" indent="0" algn="l" rtl="0">
                        <a:spcBef>
                          <a:spcPts val="0"/>
                        </a:spcBef>
                        <a:spcAft>
                          <a:spcPts val="0"/>
                        </a:spcAft>
                        <a:buNone/>
                      </a:pPr>
                      <a:r>
                        <a:rPr lang="en-US" sz="1100" dirty="0"/>
                        <a:t>The majority of the start-ups in Cyprus are in IT and software development, more specifically consumer mobile, web applications, industrial technology, production and hardware</a:t>
                      </a:r>
                      <a:endParaRPr sz="1100" dirty="0"/>
                    </a:p>
                  </a:txBody>
                  <a:tcPr marL="91450" marR="91450" marT="45725" marB="45725"/>
                </a:tc>
                <a:extLst>
                  <a:ext uri="{0D108BD9-81ED-4DB2-BD59-A6C34878D82A}">
                    <a16:rowId xmlns:a16="http://schemas.microsoft.com/office/drawing/2014/main" val="10003"/>
                  </a:ext>
                </a:extLst>
              </a:tr>
            </a:tbl>
          </a:graphicData>
        </a:graphic>
      </p:graphicFrame>
      <p:pic>
        <p:nvPicPr>
          <p:cNvPr id="423" name="Google Shape;423;p11"/>
          <p:cNvPicPr preferRelativeResize="0"/>
          <p:nvPr/>
        </p:nvPicPr>
        <p:blipFill rotWithShape="1">
          <a:blip r:embed="rId3">
            <a:alphaModFix/>
          </a:blip>
          <a:srcRect/>
          <a:stretch/>
        </p:blipFill>
        <p:spPr>
          <a:xfrm>
            <a:off x="8626860" y="5250904"/>
            <a:ext cx="1752120" cy="3589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F3615D-6083-4665-90D0-79F04653EFDE}"/>
              </a:ext>
            </a:extLst>
          </p:cNvPr>
          <p:cNvSpPr>
            <a:spLocks noGrp="1"/>
          </p:cNvSpPr>
          <p:nvPr>
            <p:ph idx="1"/>
          </p:nvPr>
        </p:nvSpPr>
        <p:spPr>
          <a:xfrm>
            <a:off x="266217" y="1398659"/>
            <a:ext cx="3211975" cy="777381"/>
          </a:xfrm>
        </p:spPr>
        <p:txBody>
          <a:bodyPr>
            <a:noAutofit/>
          </a:bodyPr>
          <a:lstStyle/>
          <a:p>
            <a:pPr marL="30509" indent="0">
              <a:buNone/>
            </a:pPr>
            <a:r>
              <a:rPr lang="en-GB" sz="1984" dirty="0">
                <a:solidFill>
                  <a:schemeClr val="accent1">
                    <a:lumMod val="50000"/>
                  </a:schemeClr>
                </a:solidFill>
              </a:rPr>
              <a:t>Sustainable Development Goals (SDGs) form a global agenda and are aiming towards a sustainable development of our societies. </a:t>
            </a:r>
          </a:p>
          <a:p>
            <a:pPr marL="30509" indent="0">
              <a:buNone/>
            </a:pPr>
            <a:r>
              <a:rPr lang="en-GB" sz="1984" dirty="0">
                <a:solidFill>
                  <a:schemeClr val="accent1">
                    <a:lumMod val="50000"/>
                  </a:schemeClr>
                </a:solidFill>
              </a:rPr>
              <a:t>They can be summarised in</a:t>
            </a:r>
          </a:p>
          <a:p>
            <a:pPr marL="30509" indent="0">
              <a:buNone/>
            </a:pPr>
            <a:r>
              <a:rPr lang="en-GB" sz="1984" dirty="0">
                <a:solidFill>
                  <a:schemeClr val="accent1">
                    <a:lumMod val="50000"/>
                  </a:schemeClr>
                </a:solidFill>
              </a:rPr>
              <a:t>17 main goals and 169 targets. </a:t>
            </a:r>
          </a:p>
        </p:txBody>
      </p:sp>
      <p:pic>
        <p:nvPicPr>
          <p:cNvPr id="7" name="Picture 6">
            <a:extLst>
              <a:ext uri="{FF2B5EF4-FFF2-40B4-BE49-F238E27FC236}">
                <a16:creationId xmlns:a16="http://schemas.microsoft.com/office/drawing/2014/main" id="{5F650D08-7074-4958-A9AC-AB53DB79A71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406777" y="134416"/>
            <a:ext cx="6802172" cy="4338869"/>
          </a:xfrm>
          <a:prstGeom prst="rect">
            <a:avLst/>
          </a:prstGeom>
        </p:spPr>
      </p:pic>
      <p:sp>
        <p:nvSpPr>
          <p:cNvPr id="8" name="TextBox 7">
            <a:extLst>
              <a:ext uri="{FF2B5EF4-FFF2-40B4-BE49-F238E27FC236}">
                <a16:creationId xmlns:a16="http://schemas.microsoft.com/office/drawing/2014/main" id="{177A6BED-C3F0-43CB-BEA2-3D21532F130D}"/>
              </a:ext>
            </a:extLst>
          </p:cNvPr>
          <p:cNvSpPr txBox="1"/>
          <p:nvPr/>
        </p:nvSpPr>
        <p:spPr>
          <a:xfrm>
            <a:off x="3423212" y="5146198"/>
            <a:ext cx="5911867" cy="206851"/>
          </a:xfrm>
          <a:prstGeom prst="rect">
            <a:avLst/>
          </a:prstGeom>
          <a:noFill/>
        </p:spPr>
        <p:txBody>
          <a:bodyPr wrap="square" rtlCol="0">
            <a:spAutoFit/>
          </a:bodyPr>
          <a:lstStyle/>
          <a:p>
            <a:r>
              <a:rPr lang="en-GB" sz="744">
                <a:hlinkClick r:id="rId3" tooltip="https://en.wikipedia.org/wiki/Sustainable_Development_Goals"/>
              </a:rPr>
              <a:t>This Photo</a:t>
            </a:r>
            <a:r>
              <a:rPr lang="en-GB" sz="744"/>
              <a:t> by Unknown Author is licensed under </a:t>
            </a:r>
            <a:r>
              <a:rPr lang="en-GB" sz="744">
                <a:hlinkClick r:id="rId4" tooltip="https://creativecommons.org/licenses/by-sa/3.0/"/>
              </a:rPr>
              <a:t>CC BY-SA</a:t>
            </a:r>
            <a:endParaRPr lang="en-GB" sz="744"/>
          </a:p>
        </p:txBody>
      </p:sp>
      <p:pic>
        <p:nvPicPr>
          <p:cNvPr id="5" name="Google Shape;221;p2">
            <a:extLst>
              <a:ext uri="{FF2B5EF4-FFF2-40B4-BE49-F238E27FC236}">
                <a16:creationId xmlns:a16="http://schemas.microsoft.com/office/drawing/2014/main" id="{7010EAFD-437E-4772-BBD8-9529648D0C63}"/>
              </a:ext>
            </a:extLst>
          </p:cNvPr>
          <p:cNvPicPr preferRelativeResize="0"/>
          <p:nvPr/>
        </p:nvPicPr>
        <p:blipFill rotWithShape="1">
          <a:blip r:embed="rId5">
            <a:alphaModFix/>
          </a:blip>
          <a:srcRect/>
          <a:stretch/>
        </p:blipFill>
        <p:spPr>
          <a:xfrm>
            <a:off x="8626860" y="5250904"/>
            <a:ext cx="1752120" cy="358920"/>
          </a:xfrm>
          <a:prstGeom prst="rect">
            <a:avLst/>
          </a:prstGeom>
          <a:noFill/>
          <a:ln>
            <a:noFill/>
          </a:ln>
        </p:spPr>
      </p:pic>
    </p:spTree>
    <p:extLst>
      <p:ext uri="{BB962C8B-B14F-4D97-AF65-F5344CB8AC3E}">
        <p14:creationId xmlns:p14="http://schemas.microsoft.com/office/powerpoint/2010/main" val="249510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cxnSp>
        <p:nvCxnSpPr>
          <p:cNvPr id="275" name="Google Shape;275;p6"/>
          <p:cNvCxnSpPr/>
          <p:nvPr/>
        </p:nvCxnSpPr>
        <p:spPr>
          <a:xfrm rot="10800000">
            <a:off x="2376000" y="900000"/>
            <a:ext cx="7704000" cy="0"/>
          </a:xfrm>
          <a:prstGeom prst="straightConnector1">
            <a:avLst/>
          </a:prstGeom>
          <a:noFill/>
          <a:ln w="76300" cap="flat" cmpd="sng">
            <a:solidFill>
              <a:srgbClr val="5F497A"/>
            </a:solidFill>
            <a:prstDash val="solid"/>
            <a:round/>
            <a:headEnd type="none" w="sm" len="sm"/>
            <a:tailEnd type="none" w="sm" len="sm"/>
          </a:ln>
        </p:spPr>
      </p:cxnSp>
      <p:sp>
        <p:nvSpPr>
          <p:cNvPr id="276" name="Google Shape;276;p6"/>
          <p:cNvSpPr/>
          <p:nvPr/>
        </p:nvSpPr>
        <p:spPr>
          <a:xfrm>
            <a:off x="936000" y="-29520"/>
            <a:ext cx="8228160" cy="9892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6"/>
          <p:cNvSpPr/>
          <p:nvPr/>
        </p:nvSpPr>
        <p:spPr>
          <a:xfrm>
            <a:off x="524520" y="370636"/>
            <a:ext cx="9070560" cy="430887"/>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None/>
            </a:pPr>
            <a:r>
              <a:rPr lang="en-US" sz="2800" b="0" strike="noStrike" dirty="0">
                <a:solidFill>
                  <a:schemeClr val="dk1"/>
                </a:solidFill>
              </a:rPr>
              <a:t>SDG’s and entrepreneurship </a:t>
            </a:r>
            <a:endParaRPr sz="2600" b="0" strike="noStrike" dirty="0">
              <a:solidFill>
                <a:schemeClr val="dk1"/>
              </a:solidFill>
              <a:latin typeface="Arial"/>
              <a:ea typeface="Arial"/>
              <a:cs typeface="Arial"/>
              <a:sym typeface="Arial"/>
            </a:endParaRPr>
          </a:p>
        </p:txBody>
      </p:sp>
      <p:sp>
        <p:nvSpPr>
          <p:cNvPr id="278" name="Google Shape;278;p6"/>
          <p:cNvSpPr/>
          <p:nvPr/>
        </p:nvSpPr>
        <p:spPr>
          <a:xfrm>
            <a:off x="504000" y="1326600"/>
            <a:ext cx="9070560" cy="32871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6"/>
          <p:cNvSpPr txBox="1"/>
          <p:nvPr/>
        </p:nvSpPr>
        <p:spPr>
          <a:xfrm>
            <a:off x="818081" y="1631318"/>
            <a:ext cx="8640625" cy="3409041"/>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1600"/>
              <a:buFont typeface="Arial"/>
              <a:buNone/>
            </a:pPr>
            <a:endParaRPr sz="1600" dirty="0">
              <a:solidFill>
                <a:srgbClr val="595959"/>
              </a:solidFill>
              <a:latin typeface="Arial"/>
              <a:ea typeface="Arial"/>
              <a:cs typeface="Arial"/>
              <a:sym typeface="Arial"/>
            </a:endParaRPr>
          </a:p>
          <a:p>
            <a:pPr marL="228600" marR="0" lvl="0" indent="-228600" algn="l" rtl="0">
              <a:lnSpc>
                <a:spcPct val="90000"/>
              </a:lnSpc>
              <a:spcBef>
                <a:spcPts val="1000"/>
              </a:spcBef>
              <a:spcAft>
                <a:spcPts val="0"/>
              </a:spcAft>
              <a:buClr>
                <a:srgbClr val="595959"/>
              </a:buClr>
              <a:buSzPts val="1600"/>
              <a:buFont typeface="Arial"/>
              <a:buChar char="•"/>
            </a:pPr>
            <a:r>
              <a:rPr lang="en-US" sz="1984" dirty="0">
                <a:solidFill>
                  <a:schemeClr val="accent1">
                    <a:lumMod val="50000"/>
                  </a:schemeClr>
                </a:solidFill>
              </a:rPr>
              <a:t>Regarding the entrepreneurship world, these goals will let pioneer enterprises to show in which way their business contributes in advancing sustainable development, both by lessening </a:t>
            </a:r>
          </a:p>
          <a:p>
            <a:pPr marL="342900" marR="0" lvl="0" indent="-342900" algn="l" rtl="0">
              <a:lnSpc>
                <a:spcPct val="90000"/>
              </a:lnSpc>
              <a:spcBef>
                <a:spcPts val="1000"/>
              </a:spcBef>
              <a:spcAft>
                <a:spcPts val="0"/>
              </a:spcAft>
              <a:buClr>
                <a:srgbClr val="595959"/>
              </a:buClr>
              <a:buSzPts val="1600"/>
              <a:buFont typeface="Wingdings" panose="05000000000000000000" pitchFamily="2" charset="2"/>
              <a:buChar char="Ø"/>
            </a:pPr>
            <a:r>
              <a:rPr lang="en-US" sz="1984" dirty="0">
                <a:solidFill>
                  <a:schemeClr val="accent1">
                    <a:lumMod val="50000"/>
                  </a:schemeClr>
                </a:solidFill>
              </a:rPr>
              <a:t>negative impacts and </a:t>
            </a:r>
          </a:p>
          <a:p>
            <a:pPr marL="342900" marR="0" lvl="0" indent="-342900" algn="l" rtl="0">
              <a:lnSpc>
                <a:spcPct val="90000"/>
              </a:lnSpc>
              <a:spcBef>
                <a:spcPts val="1000"/>
              </a:spcBef>
              <a:spcAft>
                <a:spcPts val="0"/>
              </a:spcAft>
              <a:buClr>
                <a:srgbClr val="595959"/>
              </a:buClr>
              <a:buSzPts val="1600"/>
              <a:buFont typeface="Wingdings" panose="05000000000000000000" pitchFamily="2" charset="2"/>
              <a:buChar char="Ø"/>
            </a:pPr>
            <a:r>
              <a:rPr lang="en-US" sz="1984" dirty="0">
                <a:solidFill>
                  <a:schemeClr val="accent1">
                    <a:lumMod val="50000"/>
                  </a:schemeClr>
                </a:solidFill>
              </a:rPr>
              <a:t>capitalize on positive impacts on people and hence the planet </a:t>
            </a:r>
          </a:p>
          <a:p>
            <a:pPr marR="0" lvl="0" algn="l" rtl="0">
              <a:lnSpc>
                <a:spcPct val="90000"/>
              </a:lnSpc>
              <a:spcBef>
                <a:spcPts val="1000"/>
              </a:spcBef>
              <a:spcAft>
                <a:spcPts val="0"/>
              </a:spcAft>
              <a:buClr>
                <a:srgbClr val="595959"/>
              </a:buClr>
              <a:buSzPts val="1600"/>
            </a:pPr>
            <a:r>
              <a:rPr lang="en-US" sz="1984" dirty="0">
                <a:solidFill>
                  <a:schemeClr val="accent1">
                    <a:lumMod val="50000"/>
                  </a:schemeClr>
                </a:solidFill>
              </a:rPr>
              <a:t>(SDG Compass, The Guide for business action on the SDGs, 2015)</a:t>
            </a:r>
            <a:endParaRPr sz="1984" dirty="0">
              <a:solidFill>
                <a:schemeClr val="accent1">
                  <a:lumMod val="50000"/>
                </a:schemeClr>
              </a:solidFill>
            </a:endParaRPr>
          </a:p>
        </p:txBody>
      </p:sp>
      <p:pic>
        <p:nvPicPr>
          <p:cNvPr id="280" name="Google Shape;280;p6"/>
          <p:cNvPicPr preferRelativeResize="0"/>
          <p:nvPr/>
        </p:nvPicPr>
        <p:blipFill rotWithShape="1">
          <a:blip r:embed="rId3">
            <a:alphaModFix/>
          </a:blip>
          <a:srcRect/>
          <a:stretch/>
        </p:blipFill>
        <p:spPr>
          <a:xfrm>
            <a:off x="8626860" y="5250904"/>
            <a:ext cx="1752120" cy="35892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7"/>
          <p:cNvSpPr/>
          <p:nvPr/>
        </p:nvSpPr>
        <p:spPr>
          <a:xfrm>
            <a:off x="0" y="0"/>
            <a:ext cx="2374920" cy="5668920"/>
          </a:xfrm>
          <a:prstGeom prst="rect">
            <a:avLst/>
          </a:prstGeom>
          <a:solidFill>
            <a:srgbClr val="5F497A"/>
          </a:solidFill>
          <a:ln w="9525" cap="flat" cmpd="sng">
            <a:solidFill>
              <a:srgbClr val="3465A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a:off x="31701" y="2444591"/>
            <a:ext cx="2374920" cy="307777"/>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2000">
                <a:solidFill>
                  <a:schemeClr val="lt1"/>
                </a:solidFill>
                <a:latin typeface="Arial"/>
                <a:ea typeface="Arial"/>
                <a:cs typeface="Arial"/>
                <a:sym typeface="Arial"/>
              </a:rPr>
              <a:t>DELIVERABLES</a:t>
            </a:r>
            <a:endParaRPr/>
          </a:p>
        </p:txBody>
      </p:sp>
      <p:sp>
        <p:nvSpPr>
          <p:cNvPr id="287" name="Google Shape;287;p7"/>
          <p:cNvSpPr txBox="1"/>
          <p:nvPr/>
        </p:nvSpPr>
        <p:spPr>
          <a:xfrm>
            <a:off x="2517853" y="734533"/>
            <a:ext cx="7099408" cy="74980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Arial"/>
              <a:buNone/>
            </a:pPr>
            <a:r>
              <a:rPr lang="en-US" sz="1600" dirty="0"/>
              <a:t>EU POLICIES, PROGRAMS AND/OR FUNDING SCHEMES AND NETWORKS THAT PROMOTE SOCIAL ENTREPRENEURSHIP</a:t>
            </a:r>
            <a:endParaRPr sz="1600" dirty="0">
              <a:solidFill>
                <a:schemeClr val="dk1"/>
              </a:solidFill>
              <a:latin typeface="Arial"/>
              <a:ea typeface="Arial"/>
              <a:cs typeface="Arial"/>
              <a:sym typeface="Arial"/>
            </a:endParaRPr>
          </a:p>
        </p:txBody>
      </p:sp>
      <p:grpSp>
        <p:nvGrpSpPr>
          <p:cNvPr id="288" name="Google Shape;288;p7"/>
          <p:cNvGrpSpPr/>
          <p:nvPr/>
        </p:nvGrpSpPr>
        <p:grpSpPr>
          <a:xfrm>
            <a:off x="2690069" y="1810805"/>
            <a:ext cx="6707958" cy="3721894"/>
            <a:chOff x="159587" y="1016"/>
            <a:chExt cx="6707958" cy="3096309"/>
          </a:xfrm>
        </p:grpSpPr>
        <p:sp>
          <p:nvSpPr>
            <p:cNvPr id="289" name="Google Shape;289;p7"/>
            <p:cNvSpPr/>
            <p:nvPr/>
          </p:nvSpPr>
          <p:spPr>
            <a:xfrm>
              <a:off x="166512" y="1016"/>
              <a:ext cx="1768912" cy="608610"/>
            </a:xfrm>
            <a:prstGeom prst="chevron">
              <a:avLst>
                <a:gd name="adj" fmla="val 50000"/>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txBox="1"/>
            <p:nvPr/>
          </p:nvSpPr>
          <p:spPr>
            <a:xfrm>
              <a:off x="470817" y="1016"/>
              <a:ext cx="1160302" cy="608610"/>
            </a:xfrm>
            <a:prstGeom prst="rect">
              <a:avLst/>
            </a:prstGeom>
            <a:noFill/>
            <a:ln>
              <a:noFill/>
            </a:ln>
          </p:spPr>
          <p:txBody>
            <a:bodyPr spcFirstLastPara="1" wrap="square" lIns="15225" tIns="7600" rIns="0" bIns="7600" anchor="ctr" anchorCtr="0">
              <a:noAutofit/>
            </a:bodyPr>
            <a:lstStyle/>
            <a:p>
              <a:pPr marL="0" marR="0" lvl="0" indent="0" algn="ctr" rtl="0">
                <a:lnSpc>
                  <a:spcPct val="90000"/>
                </a:lnSpc>
                <a:spcBef>
                  <a:spcPts val="0"/>
                </a:spcBef>
                <a:spcAft>
                  <a:spcPts val="0"/>
                </a:spcAft>
                <a:buNone/>
              </a:pPr>
              <a:r>
                <a:rPr lang="en-US" sz="1200" dirty="0">
                  <a:solidFill>
                    <a:schemeClr val="lt1"/>
                  </a:solidFill>
                  <a:latin typeface="Arial"/>
                  <a:ea typeface="Arial"/>
                  <a:cs typeface="Arial"/>
                  <a:sym typeface="Arial"/>
                </a:rPr>
                <a:t>Action Plan</a:t>
              </a:r>
              <a:endParaRPr sz="1200" dirty="0">
                <a:solidFill>
                  <a:schemeClr val="lt1"/>
                </a:solidFill>
                <a:latin typeface="Arial"/>
                <a:ea typeface="Arial"/>
                <a:cs typeface="Arial"/>
                <a:sym typeface="Arial"/>
              </a:endParaRPr>
            </a:p>
          </p:txBody>
        </p:sp>
        <p:sp>
          <p:nvSpPr>
            <p:cNvPr id="291" name="Google Shape;291;p7"/>
            <p:cNvSpPr/>
            <p:nvPr/>
          </p:nvSpPr>
          <p:spPr>
            <a:xfrm>
              <a:off x="1737626" y="52748"/>
              <a:ext cx="2653360" cy="505147"/>
            </a:xfrm>
            <a:prstGeom prst="chevron">
              <a:avLst>
                <a:gd name="adj" fmla="val 50000"/>
              </a:avLst>
            </a:prstGeom>
            <a:solidFill>
              <a:srgbClr val="E7CFCF">
                <a:alpha val="89803"/>
              </a:srgbClr>
            </a:solidFill>
            <a:ln w="25400" cap="flat" cmpd="sng">
              <a:solidFill>
                <a:srgbClr val="E7CFCF">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7"/>
            <p:cNvSpPr txBox="1"/>
            <p:nvPr/>
          </p:nvSpPr>
          <p:spPr>
            <a:xfrm>
              <a:off x="1990200" y="52748"/>
              <a:ext cx="2148213" cy="505147"/>
            </a:xfrm>
            <a:prstGeom prst="rect">
              <a:avLst/>
            </a:prstGeom>
            <a:noFill/>
            <a:ln>
              <a:noFill/>
            </a:ln>
          </p:spPr>
          <p:txBody>
            <a:bodyPr spcFirstLastPara="1" wrap="square" lIns="11425" tIns="5700" rIns="0" bIns="5700" anchor="ctr" anchorCtr="0">
              <a:noAutofit/>
            </a:bodyPr>
            <a:lstStyle/>
            <a:p>
              <a:pPr marL="0" marR="0" lvl="0" indent="0" algn="ctr" rtl="0">
                <a:lnSpc>
                  <a:spcPct val="90000"/>
                </a:lnSpc>
                <a:spcBef>
                  <a:spcPts val="0"/>
                </a:spcBef>
                <a:spcAft>
                  <a:spcPts val="0"/>
                </a:spcAft>
                <a:buNone/>
              </a:pPr>
              <a:r>
                <a:rPr lang="en-GB" sz="1050" dirty="0"/>
                <a:t>European Commission’s Entrepreneurship Action Plan adopted in 2013 for SME</a:t>
              </a:r>
              <a:endParaRPr sz="900" dirty="0">
                <a:solidFill>
                  <a:schemeClr val="dk1"/>
                </a:solidFill>
                <a:latin typeface="Arial"/>
                <a:ea typeface="Arial"/>
                <a:cs typeface="Arial"/>
                <a:sym typeface="Arial"/>
              </a:endParaRPr>
            </a:p>
          </p:txBody>
        </p:sp>
        <p:sp>
          <p:nvSpPr>
            <p:cNvPr id="293" name="Google Shape;293;p7"/>
            <p:cNvSpPr/>
            <p:nvPr/>
          </p:nvSpPr>
          <p:spPr>
            <a:xfrm>
              <a:off x="4214185" y="52748"/>
              <a:ext cx="2653360" cy="505147"/>
            </a:xfrm>
            <a:prstGeom prst="chevron">
              <a:avLst>
                <a:gd name="adj" fmla="val 50000"/>
              </a:avLst>
            </a:prstGeom>
            <a:solidFill>
              <a:srgbClr val="DDE5D0">
                <a:alpha val="89803"/>
              </a:srgbClr>
            </a:solidFill>
            <a:ln w="25400" cap="flat" cmpd="sng">
              <a:solidFill>
                <a:srgbClr val="DDE5D0">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txBox="1"/>
            <p:nvPr/>
          </p:nvSpPr>
          <p:spPr>
            <a:xfrm>
              <a:off x="4466759" y="52748"/>
              <a:ext cx="2148213" cy="505147"/>
            </a:xfrm>
            <a:prstGeom prst="rect">
              <a:avLst/>
            </a:prstGeom>
            <a:noFill/>
            <a:ln>
              <a:noFill/>
            </a:ln>
          </p:spPr>
          <p:txBody>
            <a:bodyPr spcFirstLastPara="1" wrap="square" lIns="11425" tIns="5700" rIns="0" bIns="5700" anchor="ctr" anchorCtr="0">
              <a:noAutofit/>
            </a:bodyPr>
            <a:lstStyle/>
            <a:p>
              <a:pPr marL="0" marR="0" lvl="0" indent="0" algn="ctr" rtl="0">
                <a:lnSpc>
                  <a:spcPct val="90000"/>
                </a:lnSpc>
                <a:spcBef>
                  <a:spcPts val="0"/>
                </a:spcBef>
                <a:spcAft>
                  <a:spcPts val="0"/>
                </a:spcAft>
                <a:buNone/>
              </a:pPr>
              <a:r>
                <a:rPr lang="en-US" sz="900" dirty="0">
                  <a:solidFill>
                    <a:schemeClr val="dk1"/>
                  </a:solidFill>
                </a:rPr>
                <a:t>Encourages people to become entrepreneurs and also make it easier for them to set up and grow their businesses</a:t>
              </a:r>
              <a:endParaRPr sz="900" dirty="0">
                <a:solidFill>
                  <a:schemeClr val="dk1"/>
                </a:solidFill>
              </a:endParaRPr>
            </a:p>
          </p:txBody>
        </p:sp>
        <p:sp>
          <p:nvSpPr>
            <p:cNvPr id="295" name="Google Shape;295;p7"/>
            <p:cNvSpPr/>
            <p:nvPr/>
          </p:nvSpPr>
          <p:spPr>
            <a:xfrm>
              <a:off x="159587" y="688089"/>
              <a:ext cx="1768912" cy="608610"/>
            </a:xfrm>
            <a:prstGeom prst="chevron">
              <a:avLst>
                <a:gd name="adj" fmla="val 50000"/>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7"/>
            <p:cNvSpPr txBox="1"/>
            <p:nvPr/>
          </p:nvSpPr>
          <p:spPr>
            <a:xfrm>
              <a:off x="463892" y="688089"/>
              <a:ext cx="1160302" cy="608610"/>
            </a:xfrm>
            <a:prstGeom prst="rect">
              <a:avLst/>
            </a:prstGeom>
            <a:noFill/>
            <a:ln>
              <a:noFill/>
            </a:ln>
          </p:spPr>
          <p:txBody>
            <a:bodyPr spcFirstLastPara="1" wrap="square" lIns="15225" tIns="7600" rIns="0" bIns="7600" anchor="ctr" anchorCtr="0">
              <a:noAutofit/>
            </a:bodyPr>
            <a:lstStyle/>
            <a:p>
              <a:pPr marL="0" marR="0" lvl="0" indent="0" algn="ctr" rtl="0">
                <a:lnSpc>
                  <a:spcPct val="90000"/>
                </a:lnSpc>
                <a:spcBef>
                  <a:spcPts val="0"/>
                </a:spcBef>
                <a:spcAft>
                  <a:spcPts val="0"/>
                </a:spcAft>
                <a:buNone/>
              </a:pPr>
              <a:r>
                <a:rPr lang="en-US" sz="1200" dirty="0">
                  <a:solidFill>
                    <a:schemeClr val="lt1"/>
                  </a:solidFill>
                </a:rPr>
                <a:t>European Social Fund (ESF)</a:t>
              </a:r>
              <a:endParaRPr sz="1200" dirty="0">
                <a:solidFill>
                  <a:schemeClr val="lt1"/>
                </a:solidFill>
                <a:latin typeface="Arial"/>
                <a:ea typeface="Arial"/>
                <a:cs typeface="Arial"/>
                <a:sym typeface="Arial"/>
              </a:endParaRPr>
            </a:p>
          </p:txBody>
        </p:sp>
        <p:sp>
          <p:nvSpPr>
            <p:cNvPr id="297" name="Google Shape;297;p7"/>
            <p:cNvSpPr/>
            <p:nvPr/>
          </p:nvSpPr>
          <p:spPr>
            <a:xfrm>
              <a:off x="1737626" y="746565"/>
              <a:ext cx="2653360" cy="505147"/>
            </a:xfrm>
            <a:prstGeom prst="chevron">
              <a:avLst>
                <a:gd name="adj" fmla="val 50000"/>
              </a:avLst>
            </a:prstGeom>
            <a:solidFill>
              <a:srgbClr val="D7D1DF">
                <a:alpha val="89803"/>
              </a:srgbClr>
            </a:solidFill>
            <a:ln w="25400" cap="flat" cmpd="sng">
              <a:solidFill>
                <a:srgbClr val="D7D1DF">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7"/>
            <p:cNvSpPr txBox="1"/>
            <p:nvPr/>
          </p:nvSpPr>
          <p:spPr>
            <a:xfrm>
              <a:off x="1990200" y="746565"/>
              <a:ext cx="2148213" cy="505147"/>
            </a:xfrm>
            <a:prstGeom prst="rect">
              <a:avLst/>
            </a:prstGeom>
            <a:noFill/>
            <a:ln>
              <a:noFill/>
            </a:ln>
          </p:spPr>
          <p:txBody>
            <a:bodyPr spcFirstLastPara="1" wrap="square" lIns="11425" tIns="5700" rIns="0" bIns="5700" anchor="ctr" anchorCtr="0">
              <a:noAutofit/>
            </a:bodyPr>
            <a:lstStyle/>
            <a:p>
              <a:pPr marL="0" marR="0" lvl="0" indent="0" algn="ctr" rtl="0">
                <a:lnSpc>
                  <a:spcPct val="90000"/>
                </a:lnSpc>
                <a:spcBef>
                  <a:spcPts val="0"/>
                </a:spcBef>
                <a:spcAft>
                  <a:spcPts val="0"/>
                </a:spcAft>
                <a:buNone/>
              </a:pPr>
              <a:r>
                <a:rPr lang="en-US" sz="1050" dirty="0"/>
                <a:t>Actively supporting the establishment of social enterprises as a source of jobs</a:t>
              </a:r>
              <a:endParaRPr sz="900" dirty="0">
                <a:solidFill>
                  <a:schemeClr val="dk1"/>
                </a:solidFill>
                <a:latin typeface="Arial"/>
                <a:ea typeface="Arial"/>
                <a:cs typeface="Arial"/>
                <a:sym typeface="Arial"/>
              </a:endParaRPr>
            </a:p>
          </p:txBody>
        </p:sp>
        <p:sp>
          <p:nvSpPr>
            <p:cNvPr id="299" name="Google Shape;299;p7"/>
            <p:cNvSpPr/>
            <p:nvPr/>
          </p:nvSpPr>
          <p:spPr>
            <a:xfrm>
              <a:off x="4214185" y="746565"/>
              <a:ext cx="2653360" cy="505147"/>
            </a:xfrm>
            <a:prstGeom prst="chevron">
              <a:avLst>
                <a:gd name="adj" fmla="val 50000"/>
              </a:avLst>
            </a:prstGeom>
            <a:solidFill>
              <a:srgbClr val="CDE1E8">
                <a:alpha val="89803"/>
              </a:srgbClr>
            </a:solidFill>
            <a:ln w="25400" cap="flat" cmpd="sng">
              <a:solidFill>
                <a:srgbClr val="CDE1E8">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txBox="1"/>
            <p:nvPr/>
          </p:nvSpPr>
          <p:spPr>
            <a:xfrm>
              <a:off x="4466759" y="746565"/>
              <a:ext cx="2148213" cy="505147"/>
            </a:xfrm>
            <a:prstGeom prst="rect">
              <a:avLst/>
            </a:prstGeom>
            <a:noFill/>
            <a:ln>
              <a:noFill/>
            </a:ln>
          </p:spPr>
          <p:txBody>
            <a:bodyPr spcFirstLastPara="1" wrap="square" lIns="11425" tIns="5700" rIns="0" bIns="5700" anchor="ctr" anchorCtr="0">
              <a:noAutofit/>
            </a:bodyPr>
            <a:lstStyle/>
            <a:p>
              <a:pPr marL="0" marR="0" lvl="0" indent="0" algn="ctr" rtl="0">
                <a:lnSpc>
                  <a:spcPct val="90000"/>
                </a:lnSpc>
                <a:spcBef>
                  <a:spcPts val="0"/>
                </a:spcBef>
                <a:spcAft>
                  <a:spcPts val="0"/>
                </a:spcAft>
                <a:buNone/>
              </a:pPr>
              <a:r>
                <a:rPr lang="en-US" sz="900" dirty="0">
                  <a:solidFill>
                    <a:schemeClr val="dk1"/>
                  </a:solidFill>
                </a:rPr>
                <a:t>For particular groups of people who are struggling to find work for a plethora of reasons</a:t>
              </a:r>
              <a:endParaRPr sz="900" dirty="0">
                <a:solidFill>
                  <a:schemeClr val="dk1"/>
                </a:solidFill>
              </a:endParaRPr>
            </a:p>
          </p:txBody>
        </p:sp>
        <p:sp>
          <p:nvSpPr>
            <p:cNvPr id="301" name="Google Shape;301;p7"/>
            <p:cNvSpPr/>
            <p:nvPr/>
          </p:nvSpPr>
          <p:spPr>
            <a:xfrm>
              <a:off x="166512" y="1388649"/>
              <a:ext cx="1768912" cy="608610"/>
            </a:xfrm>
            <a:prstGeom prst="chevron">
              <a:avLst>
                <a:gd name="adj" fmla="val 50000"/>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txBox="1"/>
            <p:nvPr/>
          </p:nvSpPr>
          <p:spPr>
            <a:xfrm>
              <a:off x="470817" y="1388649"/>
              <a:ext cx="1160302" cy="608610"/>
            </a:xfrm>
            <a:prstGeom prst="rect">
              <a:avLst/>
            </a:prstGeom>
            <a:noFill/>
            <a:ln>
              <a:noFill/>
            </a:ln>
          </p:spPr>
          <p:txBody>
            <a:bodyPr spcFirstLastPara="1" wrap="square" lIns="15225" tIns="7600" rIns="0" bIns="7600" anchor="ctr" anchorCtr="0">
              <a:noAutofit/>
            </a:bodyPr>
            <a:lstStyle/>
            <a:p>
              <a:pPr marL="0" marR="0" lvl="0" indent="0" algn="ctr" rtl="0">
                <a:lnSpc>
                  <a:spcPct val="90000"/>
                </a:lnSpc>
                <a:spcBef>
                  <a:spcPts val="0"/>
                </a:spcBef>
                <a:spcAft>
                  <a:spcPts val="0"/>
                </a:spcAft>
                <a:buNone/>
              </a:pPr>
              <a:r>
                <a:rPr lang="en-US" sz="1200" dirty="0">
                  <a:solidFill>
                    <a:schemeClr val="lt1"/>
                  </a:solidFill>
                </a:rPr>
                <a:t>Euclid Network</a:t>
              </a:r>
              <a:endParaRPr sz="1200" dirty="0">
                <a:solidFill>
                  <a:schemeClr val="lt1"/>
                </a:solidFill>
                <a:latin typeface="Arial"/>
                <a:ea typeface="Arial"/>
                <a:cs typeface="Arial"/>
                <a:sym typeface="Arial"/>
              </a:endParaRPr>
            </a:p>
          </p:txBody>
        </p:sp>
        <p:sp>
          <p:nvSpPr>
            <p:cNvPr id="303" name="Google Shape;303;p7"/>
            <p:cNvSpPr/>
            <p:nvPr/>
          </p:nvSpPr>
          <p:spPr>
            <a:xfrm>
              <a:off x="1737626" y="1440381"/>
              <a:ext cx="2653360" cy="505147"/>
            </a:xfrm>
            <a:prstGeom prst="chevron">
              <a:avLst>
                <a:gd name="adj" fmla="val 50000"/>
              </a:avLst>
            </a:prstGeom>
            <a:solidFill>
              <a:srgbClr val="FBDCCE">
                <a:alpha val="89803"/>
              </a:srgbClr>
            </a:solidFill>
            <a:ln w="25400" cap="flat" cmpd="sng">
              <a:solidFill>
                <a:srgbClr val="FBDCCE">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txBox="1"/>
            <p:nvPr/>
          </p:nvSpPr>
          <p:spPr>
            <a:xfrm>
              <a:off x="1990200" y="1440381"/>
              <a:ext cx="2148213" cy="505147"/>
            </a:xfrm>
            <a:prstGeom prst="rect">
              <a:avLst/>
            </a:prstGeom>
            <a:noFill/>
            <a:ln>
              <a:noFill/>
            </a:ln>
          </p:spPr>
          <p:txBody>
            <a:bodyPr spcFirstLastPara="1" wrap="square" lIns="11425" tIns="5700" rIns="0" bIns="5700" anchor="ctr" anchorCtr="0">
              <a:noAutofit/>
            </a:bodyPr>
            <a:lstStyle/>
            <a:p>
              <a:pPr marL="0" marR="0" lvl="0" indent="0" algn="ctr" rtl="0">
                <a:lnSpc>
                  <a:spcPct val="90000"/>
                </a:lnSpc>
                <a:spcBef>
                  <a:spcPts val="0"/>
                </a:spcBef>
                <a:spcAft>
                  <a:spcPts val="0"/>
                </a:spcAft>
                <a:buNone/>
              </a:pPr>
              <a:r>
                <a:rPr lang="en-US" sz="900" dirty="0">
                  <a:solidFill>
                    <a:schemeClr val="dk1"/>
                  </a:solidFill>
                  <a:latin typeface="Arial"/>
                  <a:ea typeface="Arial"/>
                  <a:cs typeface="Arial"/>
                  <a:sym typeface="Arial"/>
                </a:rPr>
                <a:t>European Network for Social Enterprises and Impact-Driven Leaders</a:t>
              </a:r>
              <a:endParaRPr sz="900" dirty="0">
                <a:solidFill>
                  <a:schemeClr val="dk1"/>
                </a:solidFill>
                <a:latin typeface="Arial"/>
                <a:ea typeface="Arial"/>
                <a:cs typeface="Arial"/>
                <a:sym typeface="Arial"/>
              </a:endParaRPr>
            </a:p>
          </p:txBody>
        </p:sp>
        <p:sp>
          <p:nvSpPr>
            <p:cNvPr id="305" name="Google Shape;305;p7"/>
            <p:cNvSpPr/>
            <p:nvPr/>
          </p:nvSpPr>
          <p:spPr>
            <a:xfrm>
              <a:off x="4214185" y="1440381"/>
              <a:ext cx="2653360" cy="505147"/>
            </a:xfrm>
            <a:prstGeom prst="chevron">
              <a:avLst>
                <a:gd name="adj" fmla="val 50000"/>
              </a:avLst>
            </a:prstGeom>
            <a:solidFill>
              <a:srgbClr val="E7CFCF">
                <a:alpha val="89803"/>
              </a:srgbClr>
            </a:solidFill>
            <a:ln w="25400" cap="flat" cmpd="sng">
              <a:solidFill>
                <a:srgbClr val="E7CFCF">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txBox="1"/>
            <p:nvPr/>
          </p:nvSpPr>
          <p:spPr>
            <a:xfrm>
              <a:off x="4466759" y="1440381"/>
              <a:ext cx="2148213" cy="505147"/>
            </a:xfrm>
            <a:prstGeom prst="rect">
              <a:avLst/>
            </a:prstGeom>
            <a:noFill/>
            <a:ln>
              <a:noFill/>
            </a:ln>
          </p:spPr>
          <p:txBody>
            <a:bodyPr spcFirstLastPara="1" wrap="square" lIns="11425" tIns="5700" rIns="0" bIns="5700" anchor="ctr" anchorCtr="0">
              <a:noAutofit/>
            </a:bodyPr>
            <a:lstStyle/>
            <a:p>
              <a:pPr marL="0" marR="0" lvl="0" indent="0" algn="ctr" rtl="0">
                <a:lnSpc>
                  <a:spcPct val="90000"/>
                </a:lnSpc>
                <a:spcBef>
                  <a:spcPts val="0"/>
                </a:spcBef>
                <a:spcAft>
                  <a:spcPts val="0"/>
                </a:spcAft>
                <a:buNone/>
              </a:pPr>
              <a:r>
                <a:rPr lang="en-GB" sz="900" dirty="0">
                  <a:solidFill>
                    <a:schemeClr val="dk1"/>
                  </a:solidFill>
                  <a:latin typeface="Arial"/>
                  <a:ea typeface="Arial"/>
                  <a:cs typeface="Arial"/>
                  <a:sym typeface="Arial"/>
                </a:rPr>
                <a:t>(21 countries participating)</a:t>
              </a:r>
              <a:endParaRPr sz="900" dirty="0">
                <a:solidFill>
                  <a:schemeClr val="dk1"/>
                </a:solidFill>
                <a:latin typeface="Arial"/>
                <a:ea typeface="Arial"/>
                <a:cs typeface="Arial"/>
                <a:sym typeface="Arial"/>
              </a:endParaRPr>
            </a:p>
          </p:txBody>
        </p:sp>
        <p:sp>
          <p:nvSpPr>
            <p:cNvPr id="308" name="Google Shape;308;p7"/>
            <p:cNvSpPr txBox="1"/>
            <p:nvPr/>
          </p:nvSpPr>
          <p:spPr>
            <a:xfrm>
              <a:off x="2289361" y="2488715"/>
              <a:ext cx="1247714" cy="608610"/>
            </a:xfrm>
            <a:prstGeom prst="rect">
              <a:avLst/>
            </a:prstGeom>
            <a:noFill/>
            <a:ln>
              <a:noFill/>
            </a:ln>
          </p:spPr>
          <p:txBody>
            <a:bodyPr spcFirstLastPara="1" wrap="square" lIns="15225" tIns="7600" rIns="0" bIns="7600" anchor="ctr" anchorCtr="0">
              <a:noAutofit/>
            </a:bodyPr>
            <a:lstStyle/>
            <a:p>
              <a:pPr marL="0" marR="0" lvl="0" indent="0" algn="ctr" rtl="0">
                <a:lnSpc>
                  <a:spcPct val="90000"/>
                </a:lnSpc>
                <a:spcBef>
                  <a:spcPts val="0"/>
                </a:spcBef>
                <a:spcAft>
                  <a:spcPts val="0"/>
                </a:spcAft>
                <a:buNone/>
              </a:pPr>
              <a:r>
                <a:rPr lang="en-US" sz="1200" dirty="0">
                  <a:solidFill>
                    <a:schemeClr val="lt1"/>
                  </a:solidFill>
                  <a:latin typeface="Arial"/>
                  <a:ea typeface="Arial"/>
                  <a:cs typeface="Arial"/>
                  <a:sym typeface="Arial"/>
                </a:rPr>
                <a:t>O4</a:t>
              </a:r>
              <a:endParaRPr sz="1200" dirty="0">
                <a:solidFill>
                  <a:schemeClr val="lt1"/>
                </a:solidFill>
                <a:latin typeface="Arial"/>
                <a:ea typeface="Arial"/>
                <a:cs typeface="Arial"/>
                <a:sym typeface="Arial"/>
              </a:endParaRPr>
            </a:p>
          </p:txBody>
        </p:sp>
      </p:grpSp>
      <p:pic>
        <p:nvPicPr>
          <p:cNvPr id="331" name="Google Shape;331;p7"/>
          <p:cNvPicPr preferRelativeResize="0"/>
          <p:nvPr/>
        </p:nvPicPr>
        <p:blipFill rotWithShape="1">
          <a:blip r:embed="rId3">
            <a:alphaModFix/>
          </a:blip>
          <a:srcRect/>
          <a:stretch/>
        </p:blipFill>
        <p:spPr>
          <a:xfrm>
            <a:off x="8626860" y="5250904"/>
            <a:ext cx="1752120" cy="358920"/>
          </a:xfrm>
          <a:prstGeom prst="rect">
            <a:avLst/>
          </a:prstGeom>
          <a:noFill/>
          <a:ln>
            <a:noFill/>
          </a:ln>
        </p:spPr>
      </p:pic>
      <p:sp>
        <p:nvSpPr>
          <p:cNvPr id="2" name="TextBox 1">
            <a:extLst>
              <a:ext uri="{FF2B5EF4-FFF2-40B4-BE49-F238E27FC236}">
                <a16:creationId xmlns:a16="http://schemas.microsoft.com/office/drawing/2014/main" id="{625B2014-527A-4889-83C4-107FE559248F}"/>
              </a:ext>
            </a:extLst>
          </p:cNvPr>
          <p:cNvSpPr txBox="1"/>
          <p:nvPr/>
        </p:nvSpPr>
        <p:spPr>
          <a:xfrm>
            <a:off x="5687763" y="4674407"/>
            <a:ext cx="4885152" cy="261610"/>
          </a:xfrm>
          <a:prstGeom prst="rect">
            <a:avLst/>
          </a:prstGeom>
          <a:noFill/>
        </p:spPr>
        <p:txBody>
          <a:bodyPr wrap="square" rtlCol="0">
            <a:spAutoFit/>
          </a:bodyPr>
          <a:lstStyle/>
          <a:p>
            <a:r>
              <a:rPr lang="en-GB" sz="1100" dirty="0"/>
              <a:t>*Each country has its own policies which are analysed in the guide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12"/>
          <p:cNvSpPr/>
          <p:nvPr/>
        </p:nvSpPr>
        <p:spPr>
          <a:xfrm>
            <a:off x="0" y="0"/>
            <a:ext cx="2374920" cy="5668920"/>
          </a:xfrm>
          <a:prstGeom prst="rect">
            <a:avLst/>
          </a:prstGeom>
          <a:solidFill>
            <a:srgbClr val="5F497A"/>
          </a:solidFill>
          <a:ln w="9525" cap="flat" cmpd="sng">
            <a:solidFill>
              <a:srgbClr val="3465A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2"/>
          <p:cNvSpPr/>
          <p:nvPr/>
        </p:nvSpPr>
        <p:spPr>
          <a:xfrm>
            <a:off x="0" y="2044482"/>
            <a:ext cx="2374920" cy="1107996"/>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GB" sz="2400" dirty="0">
                <a:solidFill>
                  <a:schemeClr val="lt1"/>
                </a:solidFill>
                <a:latin typeface="Arial"/>
                <a:ea typeface="Arial"/>
                <a:cs typeface="Arial"/>
                <a:sym typeface="Arial"/>
              </a:rPr>
              <a:t>Significant examples of EU Social </a:t>
            </a:r>
            <a:r>
              <a:rPr lang="en-GB" sz="2400" dirty="0" err="1">
                <a:solidFill>
                  <a:schemeClr val="lt1"/>
                </a:solidFill>
                <a:latin typeface="Arial"/>
                <a:ea typeface="Arial"/>
                <a:cs typeface="Arial"/>
                <a:sym typeface="Arial"/>
              </a:rPr>
              <a:t>Startups</a:t>
            </a:r>
            <a:r>
              <a:rPr lang="en-GB" sz="2400" dirty="0">
                <a:solidFill>
                  <a:schemeClr val="lt1"/>
                </a:solidFill>
                <a:latin typeface="Arial"/>
                <a:ea typeface="Arial"/>
                <a:cs typeface="Arial"/>
                <a:sym typeface="Arial"/>
              </a:rPr>
              <a:t> </a:t>
            </a:r>
            <a:endParaRPr sz="2400" dirty="0">
              <a:solidFill>
                <a:schemeClr val="lt1"/>
              </a:solidFill>
              <a:latin typeface="Arial"/>
              <a:ea typeface="Arial"/>
              <a:cs typeface="Arial"/>
              <a:sym typeface="Arial"/>
            </a:endParaRPr>
          </a:p>
        </p:txBody>
      </p:sp>
      <p:sp>
        <p:nvSpPr>
          <p:cNvPr id="430" name="Google Shape;430;p12"/>
          <p:cNvSpPr txBox="1"/>
          <p:nvPr/>
        </p:nvSpPr>
        <p:spPr>
          <a:xfrm>
            <a:off x="677334" y="609600"/>
            <a:ext cx="8596668" cy="1320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Arial"/>
              <a:buNone/>
            </a:pPr>
            <a:endParaRPr sz="4400">
              <a:solidFill>
                <a:schemeClr val="dk1"/>
              </a:solidFill>
              <a:latin typeface="Arial"/>
              <a:ea typeface="Arial"/>
              <a:cs typeface="Arial"/>
              <a:sym typeface="Arial"/>
            </a:endParaRPr>
          </a:p>
        </p:txBody>
      </p:sp>
      <p:pic>
        <p:nvPicPr>
          <p:cNvPr id="432" name="Google Shape;432;p12"/>
          <p:cNvPicPr preferRelativeResize="0"/>
          <p:nvPr/>
        </p:nvPicPr>
        <p:blipFill rotWithShape="1">
          <a:blip r:embed="rId3">
            <a:alphaModFix/>
          </a:blip>
          <a:srcRect/>
          <a:stretch/>
        </p:blipFill>
        <p:spPr>
          <a:xfrm>
            <a:off x="8626860" y="5250904"/>
            <a:ext cx="1752120" cy="358920"/>
          </a:xfrm>
          <a:prstGeom prst="rect">
            <a:avLst/>
          </a:prstGeom>
          <a:noFill/>
          <a:ln>
            <a:noFill/>
          </a:ln>
        </p:spPr>
      </p:pic>
      <p:pic>
        <p:nvPicPr>
          <p:cNvPr id="3" name="Picture 2">
            <a:extLst>
              <a:ext uri="{FF2B5EF4-FFF2-40B4-BE49-F238E27FC236}">
                <a16:creationId xmlns:a16="http://schemas.microsoft.com/office/drawing/2014/main" id="{D27CF047-E119-4F0D-B6A7-7C21AA70B2AC}"/>
              </a:ext>
            </a:extLst>
          </p:cNvPr>
          <p:cNvPicPr>
            <a:picLocks noChangeAspect="1"/>
          </p:cNvPicPr>
          <p:nvPr/>
        </p:nvPicPr>
        <p:blipFill>
          <a:blip r:embed="rId4"/>
          <a:stretch>
            <a:fillRect/>
          </a:stretch>
        </p:blipFill>
        <p:spPr>
          <a:xfrm>
            <a:off x="2466340" y="1"/>
            <a:ext cx="4124465" cy="1824658"/>
          </a:xfrm>
          <a:prstGeom prst="rect">
            <a:avLst/>
          </a:prstGeom>
        </p:spPr>
      </p:pic>
      <p:pic>
        <p:nvPicPr>
          <p:cNvPr id="5" name="Picture 4">
            <a:extLst>
              <a:ext uri="{FF2B5EF4-FFF2-40B4-BE49-F238E27FC236}">
                <a16:creationId xmlns:a16="http://schemas.microsoft.com/office/drawing/2014/main" id="{CDAAEDDC-AB8C-496F-AC30-5F5F5B181AB8}"/>
              </a:ext>
            </a:extLst>
          </p:cNvPr>
          <p:cNvPicPr>
            <a:picLocks noChangeAspect="1"/>
          </p:cNvPicPr>
          <p:nvPr/>
        </p:nvPicPr>
        <p:blipFill>
          <a:blip r:embed="rId5"/>
          <a:stretch>
            <a:fillRect/>
          </a:stretch>
        </p:blipFill>
        <p:spPr>
          <a:xfrm>
            <a:off x="4975668" y="1544553"/>
            <a:ext cx="4366269" cy="2107854"/>
          </a:xfrm>
          <a:prstGeom prst="rect">
            <a:avLst/>
          </a:prstGeom>
        </p:spPr>
      </p:pic>
      <p:pic>
        <p:nvPicPr>
          <p:cNvPr id="7" name="Picture 6">
            <a:extLst>
              <a:ext uri="{FF2B5EF4-FFF2-40B4-BE49-F238E27FC236}">
                <a16:creationId xmlns:a16="http://schemas.microsoft.com/office/drawing/2014/main" id="{003CA96A-15D5-4654-8365-93915E260286}"/>
              </a:ext>
            </a:extLst>
          </p:cNvPr>
          <p:cNvPicPr>
            <a:picLocks noChangeAspect="1"/>
          </p:cNvPicPr>
          <p:nvPr/>
        </p:nvPicPr>
        <p:blipFill>
          <a:blip r:embed="rId6"/>
          <a:stretch>
            <a:fillRect/>
          </a:stretch>
        </p:blipFill>
        <p:spPr>
          <a:xfrm>
            <a:off x="2572195" y="3210556"/>
            <a:ext cx="4309556" cy="225595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42FA7-7509-46DA-9F23-A3B22C403239}"/>
              </a:ext>
            </a:extLst>
          </p:cNvPr>
          <p:cNvSpPr>
            <a:spLocks noGrp="1"/>
          </p:cNvSpPr>
          <p:nvPr>
            <p:ph type="title"/>
          </p:nvPr>
        </p:nvSpPr>
        <p:spPr>
          <a:xfrm>
            <a:off x="504000" y="394601"/>
            <a:ext cx="9072000" cy="609398"/>
          </a:xfrm>
        </p:spPr>
        <p:txBody>
          <a:bodyPr/>
          <a:lstStyle/>
          <a:p>
            <a:r>
              <a:rPr lang="en-GB" dirty="0"/>
              <a:t>TEAMS OF START-UPS	</a:t>
            </a:r>
          </a:p>
        </p:txBody>
      </p:sp>
      <p:sp>
        <p:nvSpPr>
          <p:cNvPr id="3" name="Subtitle 2">
            <a:extLst>
              <a:ext uri="{FF2B5EF4-FFF2-40B4-BE49-F238E27FC236}">
                <a16:creationId xmlns:a16="http://schemas.microsoft.com/office/drawing/2014/main" id="{01850F4C-91EF-452F-859E-3D33BF3C57BB}"/>
              </a:ext>
            </a:extLst>
          </p:cNvPr>
          <p:cNvSpPr>
            <a:spLocks noGrp="1"/>
          </p:cNvSpPr>
          <p:nvPr>
            <p:ph type="subTitle" idx="1"/>
          </p:nvPr>
        </p:nvSpPr>
        <p:spPr>
          <a:xfrm>
            <a:off x="504000" y="2712880"/>
            <a:ext cx="9072000" cy="516039"/>
          </a:xfrm>
        </p:spPr>
        <p:txBody>
          <a:bodyPr/>
          <a:lstStyle/>
          <a:p>
            <a:r>
              <a:rPr lang="en-GB" dirty="0"/>
              <a:t>Usually composed of 2-5 people</a:t>
            </a:r>
          </a:p>
        </p:txBody>
      </p:sp>
      <p:pic>
        <p:nvPicPr>
          <p:cNvPr id="4" name="Google Shape;331;p7">
            <a:extLst>
              <a:ext uri="{FF2B5EF4-FFF2-40B4-BE49-F238E27FC236}">
                <a16:creationId xmlns:a16="http://schemas.microsoft.com/office/drawing/2014/main" id="{26394812-9889-4017-9C82-74EEBCB869A8}"/>
              </a:ext>
            </a:extLst>
          </p:cNvPr>
          <p:cNvPicPr preferRelativeResize="0"/>
          <p:nvPr/>
        </p:nvPicPr>
        <p:blipFill rotWithShape="1">
          <a:blip r:embed="rId2">
            <a:alphaModFix/>
          </a:blip>
          <a:srcRect/>
          <a:stretch/>
        </p:blipFill>
        <p:spPr>
          <a:xfrm>
            <a:off x="8626860" y="5250904"/>
            <a:ext cx="1752120" cy="358920"/>
          </a:xfrm>
          <a:prstGeom prst="rect">
            <a:avLst/>
          </a:prstGeom>
          <a:noFill/>
          <a:ln>
            <a:noFill/>
          </a:ln>
        </p:spPr>
      </p:pic>
    </p:spTree>
    <p:extLst>
      <p:ext uri="{BB962C8B-B14F-4D97-AF65-F5344CB8AC3E}">
        <p14:creationId xmlns:p14="http://schemas.microsoft.com/office/powerpoint/2010/main" val="2653339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CAE37-63C1-4666-87AA-BEAB987EA825}"/>
              </a:ext>
            </a:extLst>
          </p:cNvPr>
          <p:cNvSpPr>
            <a:spLocks noGrp="1"/>
          </p:cNvSpPr>
          <p:nvPr>
            <p:ph type="title"/>
          </p:nvPr>
        </p:nvSpPr>
        <p:spPr>
          <a:xfrm>
            <a:off x="759948" y="312517"/>
            <a:ext cx="8560728" cy="1005236"/>
          </a:xfrm>
        </p:spPr>
        <p:txBody>
          <a:bodyPr>
            <a:normAutofit/>
          </a:bodyPr>
          <a:lstStyle/>
          <a:p>
            <a:r>
              <a:rPr lang="en-GB" sz="3200" cap="small" dirty="0"/>
              <a:t>Factors driving young people to turn into the field of social entrepreneurship</a:t>
            </a:r>
            <a:endParaRPr lang="en-GB" sz="3200" dirty="0"/>
          </a:p>
        </p:txBody>
      </p:sp>
      <p:sp>
        <p:nvSpPr>
          <p:cNvPr id="3" name="Content Placeholder 2">
            <a:extLst>
              <a:ext uri="{FF2B5EF4-FFF2-40B4-BE49-F238E27FC236}">
                <a16:creationId xmlns:a16="http://schemas.microsoft.com/office/drawing/2014/main" id="{E8F3615D-6083-4665-90D0-79F04653EFDE}"/>
              </a:ext>
            </a:extLst>
          </p:cNvPr>
          <p:cNvSpPr>
            <a:spLocks noGrp="1"/>
          </p:cNvSpPr>
          <p:nvPr>
            <p:ph idx="1"/>
          </p:nvPr>
        </p:nvSpPr>
        <p:spPr>
          <a:xfrm>
            <a:off x="602224" y="1932972"/>
            <a:ext cx="8634373" cy="3644566"/>
          </a:xfrm>
        </p:spPr>
        <p:txBody>
          <a:bodyPr numCol="1">
            <a:noAutofit/>
          </a:bodyPr>
          <a:lstStyle/>
          <a:p>
            <a:pPr marL="114300" indent="0">
              <a:buNone/>
            </a:pPr>
            <a:r>
              <a:rPr lang="en-US" sz="1984" dirty="0">
                <a:solidFill>
                  <a:schemeClr val="accent1">
                    <a:lumMod val="50000"/>
                  </a:schemeClr>
                </a:solidFill>
              </a:rPr>
              <a:t>Social entrepreneurship can contribute not only in the </a:t>
            </a:r>
            <a:r>
              <a:rPr lang="en-US" sz="1984" dirty="0">
                <a:solidFill>
                  <a:schemeClr val="accent1">
                    <a:lumMod val="50000"/>
                  </a:schemeClr>
                </a:solidFill>
                <a:effectLst>
                  <a:outerShdw blurRad="38100" dist="38100" dir="2700000" algn="tl">
                    <a:srgbClr val="000000">
                      <a:alpha val="43137"/>
                    </a:srgbClr>
                  </a:outerShdw>
                </a:effectLst>
              </a:rPr>
              <a:t>creation</a:t>
            </a:r>
            <a:r>
              <a:rPr lang="en-US" sz="1984" dirty="0">
                <a:solidFill>
                  <a:schemeClr val="accent1">
                    <a:lumMod val="50000"/>
                  </a:schemeClr>
                </a:solidFill>
              </a:rPr>
              <a:t> but also in </a:t>
            </a:r>
            <a:r>
              <a:rPr lang="en-US" sz="1984" dirty="0">
                <a:solidFill>
                  <a:schemeClr val="accent1">
                    <a:lumMod val="50000"/>
                  </a:schemeClr>
                </a:solidFill>
                <a:effectLst>
                  <a:outerShdw blurRad="38100" dist="38100" dir="2700000" algn="tl">
                    <a:srgbClr val="000000">
                      <a:alpha val="43137"/>
                    </a:srgbClr>
                  </a:outerShdw>
                </a:effectLst>
              </a:rPr>
              <a:t>sustaining</a:t>
            </a:r>
            <a:r>
              <a:rPr lang="en-US" sz="1984" dirty="0">
                <a:solidFill>
                  <a:schemeClr val="accent1">
                    <a:lumMod val="50000"/>
                  </a:schemeClr>
                </a:solidFill>
              </a:rPr>
              <a:t> vacancies. </a:t>
            </a:r>
          </a:p>
          <a:p>
            <a:pPr marL="114300" indent="0">
              <a:buNone/>
            </a:pPr>
            <a:r>
              <a:rPr lang="en-US" sz="1984" dirty="0">
                <a:solidFill>
                  <a:schemeClr val="accent1">
                    <a:lumMod val="50000"/>
                  </a:schemeClr>
                </a:solidFill>
              </a:rPr>
              <a:t>Social entrepreneurship can advance young people’s </a:t>
            </a:r>
            <a:r>
              <a:rPr lang="en-US" sz="1984" dirty="0">
                <a:solidFill>
                  <a:schemeClr val="accent1">
                    <a:lumMod val="50000"/>
                  </a:schemeClr>
                </a:solidFill>
                <a:effectLst>
                  <a:outerShdw blurRad="38100" dist="38100" dir="2700000" algn="tl">
                    <a:srgbClr val="000000">
                      <a:alpha val="43137"/>
                    </a:srgbClr>
                  </a:outerShdw>
                </a:effectLst>
              </a:rPr>
              <a:t>skills</a:t>
            </a:r>
            <a:r>
              <a:rPr lang="en-US" sz="1984" dirty="0">
                <a:solidFill>
                  <a:schemeClr val="accent1">
                    <a:lumMod val="50000"/>
                  </a:schemeClr>
                </a:solidFill>
              </a:rPr>
              <a:t>, </a:t>
            </a:r>
            <a:r>
              <a:rPr lang="en-US" sz="1984" dirty="0">
                <a:solidFill>
                  <a:schemeClr val="accent1">
                    <a:lumMod val="50000"/>
                  </a:schemeClr>
                </a:solidFill>
                <a:effectLst>
                  <a:outerShdw blurRad="38100" dist="38100" dir="2700000" algn="tl">
                    <a:srgbClr val="000000">
                      <a:alpha val="43137"/>
                    </a:srgbClr>
                  </a:outerShdw>
                </a:effectLst>
              </a:rPr>
              <a:t>talents</a:t>
            </a:r>
            <a:r>
              <a:rPr lang="en-US" sz="1984" dirty="0">
                <a:solidFill>
                  <a:schemeClr val="accent1">
                    <a:lumMod val="50000"/>
                  </a:schemeClr>
                </a:solidFill>
              </a:rPr>
              <a:t> and </a:t>
            </a:r>
            <a:r>
              <a:rPr lang="en-US" sz="1984" dirty="0">
                <a:solidFill>
                  <a:schemeClr val="accent1">
                    <a:lumMod val="50000"/>
                  </a:schemeClr>
                </a:solidFill>
                <a:effectLst>
                  <a:outerShdw blurRad="38100" dist="38100" dir="2700000" algn="tl">
                    <a:srgbClr val="000000">
                      <a:alpha val="43137"/>
                    </a:srgbClr>
                  </a:outerShdw>
                </a:effectLst>
              </a:rPr>
              <a:t>capacities</a:t>
            </a:r>
            <a:r>
              <a:rPr lang="en-US" sz="1984" dirty="0">
                <a:solidFill>
                  <a:schemeClr val="accent1">
                    <a:lumMod val="50000"/>
                  </a:schemeClr>
                </a:solidFill>
              </a:rPr>
              <a:t>, it can also support their own personal and professional </a:t>
            </a:r>
            <a:r>
              <a:rPr lang="en-US" sz="1984" dirty="0">
                <a:solidFill>
                  <a:schemeClr val="accent1">
                    <a:lumMod val="50000"/>
                  </a:schemeClr>
                </a:solidFill>
                <a:effectLst>
                  <a:outerShdw blurRad="38100" dist="38100" dir="2700000" algn="tl">
                    <a:srgbClr val="000000">
                      <a:alpha val="43137"/>
                    </a:srgbClr>
                  </a:outerShdw>
                </a:effectLst>
              </a:rPr>
              <a:t>continuous development</a:t>
            </a:r>
            <a:r>
              <a:rPr lang="en-US" sz="1984" dirty="0">
                <a:solidFill>
                  <a:schemeClr val="accent1">
                    <a:lumMod val="50000"/>
                  </a:schemeClr>
                </a:solidFill>
              </a:rPr>
              <a:t>. </a:t>
            </a:r>
          </a:p>
          <a:p>
            <a:pPr marL="114300" indent="0">
              <a:buNone/>
            </a:pPr>
            <a:r>
              <a:rPr lang="en-US" sz="1984" dirty="0">
                <a:solidFill>
                  <a:schemeClr val="accent1">
                    <a:lumMod val="50000"/>
                  </a:schemeClr>
                </a:solidFill>
              </a:rPr>
              <a:t>Ultimately, it can also enhance their efforts to be </a:t>
            </a:r>
            <a:r>
              <a:rPr lang="en-US" sz="1984" dirty="0">
                <a:solidFill>
                  <a:schemeClr val="accent1">
                    <a:lumMod val="50000"/>
                  </a:schemeClr>
                </a:solidFill>
                <a:effectLst>
                  <a:outerShdw blurRad="38100" dist="38100" dir="2700000" algn="tl">
                    <a:srgbClr val="000000">
                      <a:alpha val="43137"/>
                    </a:srgbClr>
                  </a:outerShdw>
                </a:effectLst>
              </a:rPr>
              <a:t>effective</a:t>
            </a:r>
            <a:r>
              <a:rPr lang="en-US" sz="1984" dirty="0">
                <a:solidFill>
                  <a:schemeClr val="accent1">
                    <a:lumMod val="50000"/>
                  </a:schemeClr>
                </a:solidFill>
              </a:rPr>
              <a:t> representatives of change. </a:t>
            </a:r>
            <a:endParaRPr lang="en-GB" sz="1984" dirty="0">
              <a:solidFill>
                <a:schemeClr val="accent1">
                  <a:lumMod val="50000"/>
                </a:schemeClr>
              </a:solidFill>
            </a:endParaRPr>
          </a:p>
        </p:txBody>
      </p:sp>
      <p:pic>
        <p:nvPicPr>
          <p:cNvPr id="4" name="Google Shape;331;p7">
            <a:extLst>
              <a:ext uri="{FF2B5EF4-FFF2-40B4-BE49-F238E27FC236}">
                <a16:creationId xmlns:a16="http://schemas.microsoft.com/office/drawing/2014/main" id="{6DD6D551-972E-404F-8FD5-D0699767B47A}"/>
              </a:ext>
            </a:extLst>
          </p:cNvPr>
          <p:cNvPicPr preferRelativeResize="0"/>
          <p:nvPr/>
        </p:nvPicPr>
        <p:blipFill rotWithShape="1">
          <a:blip r:embed="rId2">
            <a:alphaModFix/>
          </a:blip>
          <a:srcRect/>
          <a:stretch/>
        </p:blipFill>
        <p:spPr>
          <a:xfrm>
            <a:off x="8626860" y="5250904"/>
            <a:ext cx="1752120" cy="358920"/>
          </a:xfrm>
          <a:prstGeom prst="rect">
            <a:avLst/>
          </a:prstGeom>
          <a:noFill/>
          <a:ln>
            <a:noFill/>
          </a:ln>
        </p:spPr>
      </p:pic>
    </p:spTree>
    <p:extLst>
      <p:ext uri="{BB962C8B-B14F-4D97-AF65-F5344CB8AC3E}">
        <p14:creationId xmlns:p14="http://schemas.microsoft.com/office/powerpoint/2010/main" val="33370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CAE37-63C1-4666-87AA-BEAB987EA825}"/>
              </a:ext>
            </a:extLst>
          </p:cNvPr>
          <p:cNvSpPr>
            <a:spLocks noGrp="1"/>
          </p:cNvSpPr>
          <p:nvPr>
            <p:ph type="title"/>
          </p:nvPr>
        </p:nvSpPr>
        <p:spPr>
          <a:xfrm>
            <a:off x="759948" y="312517"/>
            <a:ext cx="8560728" cy="1005236"/>
          </a:xfrm>
        </p:spPr>
        <p:txBody>
          <a:bodyPr>
            <a:normAutofit/>
          </a:bodyPr>
          <a:lstStyle/>
          <a:p>
            <a:r>
              <a:rPr lang="en-GB" sz="3200" cap="small" dirty="0"/>
              <a:t>Factors driving young people to turn into the field of social entrepreneurship</a:t>
            </a:r>
            <a:endParaRPr lang="en-GB" sz="3200" dirty="0"/>
          </a:p>
        </p:txBody>
      </p:sp>
      <p:pic>
        <p:nvPicPr>
          <p:cNvPr id="7" name="Picture 6">
            <a:extLst>
              <a:ext uri="{FF2B5EF4-FFF2-40B4-BE49-F238E27FC236}">
                <a16:creationId xmlns:a16="http://schemas.microsoft.com/office/drawing/2014/main" id="{91D322DF-EC8D-482F-A6FD-CEA200803D31}"/>
              </a:ext>
            </a:extLst>
          </p:cNvPr>
          <p:cNvPicPr>
            <a:picLocks noChangeAspect="1"/>
          </p:cNvPicPr>
          <p:nvPr/>
        </p:nvPicPr>
        <p:blipFill>
          <a:blip r:embed="rId2"/>
          <a:stretch>
            <a:fillRect/>
          </a:stretch>
        </p:blipFill>
        <p:spPr>
          <a:xfrm>
            <a:off x="1770927" y="1552585"/>
            <a:ext cx="7037367" cy="3455925"/>
          </a:xfrm>
          <a:prstGeom prst="rect">
            <a:avLst/>
          </a:prstGeom>
        </p:spPr>
      </p:pic>
      <p:pic>
        <p:nvPicPr>
          <p:cNvPr id="4" name="Google Shape;331;p7">
            <a:extLst>
              <a:ext uri="{FF2B5EF4-FFF2-40B4-BE49-F238E27FC236}">
                <a16:creationId xmlns:a16="http://schemas.microsoft.com/office/drawing/2014/main" id="{33792552-CC2C-4F0A-84FF-764476B6488A}"/>
              </a:ext>
            </a:extLst>
          </p:cNvPr>
          <p:cNvPicPr preferRelativeResize="0"/>
          <p:nvPr/>
        </p:nvPicPr>
        <p:blipFill rotWithShape="1">
          <a:blip r:embed="rId3">
            <a:alphaModFix/>
          </a:blip>
          <a:srcRect/>
          <a:stretch/>
        </p:blipFill>
        <p:spPr>
          <a:xfrm>
            <a:off x="8626860" y="5250904"/>
            <a:ext cx="1752120" cy="358920"/>
          </a:xfrm>
          <a:prstGeom prst="rect">
            <a:avLst/>
          </a:prstGeom>
          <a:noFill/>
          <a:ln>
            <a:noFill/>
          </a:ln>
        </p:spPr>
      </p:pic>
    </p:spTree>
    <p:extLst>
      <p:ext uri="{BB962C8B-B14F-4D97-AF65-F5344CB8AC3E}">
        <p14:creationId xmlns:p14="http://schemas.microsoft.com/office/powerpoint/2010/main" val="1651884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CAE37-63C1-4666-87AA-BEAB987EA825}"/>
              </a:ext>
            </a:extLst>
          </p:cNvPr>
          <p:cNvSpPr>
            <a:spLocks noGrp="1"/>
          </p:cNvSpPr>
          <p:nvPr>
            <p:ph type="title"/>
          </p:nvPr>
        </p:nvSpPr>
        <p:spPr>
          <a:xfrm>
            <a:off x="759948" y="312517"/>
            <a:ext cx="8560728" cy="1005236"/>
          </a:xfrm>
        </p:spPr>
        <p:txBody>
          <a:bodyPr>
            <a:normAutofit/>
          </a:bodyPr>
          <a:lstStyle/>
          <a:p>
            <a:r>
              <a:rPr lang="en-US" sz="3200" cap="small" dirty="0"/>
              <a:t>OBSTACLES YOUNG PEOPLE MIGHT FACE IN STARTING THEIR ENTERPRISE</a:t>
            </a:r>
            <a:endParaRPr lang="en-GB" sz="3200" cap="small" dirty="0"/>
          </a:p>
        </p:txBody>
      </p:sp>
      <p:sp>
        <p:nvSpPr>
          <p:cNvPr id="4" name="Content Placeholder 2">
            <a:extLst>
              <a:ext uri="{FF2B5EF4-FFF2-40B4-BE49-F238E27FC236}">
                <a16:creationId xmlns:a16="http://schemas.microsoft.com/office/drawing/2014/main" id="{35C9FD86-9123-4BE0-AC3C-B5857F8E6C39}"/>
              </a:ext>
            </a:extLst>
          </p:cNvPr>
          <p:cNvSpPr txBox="1">
            <a:spLocks/>
          </p:cNvSpPr>
          <p:nvPr/>
        </p:nvSpPr>
        <p:spPr>
          <a:xfrm>
            <a:off x="602224" y="1932972"/>
            <a:ext cx="8634373" cy="3644566"/>
          </a:xfrm>
          <a:prstGeom prst="rect">
            <a:avLst/>
          </a:prstGeom>
          <a:noFill/>
          <a:ln>
            <a:noFill/>
          </a:ln>
        </p:spPr>
        <p:txBody>
          <a:bodyPr spcFirstLastPara="1" wrap="square" lIns="0" tIns="0" rIns="0" bIns="0" numCol="1"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sz="1984" dirty="0">
                <a:solidFill>
                  <a:schemeClr val="accent1">
                    <a:lumMod val="50000"/>
                  </a:schemeClr>
                </a:solidFill>
              </a:rPr>
              <a:t>Funding support</a:t>
            </a:r>
          </a:p>
          <a:p>
            <a:r>
              <a:rPr lang="en-GB" sz="1984" dirty="0">
                <a:solidFill>
                  <a:schemeClr val="accent1">
                    <a:lumMod val="50000"/>
                  </a:schemeClr>
                </a:solidFill>
              </a:rPr>
              <a:t>Legislation system</a:t>
            </a:r>
          </a:p>
          <a:p>
            <a:r>
              <a:rPr lang="en-GB" sz="1984" dirty="0">
                <a:solidFill>
                  <a:schemeClr val="accent1">
                    <a:lumMod val="50000"/>
                  </a:schemeClr>
                </a:solidFill>
              </a:rPr>
              <a:t>Lack of experience (especially in management and forming the right team)</a:t>
            </a:r>
          </a:p>
          <a:p>
            <a:r>
              <a:rPr lang="en-GB" sz="1984" dirty="0">
                <a:solidFill>
                  <a:schemeClr val="accent1">
                    <a:lumMod val="50000"/>
                  </a:schemeClr>
                </a:solidFill>
              </a:rPr>
              <a:t>Lack of specialised support</a:t>
            </a:r>
          </a:p>
          <a:p>
            <a:r>
              <a:rPr lang="en-GB" sz="1984" dirty="0">
                <a:solidFill>
                  <a:schemeClr val="accent1">
                    <a:lumMod val="50000"/>
                  </a:schemeClr>
                </a:solidFill>
              </a:rPr>
              <a:t>Bureaucracy </a:t>
            </a:r>
          </a:p>
        </p:txBody>
      </p:sp>
      <p:pic>
        <p:nvPicPr>
          <p:cNvPr id="5" name="Google Shape;331;p7">
            <a:extLst>
              <a:ext uri="{FF2B5EF4-FFF2-40B4-BE49-F238E27FC236}">
                <a16:creationId xmlns:a16="http://schemas.microsoft.com/office/drawing/2014/main" id="{6687BC1F-34EA-453C-9B10-9FBA94523F2C}"/>
              </a:ext>
            </a:extLst>
          </p:cNvPr>
          <p:cNvPicPr preferRelativeResize="0"/>
          <p:nvPr/>
        </p:nvPicPr>
        <p:blipFill rotWithShape="1">
          <a:blip r:embed="rId2">
            <a:alphaModFix/>
          </a:blip>
          <a:srcRect/>
          <a:stretch/>
        </p:blipFill>
        <p:spPr>
          <a:xfrm>
            <a:off x="8626860" y="5250904"/>
            <a:ext cx="1752120" cy="358920"/>
          </a:xfrm>
          <a:prstGeom prst="rect">
            <a:avLst/>
          </a:prstGeom>
          <a:noFill/>
          <a:ln>
            <a:noFill/>
          </a:ln>
        </p:spPr>
      </p:pic>
    </p:spTree>
    <p:extLst>
      <p:ext uri="{BB962C8B-B14F-4D97-AF65-F5344CB8AC3E}">
        <p14:creationId xmlns:p14="http://schemas.microsoft.com/office/powerpoint/2010/main" val="159715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
          <p:cNvSpPr/>
          <p:nvPr/>
        </p:nvSpPr>
        <p:spPr>
          <a:xfrm>
            <a:off x="744408" y="1111170"/>
            <a:ext cx="8769193" cy="3933343"/>
          </a:xfrm>
          <a:prstGeom prst="flowChartPunchedTape">
            <a:avLst/>
          </a:prstGeom>
          <a:solidFill>
            <a:srgbClr val="5F497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285750" indent="-285750">
              <a:buFont typeface="Wingdings" panose="05000000000000000000" pitchFamily="2" charset="2"/>
              <a:buChar char="ü"/>
            </a:pPr>
            <a:endParaRPr lang="en-US" sz="1600" dirty="0">
              <a:solidFill>
                <a:schemeClr val="bg1"/>
              </a:solidFill>
            </a:endParaRPr>
          </a:p>
          <a:p>
            <a:pPr marL="285750" indent="-285750">
              <a:buFont typeface="Wingdings" panose="05000000000000000000" pitchFamily="2" charset="2"/>
              <a:buChar char="ü"/>
            </a:pPr>
            <a:endParaRPr lang="en-US" sz="1600" dirty="0">
              <a:solidFill>
                <a:schemeClr val="bg1"/>
              </a:solidFill>
            </a:endParaRPr>
          </a:p>
          <a:p>
            <a:pPr marL="285750" indent="-285750">
              <a:buFont typeface="Wingdings" panose="05000000000000000000" pitchFamily="2" charset="2"/>
              <a:buChar char="ü"/>
            </a:pPr>
            <a:r>
              <a:rPr lang="en-US" sz="1600" dirty="0">
                <a:solidFill>
                  <a:schemeClr val="bg1"/>
                </a:solidFill>
              </a:rPr>
              <a:t>It set the main framework of the project</a:t>
            </a:r>
          </a:p>
          <a:p>
            <a:pPr marL="285750" indent="-285750">
              <a:buFont typeface="Wingdings" panose="05000000000000000000" pitchFamily="2" charset="2"/>
              <a:buChar char="ü"/>
            </a:pPr>
            <a:r>
              <a:rPr lang="en-US" sz="1600" dirty="0">
                <a:solidFill>
                  <a:schemeClr val="bg1"/>
                </a:solidFill>
              </a:rPr>
              <a:t>It gave guidelines for the "O2-Learning training guide for career development and psychometric methods", "O3- Learning training guide for Viable business Models of Social enterprises addressing SDGs (Sustainable Development Goals) and for effective use of </a:t>
            </a:r>
            <a:r>
              <a:rPr lang="en-GB" sz="1600" dirty="0">
                <a:solidFill>
                  <a:schemeClr val="bg1"/>
                </a:solidFill>
              </a:rPr>
              <a:t>Social Media“</a:t>
            </a:r>
          </a:p>
          <a:p>
            <a:pPr marL="285750" indent="-285750">
              <a:buFont typeface="Wingdings" panose="05000000000000000000" pitchFamily="2" charset="2"/>
              <a:buChar char="ü"/>
            </a:pPr>
            <a:r>
              <a:rPr lang="en-US" sz="1600" dirty="0">
                <a:solidFill>
                  <a:schemeClr val="bg1"/>
                </a:solidFill>
              </a:rPr>
              <a:t>It set the framework for the innovative digital assessment tool "O4- INSPIRE game“</a:t>
            </a:r>
          </a:p>
          <a:p>
            <a:pPr marL="285750" indent="-285750">
              <a:buFont typeface="Wingdings" panose="05000000000000000000" pitchFamily="2" charset="2"/>
              <a:buChar char="ü"/>
            </a:pPr>
            <a:r>
              <a:rPr lang="en-US" sz="1600" dirty="0">
                <a:solidFill>
                  <a:schemeClr val="bg1"/>
                </a:solidFill>
              </a:rPr>
              <a:t>It directly addressed the needs of young people and youth trainers</a:t>
            </a:r>
          </a:p>
          <a:p>
            <a:pPr marL="285750" indent="-285750">
              <a:buFont typeface="Wingdings" panose="05000000000000000000" pitchFamily="2" charset="2"/>
              <a:buChar char="ü"/>
            </a:pPr>
            <a:r>
              <a:rPr lang="en-US" sz="1600" dirty="0">
                <a:solidFill>
                  <a:schemeClr val="bg1"/>
                </a:solidFill>
              </a:rPr>
              <a:t>It involved the experiences, approaches, tools and research of partners from 3 different countries</a:t>
            </a:r>
            <a:endParaRPr lang="en-GB" sz="1600" dirty="0">
              <a:solidFill>
                <a:schemeClr val="bg1"/>
              </a:solidFill>
            </a:endParaRPr>
          </a:p>
          <a:p>
            <a:pPr marL="0" marR="0" lvl="0" indent="0" algn="ctr" rtl="0">
              <a:spcBef>
                <a:spcPts val="0"/>
              </a:spcBef>
              <a:spcAft>
                <a:spcPts val="0"/>
              </a:spcAft>
              <a:buNone/>
            </a:pPr>
            <a:r>
              <a:rPr lang="en-US" sz="1600" b="0" i="0" u="none" strike="noStrike" cap="none" dirty="0">
                <a:solidFill>
                  <a:schemeClr val="bg1"/>
                </a:solidFill>
                <a:latin typeface="Arial"/>
                <a:ea typeface="Arial"/>
                <a:cs typeface="Arial"/>
                <a:sym typeface="Arial"/>
              </a:rPr>
              <a:t>. </a:t>
            </a:r>
            <a:endParaRPr sz="1600" b="0" i="0" u="none" strike="noStrike" cap="none" dirty="0">
              <a:solidFill>
                <a:schemeClr val="bg1"/>
              </a:solidFill>
              <a:latin typeface="Arial"/>
              <a:ea typeface="Arial"/>
              <a:cs typeface="Arial"/>
              <a:sym typeface="Arial"/>
            </a:endParaRPr>
          </a:p>
        </p:txBody>
      </p:sp>
      <p:pic>
        <p:nvPicPr>
          <p:cNvPr id="221" name="Google Shape;221;p2"/>
          <p:cNvPicPr preferRelativeResize="0"/>
          <p:nvPr/>
        </p:nvPicPr>
        <p:blipFill rotWithShape="1">
          <a:blip r:embed="rId3">
            <a:alphaModFix/>
          </a:blip>
          <a:srcRect/>
          <a:stretch/>
        </p:blipFill>
        <p:spPr>
          <a:xfrm>
            <a:off x="8626860" y="5250904"/>
            <a:ext cx="1752120" cy="358920"/>
          </a:xfrm>
          <a:prstGeom prst="rect">
            <a:avLst/>
          </a:prstGeom>
          <a:noFill/>
          <a:ln>
            <a:noFill/>
          </a:ln>
        </p:spPr>
      </p:pic>
      <p:sp>
        <p:nvSpPr>
          <p:cNvPr id="2" name="TextBox 1">
            <a:extLst>
              <a:ext uri="{FF2B5EF4-FFF2-40B4-BE49-F238E27FC236}">
                <a16:creationId xmlns:a16="http://schemas.microsoft.com/office/drawing/2014/main" id="{AF8F90FE-5E60-449C-843B-A672188B35C0}"/>
              </a:ext>
            </a:extLst>
          </p:cNvPr>
          <p:cNvSpPr txBox="1"/>
          <p:nvPr/>
        </p:nvSpPr>
        <p:spPr>
          <a:xfrm>
            <a:off x="808753" y="464839"/>
            <a:ext cx="8640502" cy="646331"/>
          </a:xfrm>
          <a:prstGeom prst="rect">
            <a:avLst/>
          </a:prstGeom>
          <a:noFill/>
        </p:spPr>
        <p:txBody>
          <a:bodyPr wrap="square" rtlCol="0">
            <a:spAutoFit/>
          </a:bodyPr>
          <a:lstStyle/>
          <a:p>
            <a:r>
              <a:rPr lang="en-GB" sz="3600" dirty="0">
                <a:solidFill>
                  <a:schemeClr val="accent1">
                    <a:lumMod val="50000"/>
                  </a:schemeClr>
                </a:solidFill>
                <a:hlinkClick r:id="rId4">
                  <a:extLst>
                    <a:ext uri="{A12FA001-AC4F-418D-AE19-62706E023703}">
                      <ahyp:hlinkClr xmlns:ahyp="http://schemas.microsoft.com/office/drawing/2018/hyperlinkcolor" val="tx"/>
                    </a:ext>
                  </a:extLst>
                </a:hlinkClick>
              </a:rPr>
              <a:t>Methodological</a:t>
            </a:r>
            <a:r>
              <a:rPr lang="en-GB" dirty="0">
                <a:hlinkClick r:id="rId4"/>
              </a:rPr>
              <a:t> </a:t>
            </a:r>
            <a:r>
              <a:rPr lang="en-GB" sz="3600" dirty="0">
                <a:solidFill>
                  <a:schemeClr val="accent1">
                    <a:lumMod val="50000"/>
                  </a:schemeClr>
                </a:solidFill>
                <a:hlinkClick r:id="rId4">
                  <a:extLst>
                    <a:ext uri="{A12FA001-AC4F-418D-AE19-62706E023703}">
                      <ahyp:hlinkClr xmlns:ahyp="http://schemas.microsoft.com/office/drawing/2018/hyperlinkcolor" val="tx"/>
                    </a:ext>
                  </a:extLst>
                </a:hlinkClick>
              </a:rPr>
              <a:t>Guide for Inspire project</a:t>
            </a:r>
            <a:endParaRPr lang="en-GB" sz="3600" dirty="0">
              <a:solidFill>
                <a:schemeClr val="accent1">
                  <a:lumMod val="5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CAE37-63C1-4666-87AA-BEAB987EA825}"/>
              </a:ext>
            </a:extLst>
          </p:cNvPr>
          <p:cNvSpPr>
            <a:spLocks noGrp="1"/>
          </p:cNvSpPr>
          <p:nvPr>
            <p:ph type="title"/>
          </p:nvPr>
        </p:nvSpPr>
        <p:spPr>
          <a:xfrm>
            <a:off x="755546" y="352052"/>
            <a:ext cx="8820583" cy="1039564"/>
          </a:xfrm>
        </p:spPr>
        <p:txBody>
          <a:bodyPr>
            <a:normAutofit/>
          </a:bodyPr>
          <a:lstStyle/>
          <a:p>
            <a:r>
              <a:rPr lang="en-GB" sz="3600" dirty="0">
                <a:solidFill>
                  <a:schemeClr val="accent1">
                    <a:lumMod val="50000"/>
                  </a:schemeClr>
                </a:solidFill>
              </a:rPr>
              <a:t>Content </a:t>
            </a:r>
            <a:r>
              <a:rPr lang="en-GB" sz="3600" dirty="0">
                <a:solidFill>
                  <a:schemeClr val="accent1">
                    <a:lumMod val="50000"/>
                  </a:schemeClr>
                </a:solidFill>
                <a:effectLst/>
              </a:rPr>
              <a:t>of the Methodological Guide Part 2</a:t>
            </a:r>
          </a:p>
        </p:txBody>
      </p:sp>
      <p:sp>
        <p:nvSpPr>
          <p:cNvPr id="3" name="Content Placeholder 2">
            <a:extLst>
              <a:ext uri="{FF2B5EF4-FFF2-40B4-BE49-F238E27FC236}">
                <a16:creationId xmlns:a16="http://schemas.microsoft.com/office/drawing/2014/main" id="{E8F3615D-6083-4665-90D0-79F04653EFDE}"/>
              </a:ext>
            </a:extLst>
          </p:cNvPr>
          <p:cNvSpPr>
            <a:spLocks noGrp="1"/>
          </p:cNvSpPr>
          <p:nvPr>
            <p:ph idx="1"/>
          </p:nvPr>
        </p:nvSpPr>
        <p:spPr>
          <a:xfrm>
            <a:off x="495691" y="1555475"/>
            <a:ext cx="9080438" cy="3890490"/>
          </a:xfrm>
        </p:spPr>
        <p:txBody>
          <a:bodyPr numCol="1">
            <a:noAutofit/>
          </a:bodyPr>
          <a:lstStyle/>
          <a:p>
            <a:r>
              <a:rPr lang="en-GB" sz="1488" dirty="0">
                <a:solidFill>
                  <a:schemeClr val="accent1">
                    <a:lumMod val="75000"/>
                  </a:schemeClr>
                </a:solidFill>
              </a:rPr>
              <a:t>Methodology undertaken for all a outputs</a:t>
            </a:r>
          </a:p>
          <a:p>
            <a:r>
              <a:rPr lang="en-GB" sz="1488" dirty="0">
                <a:solidFill>
                  <a:schemeClr val="accent1">
                    <a:lumMod val="75000"/>
                  </a:schemeClr>
                </a:solidFill>
              </a:rPr>
              <a:t>Output type and expected results –</a:t>
            </a:r>
          </a:p>
          <a:p>
            <a:r>
              <a:rPr lang="en-GB" sz="1488" dirty="0">
                <a:solidFill>
                  <a:schemeClr val="accent1">
                    <a:lumMod val="75000"/>
                  </a:schemeClr>
                </a:solidFill>
              </a:rPr>
              <a:t>Output description </a:t>
            </a:r>
          </a:p>
          <a:p>
            <a:r>
              <a:rPr lang="en-GB" sz="1488" dirty="0">
                <a:solidFill>
                  <a:schemeClr val="accent1">
                    <a:lumMod val="75000"/>
                  </a:schemeClr>
                </a:solidFill>
              </a:rPr>
              <a:t>Specifications </a:t>
            </a:r>
          </a:p>
          <a:p>
            <a:pPr lvl="0"/>
            <a:endParaRPr lang="en-GB" sz="1488" dirty="0">
              <a:solidFill>
                <a:schemeClr val="accent1">
                  <a:lumMod val="75000"/>
                </a:schemeClr>
              </a:solidFill>
            </a:endParaRPr>
          </a:p>
          <a:p>
            <a:pPr lvl="0"/>
            <a:endParaRPr lang="en-GB" sz="1488" dirty="0">
              <a:solidFill>
                <a:schemeClr val="accent1">
                  <a:lumMod val="75000"/>
                </a:schemeClr>
              </a:solidFill>
            </a:endParaRPr>
          </a:p>
        </p:txBody>
      </p:sp>
      <p:pic>
        <p:nvPicPr>
          <p:cNvPr id="4" name="Google Shape;221;p2">
            <a:extLst>
              <a:ext uri="{FF2B5EF4-FFF2-40B4-BE49-F238E27FC236}">
                <a16:creationId xmlns:a16="http://schemas.microsoft.com/office/drawing/2014/main" id="{CAA5CB55-BD48-4334-9C51-0DC3740B2EDE}"/>
              </a:ext>
            </a:extLst>
          </p:cNvPr>
          <p:cNvPicPr preferRelativeResize="0"/>
          <p:nvPr/>
        </p:nvPicPr>
        <p:blipFill rotWithShape="1">
          <a:blip r:embed="rId2">
            <a:alphaModFix/>
          </a:blip>
          <a:srcRect/>
          <a:stretch/>
        </p:blipFill>
        <p:spPr>
          <a:xfrm>
            <a:off x="8626860" y="5250904"/>
            <a:ext cx="1752120" cy="358920"/>
          </a:xfrm>
          <a:prstGeom prst="rect">
            <a:avLst/>
          </a:prstGeom>
          <a:noFill/>
          <a:ln>
            <a:noFill/>
          </a:ln>
        </p:spPr>
      </p:pic>
      <p:pic>
        <p:nvPicPr>
          <p:cNvPr id="6" name="Picture 5">
            <a:extLst>
              <a:ext uri="{FF2B5EF4-FFF2-40B4-BE49-F238E27FC236}">
                <a16:creationId xmlns:a16="http://schemas.microsoft.com/office/drawing/2014/main" id="{B5ADC70E-473B-4C65-8EC1-539EB16E20A3}"/>
              </a:ext>
            </a:extLst>
          </p:cNvPr>
          <p:cNvPicPr>
            <a:picLocks noChangeAspect="1"/>
          </p:cNvPicPr>
          <p:nvPr/>
        </p:nvPicPr>
        <p:blipFill>
          <a:blip r:embed="rId3"/>
          <a:stretch>
            <a:fillRect/>
          </a:stretch>
        </p:blipFill>
        <p:spPr>
          <a:xfrm>
            <a:off x="4410683" y="1195754"/>
            <a:ext cx="4845538" cy="4085989"/>
          </a:xfrm>
          <a:prstGeom prst="rect">
            <a:avLst/>
          </a:prstGeom>
        </p:spPr>
      </p:pic>
    </p:spTree>
    <p:extLst>
      <p:ext uri="{BB962C8B-B14F-4D97-AF65-F5344CB8AC3E}">
        <p14:creationId xmlns:p14="http://schemas.microsoft.com/office/powerpoint/2010/main" val="392489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26"/>
          <p:cNvSpPr/>
          <p:nvPr/>
        </p:nvSpPr>
        <p:spPr>
          <a:xfrm>
            <a:off x="-1" y="0"/>
            <a:ext cx="10080625" cy="5668920"/>
          </a:xfrm>
          <a:prstGeom prst="rect">
            <a:avLst/>
          </a:prstGeom>
          <a:solidFill>
            <a:srgbClr val="5F497A"/>
          </a:solidFill>
          <a:ln w="9525" cap="flat" cmpd="sng">
            <a:solidFill>
              <a:srgbClr val="3465A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6"/>
          <p:cNvSpPr/>
          <p:nvPr/>
        </p:nvSpPr>
        <p:spPr>
          <a:xfrm>
            <a:off x="1080000" y="3581640"/>
            <a:ext cx="8228160" cy="989280"/>
          </a:xfrm>
          <a:prstGeom prst="rect">
            <a:avLst/>
          </a:prstGeom>
          <a:noFill/>
          <a:ln>
            <a:noFill/>
          </a:ln>
        </p:spPr>
        <p:txBody>
          <a:bodyPr spcFirstLastPara="1" wrap="square" lIns="90000" tIns="45000" rIns="90000" bIns="45000" anchor="ctr" anchorCtr="0">
            <a:normAutofit/>
          </a:bodyPr>
          <a:lstStyle/>
          <a:p>
            <a:pPr marL="0" marR="0" lvl="0" indent="0" algn="ctr" rtl="0">
              <a:lnSpc>
                <a:spcPct val="100000"/>
              </a:lnSpc>
              <a:spcBef>
                <a:spcPts val="0"/>
              </a:spcBef>
              <a:spcAft>
                <a:spcPts val="0"/>
              </a:spcAft>
              <a:buNone/>
            </a:pPr>
            <a:r>
              <a:rPr lang="en-US" sz="4400" b="0" strike="noStrike">
                <a:solidFill>
                  <a:srgbClr val="FFFFFF"/>
                </a:solidFill>
                <a:latin typeface="Arial"/>
                <a:ea typeface="Arial"/>
                <a:cs typeface="Arial"/>
                <a:sym typeface="Arial"/>
              </a:rPr>
              <a:t>THANK YOU!!</a:t>
            </a:r>
            <a:endParaRPr sz="4400" b="0" strike="noStrike">
              <a:solidFill>
                <a:schemeClr val="dk1"/>
              </a:solidFill>
              <a:latin typeface="Arial"/>
              <a:ea typeface="Arial"/>
              <a:cs typeface="Arial"/>
              <a:sym typeface="Arial"/>
            </a:endParaRPr>
          </a:p>
        </p:txBody>
      </p:sp>
      <p:sp>
        <p:nvSpPr>
          <p:cNvPr id="646" name="Google Shape;646;p26"/>
          <p:cNvSpPr/>
          <p:nvPr/>
        </p:nvSpPr>
        <p:spPr>
          <a:xfrm>
            <a:off x="6768000" y="4838760"/>
            <a:ext cx="3238920" cy="698040"/>
          </a:xfrm>
          <a:prstGeom prst="rect">
            <a:avLst/>
          </a:prstGeom>
          <a:noFill/>
          <a:ln>
            <a:noFill/>
          </a:ln>
        </p:spPr>
        <p:txBody>
          <a:bodyPr spcFirstLastPara="1" wrap="square" lIns="90000" tIns="45000" rIns="90000" bIns="45000" anchor="t" anchorCtr="0">
            <a:spAutoFit/>
          </a:bodyPr>
          <a:lstStyle/>
          <a:p>
            <a:pPr marL="0" marR="0" lvl="0" indent="0" algn="just" rtl="0">
              <a:lnSpc>
                <a:spcPct val="100000"/>
              </a:lnSpc>
              <a:spcBef>
                <a:spcPts val="0"/>
              </a:spcBef>
              <a:spcAft>
                <a:spcPts val="0"/>
              </a:spcAft>
              <a:buNone/>
            </a:pPr>
            <a:r>
              <a:rPr lang="en-US" sz="800" b="0" strike="noStrike">
                <a:solidFill>
                  <a:srgbClr val="009999"/>
                </a:solidFill>
                <a:latin typeface="Arial"/>
                <a:ea typeface="Arial"/>
                <a:cs typeface="Arial"/>
                <a:sym typeface="Arial"/>
              </a:rPr>
              <a:t>This presentation is related to the Project made by the beneficiaries jointly or individually in any form and using any means shall indicate that it reflects only the authors view and tha the National Agency and the European Commision are not responsible for any use that may be made of the information it contains.</a:t>
            </a:r>
            <a:endParaRPr sz="800" b="0" strike="noStrike">
              <a:solidFill>
                <a:schemeClr val="dk1"/>
              </a:solidFill>
              <a:latin typeface="Arial"/>
              <a:ea typeface="Arial"/>
              <a:cs typeface="Arial"/>
              <a:sym typeface="Arial"/>
            </a:endParaRPr>
          </a:p>
        </p:txBody>
      </p:sp>
      <p:pic>
        <p:nvPicPr>
          <p:cNvPr id="647" name="Google Shape;647;p26"/>
          <p:cNvPicPr preferRelativeResize="0"/>
          <p:nvPr/>
        </p:nvPicPr>
        <p:blipFill rotWithShape="1">
          <a:blip r:embed="rId3">
            <a:alphaModFix/>
          </a:blip>
          <a:srcRect/>
          <a:stretch/>
        </p:blipFill>
        <p:spPr>
          <a:xfrm>
            <a:off x="6562440" y="20880"/>
            <a:ext cx="3505320" cy="718920"/>
          </a:xfrm>
          <a:prstGeom prst="rect">
            <a:avLst/>
          </a:prstGeom>
          <a:noFill/>
          <a:ln>
            <a:noFill/>
          </a:ln>
        </p:spPr>
      </p:pic>
      <p:sp>
        <p:nvSpPr>
          <p:cNvPr id="648" name="Google Shape;648;p26"/>
          <p:cNvSpPr txBox="1"/>
          <p:nvPr/>
        </p:nvSpPr>
        <p:spPr>
          <a:xfrm>
            <a:off x="3713040" y="2118002"/>
            <a:ext cx="2849400" cy="983431"/>
          </a:xfrm>
          <a:prstGeom prst="rect">
            <a:avLst/>
          </a:prstGeom>
          <a:noFill/>
          <a:ln>
            <a:noFill/>
          </a:ln>
        </p:spPr>
        <p:txBody>
          <a:bodyPr spcFirstLastPara="1" wrap="square" lIns="90000" tIns="45000" rIns="90000" bIns="45000" anchor="t" anchorCtr="0">
            <a:spAutoFit/>
          </a:bodyPr>
          <a:lstStyle/>
          <a:p>
            <a:pPr marL="0" marR="0" lvl="0" indent="0" algn="ctr" rtl="0">
              <a:spcBef>
                <a:spcPts val="0"/>
              </a:spcBef>
              <a:spcAft>
                <a:spcPts val="0"/>
              </a:spcAft>
              <a:buNone/>
            </a:pPr>
            <a:r>
              <a:rPr lang="en-US" sz="4800" b="0" strike="noStrike">
                <a:solidFill>
                  <a:srgbClr val="FFFFFF"/>
                </a:solidFill>
                <a:latin typeface="Arial"/>
                <a:ea typeface="Arial"/>
                <a:cs typeface="Arial"/>
                <a:sym typeface="Arial"/>
              </a:rPr>
              <a:t>INSPIRE</a:t>
            </a:r>
            <a:r>
              <a:rPr lang="en-US" sz="1000" b="0" strike="noStrike">
                <a:solidFill>
                  <a:srgbClr val="FFFFFF"/>
                </a:solidFill>
                <a:latin typeface="Arial"/>
                <a:ea typeface="Arial"/>
                <a:cs typeface="Arial"/>
                <a:sym typeface="Arial"/>
              </a:rPr>
              <a:t>  </a:t>
            </a:r>
            <a:endParaRPr/>
          </a:p>
          <a:p>
            <a:pPr marL="0" marR="0" lvl="0" indent="0" algn="ctr" rtl="0">
              <a:spcBef>
                <a:spcPts val="0"/>
              </a:spcBef>
              <a:spcAft>
                <a:spcPts val="0"/>
              </a:spcAft>
              <a:buNone/>
            </a:pPr>
            <a:r>
              <a:rPr lang="en-US" sz="1000">
                <a:solidFill>
                  <a:schemeClr val="lt1"/>
                </a:solidFill>
                <a:latin typeface="Arial"/>
                <a:ea typeface="Arial"/>
                <a:cs typeface="Arial"/>
                <a:sym typeface="Arial"/>
              </a:rPr>
              <a:t>2019-3-EL02-KA205-005215</a:t>
            </a:r>
            <a:endParaRPr sz="1000" b="0"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CAE37-63C1-4666-87AA-BEAB987EA825}"/>
              </a:ext>
            </a:extLst>
          </p:cNvPr>
          <p:cNvSpPr>
            <a:spLocks noGrp="1"/>
          </p:cNvSpPr>
          <p:nvPr>
            <p:ph type="title"/>
          </p:nvPr>
        </p:nvSpPr>
        <p:spPr>
          <a:xfrm>
            <a:off x="755546" y="352052"/>
            <a:ext cx="8820583" cy="1039564"/>
          </a:xfrm>
        </p:spPr>
        <p:txBody>
          <a:bodyPr>
            <a:normAutofit/>
          </a:bodyPr>
          <a:lstStyle/>
          <a:p>
            <a:r>
              <a:rPr lang="en-GB" sz="3600" dirty="0">
                <a:solidFill>
                  <a:schemeClr val="accent1">
                    <a:lumMod val="50000"/>
                  </a:schemeClr>
                </a:solidFill>
              </a:rPr>
              <a:t>Content </a:t>
            </a:r>
            <a:r>
              <a:rPr lang="en-GB" sz="3600" dirty="0">
                <a:solidFill>
                  <a:schemeClr val="accent1">
                    <a:lumMod val="50000"/>
                  </a:schemeClr>
                </a:solidFill>
                <a:effectLst/>
              </a:rPr>
              <a:t>of the Methodological Guide Part 1</a:t>
            </a:r>
          </a:p>
        </p:txBody>
      </p:sp>
      <p:sp>
        <p:nvSpPr>
          <p:cNvPr id="3" name="Content Placeholder 2">
            <a:extLst>
              <a:ext uri="{FF2B5EF4-FFF2-40B4-BE49-F238E27FC236}">
                <a16:creationId xmlns:a16="http://schemas.microsoft.com/office/drawing/2014/main" id="{E8F3615D-6083-4665-90D0-79F04653EFDE}"/>
              </a:ext>
            </a:extLst>
          </p:cNvPr>
          <p:cNvSpPr>
            <a:spLocks noGrp="1"/>
          </p:cNvSpPr>
          <p:nvPr>
            <p:ph idx="1"/>
          </p:nvPr>
        </p:nvSpPr>
        <p:spPr>
          <a:xfrm>
            <a:off x="495691" y="1555475"/>
            <a:ext cx="9080438" cy="3890490"/>
          </a:xfrm>
        </p:spPr>
        <p:txBody>
          <a:bodyPr numCol="2">
            <a:noAutofit/>
          </a:bodyPr>
          <a:lstStyle/>
          <a:p>
            <a:pPr lvl="0"/>
            <a:r>
              <a:rPr lang="en-GB" sz="1488" dirty="0">
                <a:solidFill>
                  <a:schemeClr val="accent1">
                    <a:lumMod val="75000"/>
                  </a:schemeClr>
                </a:solidFill>
              </a:rPr>
              <a:t>An overview of today’s situation of Social Entrepreneurship in partners’ countries (Greece, Cyprus and Spain)</a:t>
            </a:r>
          </a:p>
          <a:p>
            <a:pPr lvl="0"/>
            <a:r>
              <a:rPr lang="en-GB" sz="1488" dirty="0">
                <a:solidFill>
                  <a:schemeClr val="accent1">
                    <a:lumMod val="75000"/>
                  </a:schemeClr>
                </a:solidFill>
              </a:rPr>
              <a:t>A status of the Unemployment of Youth of the aforementioned partner countries</a:t>
            </a:r>
          </a:p>
          <a:p>
            <a:pPr lvl="0"/>
            <a:r>
              <a:rPr lang="en-GB" sz="1488" dirty="0">
                <a:solidFill>
                  <a:schemeClr val="accent1">
                    <a:lumMod val="75000"/>
                  </a:schemeClr>
                </a:solidFill>
              </a:rPr>
              <a:t>A definition of Entrepreneurship as a solution to improve employment, including an overview of the social start-ups in partner countries</a:t>
            </a:r>
          </a:p>
          <a:p>
            <a:pPr lvl="0"/>
            <a:r>
              <a:rPr lang="en-GB" sz="1488" dirty="0">
                <a:solidFill>
                  <a:schemeClr val="accent1">
                    <a:lumMod val="75000"/>
                  </a:schemeClr>
                </a:solidFill>
              </a:rPr>
              <a:t>The role of Sustainable development goals (SDGs) in Social Entrepreneurship (SE)</a:t>
            </a:r>
          </a:p>
          <a:p>
            <a:pPr marL="114300" lvl="0" indent="0">
              <a:buNone/>
            </a:pPr>
            <a:endParaRPr lang="en-GB" sz="1488" dirty="0">
              <a:solidFill>
                <a:schemeClr val="accent1">
                  <a:lumMod val="75000"/>
                </a:schemeClr>
              </a:solidFill>
            </a:endParaRPr>
          </a:p>
          <a:p>
            <a:pPr marL="114300" lvl="0" indent="0">
              <a:buNone/>
            </a:pPr>
            <a:endParaRPr lang="en-GB" sz="1488" dirty="0">
              <a:solidFill>
                <a:schemeClr val="accent1">
                  <a:lumMod val="75000"/>
                </a:schemeClr>
              </a:solidFill>
            </a:endParaRPr>
          </a:p>
          <a:p>
            <a:pPr marL="114300" lvl="0" indent="0">
              <a:buNone/>
            </a:pPr>
            <a:endParaRPr lang="en-GB" sz="1488" dirty="0">
              <a:solidFill>
                <a:schemeClr val="accent1">
                  <a:lumMod val="75000"/>
                </a:schemeClr>
              </a:solidFill>
            </a:endParaRPr>
          </a:p>
          <a:p>
            <a:pPr marL="114300" lvl="0" indent="0">
              <a:buNone/>
            </a:pPr>
            <a:endParaRPr lang="en-GB" sz="1488" dirty="0">
              <a:solidFill>
                <a:schemeClr val="accent1">
                  <a:lumMod val="75000"/>
                </a:schemeClr>
              </a:solidFill>
            </a:endParaRPr>
          </a:p>
          <a:p>
            <a:pPr lvl="0"/>
            <a:r>
              <a:rPr lang="en-GB" sz="1488" dirty="0">
                <a:solidFill>
                  <a:schemeClr val="accent1">
                    <a:lumMod val="75000"/>
                  </a:schemeClr>
                </a:solidFill>
              </a:rPr>
              <a:t>The most common types of social enterprises in the partner countries </a:t>
            </a:r>
          </a:p>
          <a:p>
            <a:pPr lvl="0"/>
            <a:r>
              <a:rPr lang="en-GB" sz="1488" dirty="0">
                <a:solidFill>
                  <a:schemeClr val="accent1">
                    <a:lumMod val="75000"/>
                  </a:schemeClr>
                </a:solidFill>
              </a:rPr>
              <a:t>The role of teams in start-ups</a:t>
            </a:r>
          </a:p>
          <a:p>
            <a:pPr lvl="0"/>
            <a:r>
              <a:rPr lang="en-GB" sz="1488" dirty="0">
                <a:solidFill>
                  <a:schemeClr val="accent1">
                    <a:lumMod val="75000"/>
                  </a:schemeClr>
                </a:solidFill>
              </a:rPr>
              <a:t>EU policies, programs and funding schemes prompting SE</a:t>
            </a:r>
          </a:p>
          <a:p>
            <a:pPr lvl="0"/>
            <a:r>
              <a:rPr lang="en-GB" sz="1488" dirty="0">
                <a:solidFill>
                  <a:schemeClr val="accent1">
                    <a:lumMod val="75000"/>
                  </a:schemeClr>
                </a:solidFill>
              </a:rPr>
              <a:t>Percentages of active social enterprises in partner countries</a:t>
            </a:r>
          </a:p>
          <a:p>
            <a:pPr lvl="0"/>
            <a:r>
              <a:rPr lang="en-GB" sz="1488" dirty="0">
                <a:solidFill>
                  <a:schemeClr val="accent1">
                    <a:lumMod val="75000"/>
                  </a:schemeClr>
                </a:solidFill>
              </a:rPr>
              <a:t>Social Start-ups (definition, statistics of social star-ups in partner countries)</a:t>
            </a:r>
          </a:p>
          <a:p>
            <a:pPr lvl="0"/>
            <a:r>
              <a:rPr lang="en-GB" sz="1488" dirty="0">
                <a:solidFill>
                  <a:schemeClr val="accent1">
                    <a:lumMod val="75000"/>
                  </a:schemeClr>
                </a:solidFill>
              </a:rPr>
              <a:t>Factors driving young people to social entrepreneurship and obstacles they might face </a:t>
            </a:r>
          </a:p>
        </p:txBody>
      </p:sp>
      <p:pic>
        <p:nvPicPr>
          <p:cNvPr id="4" name="Google Shape;221;p2">
            <a:extLst>
              <a:ext uri="{FF2B5EF4-FFF2-40B4-BE49-F238E27FC236}">
                <a16:creationId xmlns:a16="http://schemas.microsoft.com/office/drawing/2014/main" id="{CAA5CB55-BD48-4334-9C51-0DC3740B2EDE}"/>
              </a:ext>
            </a:extLst>
          </p:cNvPr>
          <p:cNvPicPr preferRelativeResize="0"/>
          <p:nvPr/>
        </p:nvPicPr>
        <p:blipFill rotWithShape="1">
          <a:blip r:embed="rId2">
            <a:alphaModFix/>
          </a:blip>
          <a:srcRect/>
          <a:stretch/>
        </p:blipFill>
        <p:spPr>
          <a:xfrm>
            <a:off x="8626860" y="5250904"/>
            <a:ext cx="1752120" cy="358920"/>
          </a:xfrm>
          <a:prstGeom prst="rect">
            <a:avLst/>
          </a:prstGeom>
          <a:noFill/>
          <a:ln>
            <a:noFill/>
          </a:ln>
        </p:spPr>
      </p:pic>
    </p:spTree>
    <p:extLst>
      <p:ext uri="{BB962C8B-B14F-4D97-AF65-F5344CB8AC3E}">
        <p14:creationId xmlns:p14="http://schemas.microsoft.com/office/powerpoint/2010/main" val="385270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
          <p:cNvSpPr/>
          <p:nvPr/>
        </p:nvSpPr>
        <p:spPr>
          <a:xfrm>
            <a:off x="0" y="0"/>
            <a:ext cx="2374920" cy="5668920"/>
          </a:xfrm>
          <a:prstGeom prst="rect">
            <a:avLst/>
          </a:prstGeom>
          <a:solidFill>
            <a:srgbClr val="5F497A"/>
          </a:solidFill>
          <a:ln w="9525" cap="flat" cmpd="sng">
            <a:solidFill>
              <a:srgbClr val="3465A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7" name="Google Shape;227;p3"/>
          <p:cNvPicPr preferRelativeResize="0"/>
          <p:nvPr/>
        </p:nvPicPr>
        <p:blipFill rotWithShape="1">
          <a:blip r:embed="rId3">
            <a:alphaModFix/>
          </a:blip>
          <a:srcRect/>
          <a:stretch/>
        </p:blipFill>
        <p:spPr>
          <a:xfrm>
            <a:off x="8626860" y="5250904"/>
            <a:ext cx="1752120" cy="358920"/>
          </a:xfrm>
          <a:prstGeom prst="rect">
            <a:avLst/>
          </a:prstGeom>
          <a:noFill/>
          <a:ln>
            <a:noFill/>
          </a:ln>
        </p:spPr>
      </p:pic>
      <p:sp>
        <p:nvSpPr>
          <p:cNvPr id="228" name="Google Shape;228;p3"/>
          <p:cNvSpPr/>
          <p:nvPr/>
        </p:nvSpPr>
        <p:spPr>
          <a:xfrm>
            <a:off x="62063" y="1986002"/>
            <a:ext cx="2374920" cy="1107996"/>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2400" dirty="0">
                <a:solidFill>
                  <a:schemeClr val="lt1"/>
                </a:solidFill>
              </a:rPr>
              <a:t>Unemployment of Youth Overview</a:t>
            </a:r>
            <a:endParaRPr sz="2400" b="0" i="0" u="none" strike="noStrike" cap="none" dirty="0">
              <a:solidFill>
                <a:schemeClr val="lt1"/>
              </a:solidFill>
              <a:latin typeface="Arial"/>
              <a:ea typeface="Arial"/>
              <a:cs typeface="Arial"/>
              <a:sym typeface="Arial"/>
            </a:endParaRPr>
          </a:p>
        </p:txBody>
      </p:sp>
      <p:sp>
        <p:nvSpPr>
          <p:cNvPr id="229" name="Google Shape;229;p3"/>
          <p:cNvSpPr txBox="1"/>
          <p:nvPr/>
        </p:nvSpPr>
        <p:spPr>
          <a:xfrm>
            <a:off x="741978" y="201271"/>
            <a:ext cx="8596668" cy="1320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Arial"/>
              <a:buNone/>
            </a:pPr>
            <a:endParaRPr sz="4400" b="0" i="0" u="none" strike="noStrike" cap="none">
              <a:solidFill>
                <a:schemeClr val="dk1"/>
              </a:solidFill>
              <a:latin typeface="Arial"/>
              <a:ea typeface="Arial"/>
              <a:cs typeface="Arial"/>
              <a:sym typeface="Arial"/>
            </a:endParaRPr>
          </a:p>
        </p:txBody>
      </p:sp>
      <p:sp>
        <p:nvSpPr>
          <p:cNvPr id="2" name="TextBox 1">
            <a:extLst>
              <a:ext uri="{FF2B5EF4-FFF2-40B4-BE49-F238E27FC236}">
                <a16:creationId xmlns:a16="http://schemas.microsoft.com/office/drawing/2014/main" id="{03EE3ADC-9545-41D4-A43C-6BC4D8D1F2EC}"/>
              </a:ext>
            </a:extLst>
          </p:cNvPr>
          <p:cNvSpPr txBox="1"/>
          <p:nvPr/>
        </p:nvSpPr>
        <p:spPr>
          <a:xfrm>
            <a:off x="2853159" y="2122529"/>
            <a:ext cx="6782765" cy="954107"/>
          </a:xfrm>
          <a:prstGeom prst="rect">
            <a:avLst/>
          </a:prstGeom>
          <a:noFill/>
        </p:spPr>
        <p:txBody>
          <a:bodyPr wrap="square" rtlCol="0">
            <a:spAutoFit/>
          </a:bodyPr>
          <a:lstStyle/>
          <a:p>
            <a:r>
              <a:rPr lang="en-US" dirty="0"/>
              <a:t>In 2019 the youth unemployment rate in European countries was 15%. In several countries it rises to more than 30% (</a:t>
            </a:r>
            <a:r>
              <a:rPr lang="en-US" dirty="0" err="1"/>
              <a:t>e.g</a:t>
            </a:r>
            <a:r>
              <a:rPr lang="en-US" dirty="0"/>
              <a:t> Greece, Spain, Italy). </a:t>
            </a:r>
            <a:r>
              <a:rPr lang="en-US" dirty="0">
                <a:effectLst>
                  <a:outerShdw blurRad="38100" dist="38100" dir="2700000" algn="tl">
                    <a:srgbClr val="000000">
                      <a:alpha val="43137"/>
                    </a:srgbClr>
                  </a:outerShdw>
                </a:effectLst>
              </a:rPr>
              <a:t>Youth</a:t>
            </a:r>
            <a:r>
              <a:rPr lang="en-US" dirty="0"/>
              <a:t> unemployment rate is almost double than the overall unemployment rate which is less than 7% in most EU countries.</a:t>
            </a:r>
            <a:endParaRPr lang="en-GB" dirty="0"/>
          </a:p>
        </p:txBody>
      </p:sp>
      <p:sp>
        <p:nvSpPr>
          <p:cNvPr id="3" name="TextBox 2">
            <a:extLst>
              <a:ext uri="{FF2B5EF4-FFF2-40B4-BE49-F238E27FC236}">
                <a16:creationId xmlns:a16="http://schemas.microsoft.com/office/drawing/2014/main" id="{ECC93C14-5DB0-466D-A43C-289D1EEB25A3}"/>
              </a:ext>
            </a:extLst>
          </p:cNvPr>
          <p:cNvSpPr txBox="1"/>
          <p:nvPr/>
        </p:nvSpPr>
        <p:spPr>
          <a:xfrm>
            <a:off x="3929605" y="4295084"/>
            <a:ext cx="6389225" cy="307777"/>
          </a:xfrm>
          <a:prstGeom prst="rect">
            <a:avLst/>
          </a:prstGeom>
          <a:noFill/>
        </p:spPr>
        <p:txBody>
          <a:bodyPr wrap="square" rtlCol="0">
            <a:spAutoFit/>
          </a:bodyPr>
          <a:lstStyle/>
          <a:p>
            <a:r>
              <a:rPr lang="en-GB" dirty="0"/>
              <a:t>*</a:t>
            </a:r>
            <a:r>
              <a:rPr lang="en-GB" sz="1100" dirty="0"/>
              <a:t>Each of the partners’ countries unemployment status is given in detail within the guide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
          <p:cNvSpPr/>
          <p:nvPr/>
        </p:nvSpPr>
        <p:spPr>
          <a:xfrm>
            <a:off x="0" y="0"/>
            <a:ext cx="2374920" cy="5668920"/>
          </a:xfrm>
          <a:prstGeom prst="rect">
            <a:avLst/>
          </a:prstGeom>
          <a:solidFill>
            <a:srgbClr val="5F497A"/>
          </a:solidFill>
          <a:ln w="9525" cap="flat" cmpd="sng">
            <a:solidFill>
              <a:srgbClr val="3465A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7" name="Google Shape;227;p3"/>
          <p:cNvPicPr preferRelativeResize="0"/>
          <p:nvPr/>
        </p:nvPicPr>
        <p:blipFill rotWithShape="1">
          <a:blip r:embed="rId3">
            <a:alphaModFix/>
          </a:blip>
          <a:srcRect/>
          <a:stretch/>
        </p:blipFill>
        <p:spPr>
          <a:xfrm>
            <a:off x="8626860" y="5250904"/>
            <a:ext cx="1752120" cy="358920"/>
          </a:xfrm>
          <a:prstGeom prst="rect">
            <a:avLst/>
          </a:prstGeom>
          <a:noFill/>
          <a:ln>
            <a:noFill/>
          </a:ln>
        </p:spPr>
      </p:pic>
      <p:sp>
        <p:nvSpPr>
          <p:cNvPr id="228" name="Google Shape;228;p3"/>
          <p:cNvSpPr/>
          <p:nvPr/>
        </p:nvSpPr>
        <p:spPr>
          <a:xfrm>
            <a:off x="9980" y="1616671"/>
            <a:ext cx="2374920" cy="1846659"/>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2400" dirty="0">
                <a:solidFill>
                  <a:schemeClr val="lt1"/>
                </a:solidFill>
              </a:rPr>
              <a:t>Entrepreneurship as a solution to improve employment of youth</a:t>
            </a:r>
            <a:endParaRPr sz="2400" b="0" i="0" u="none" strike="noStrike" cap="none" dirty="0">
              <a:solidFill>
                <a:schemeClr val="lt1"/>
              </a:solidFill>
              <a:latin typeface="Arial"/>
              <a:ea typeface="Arial"/>
              <a:cs typeface="Arial"/>
              <a:sym typeface="Arial"/>
            </a:endParaRPr>
          </a:p>
        </p:txBody>
      </p:sp>
      <p:sp>
        <p:nvSpPr>
          <p:cNvPr id="229" name="Google Shape;229;p3"/>
          <p:cNvSpPr txBox="1"/>
          <p:nvPr/>
        </p:nvSpPr>
        <p:spPr>
          <a:xfrm>
            <a:off x="741978" y="201271"/>
            <a:ext cx="8596668" cy="1320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Arial"/>
              <a:buNone/>
            </a:pPr>
            <a:endParaRPr sz="4400" b="0" i="0" u="none" strike="noStrike" cap="none">
              <a:solidFill>
                <a:schemeClr val="dk1"/>
              </a:solidFill>
              <a:latin typeface="Arial"/>
              <a:ea typeface="Arial"/>
              <a:cs typeface="Arial"/>
              <a:sym typeface="Arial"/>
            </a:endParaRPr>
          </a:p>
        </p:txBody>
      </p:sp>
      <p:sp>
        <p:nvSpPr>
          <p:cNvPr id="2" name="TextBox 1">
            <a:extLst>
              <a:ext uri="{FF2B5EF4-FFF2-40B4-BE49-F238E27FC236}">
                <a16:creationId xmlns:a16="http://schemas.microsoft.com/office/drawing/2014/main" id="{03EE3ADC-9545-41D4-A43C-6BC4D8D1F2EC}"/>
              </a:ext>
            </a:extLst>
          </p:cNvPr>
          <p:cNvSpPr txBox="1"/>
          <p:nvPr/>
        </p:nvSpPr>
        <p:spPr>
          <a:xfrm>
            <a:off x="2853159" y="2122529"/>
            <a:ext cx="6782765" cy="1384995"/>
          </a:xfrm>
          <a:prstGeom prst="rect">
            <a:avLst/>
          </a:prstGeom>
          <a:noFill/>
        </p:spPr>
        <p:txBody>
          <a:bodyPr wrap="square" rtlCol="0">
            <a:spAutoFit/>
          </a:bodyPr>
          <a:lstStyle/>
          <a:p>
            <a:r>
              <a:rPr lang="en-US" dirty="0"/>
              <a:t>The European Framework considers entrepreneurship as a key competence, and a vital part in the current Rethinking Education Commission Communication. The Annual Growth Survey of 2013 </a:t>
            </a:r>
            <a:r>
              <a:rPr lang="en-US" dirty="0" err="1"/>
              <a:t>emphasises</a:t>
            </a:r>
            <a:r>
              <a:rPr lang="en-US" dirty="0"/>
              <a:t> the role of entrepreneurship as a tool to improve employability levels. Many European countries have effectively introduced strategies within their nation for entrepreneurship education or even introduced entrepreneurial learning as an obligatory subject of curricula</a:t>
            </a:r>
            <a:endParaRPr lang="en-GB" dirty="0"/>
          </a:p>
        </p:txBody>
      </p:sp>
      <p:sp>
        <p:nvSpPr>
          <p:cNvPr id="3" name="TextBox 2">
            <a:extLst>
              <a:ext uri="{FF2B5EF4-FFF2-40B4-BE49-F238E27FC236}">
                <a16:creationId xmlns:a16="http://schemas.microsoft.com/office/drawing/2014/main" id="{ECC93C14-5DB0-466D-A43C-289D1EEB25A3}"/>
              </a:ext>
            </a:extLst>
          </p:cNvPr>
          <p:cNvSpPr txBox="1"/>
          <p:nvPr/>
        </p:nvSpPr>
        <p:spPr>
          <a:xfrm>
            <a:off x="3929605" y="4295084"/>
            <a:ext cx="6389225" cy="307777"/>
          </a:xfrm>
          <a:prstGeom prst="rect">
            <a:avLst/>
          </a:prstGeom>
          <a:noFill/>
        </p:spPr>
        <p:txBody>
          <a:bodyPr wrap="square" rtlCol="0">
            <a:spAutoFit/>
          </a:bodyPr>
          <a:lstStyle/>
          <a:p>
            <a:r>
              <a:rPr lang="en-GB" dirty="0"/>
              <a:t>*</a:t>
            </a:r>
            <a:r>
              <a:rPr lang="en-GB" sz="1100" dirty="0"/>
              <a:t>Each of the partners’ countries unemployment status is given in detail within the guide</a:t>
            </a:r>
          </a:p>
        </p:txBody>
      </p:sp>
    </p:spTree>
    <p:extLst>
      <p:ext uri="{BB962C8B-B14F-4D97-AF65-F5344CB8AC3E}">
        <p14:creationId xmlns:p14="http://schemas.microsoft.com/office/powerpoint/2010/main" val="3907333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CAE37-63C1-4666-87AA-BEAB987EA825}"/>
              </a:ext>
            </a:extLst>
          </p:cNvPr>
          <p:cNvSpPr>
            <a:spLocks noGrp="1"/>
          </p:cNvSpPr>
          <p:nvPr>
            <p:ph type="title"/>
          </p:nvPr>
        </p:nvSpPr>
        <p:spPr>
          <a:xfrm>
            <a:off x="754161" y="728766"/>
            <a:ext cx="8968574" cy="1039564"/>
          </a:xfrm>
        </p:spPr>
        <p:txBody>
          <a:bodyPr>
            <a:normAutofit fontScale="90000"/>
          </a:bodyPr>
          <a:lstStyle/>
          <a:p>
            <a:r>
              <a:rPr lang="en-GB" sz="4000" dirty="0">
                <a:solidFill>
                  <a:schemeClr val="accent1">
                    <a:lumMod val="50000"/>
                  </a:schemeClr>
                </a:solidFill>
              </a:rPr>
              <a:t>“Courage plus prudence yields enterprise.” (McCloskey, 2011, p.4)</a:t>
            </a:r>
            <a:br>
              <a:rPr lang="en-GB" sz="4000" dirty="0">
                <a:solidFill>
                  <a:schemeClr val="accent1">
                    <a:lumMod val="50000"/>
                  </a:schemeClr>
                </a:solidFill>
              </a:rPr>
            </a:br>
            <a:endParaRPr lang="en-GB" sz="4000" dirty="0">
              <a:solidFill>
                <a:schemeClr val="accent1">
                  <a:lumMod val="50000"/>
                </a:schemeClr>
              </a:solidFill>
            </a:endParaRPr>
          </a:p>
        </p:txBody>
      </p:sp>
      <p:pic>
        <p:nvPicPr>
          <p:cNvPr id="6" name="image13.png">
            <a:extLst>
              <a:ext uri="{FF2B5EF4-FFF2-40B4-BE49-F238E27FC236}">
                <a16:creationId xmlns:a16="http://schemas.microsoft.com/office/drawing/2014/main" id="{47CDD58E-053C-45D0-B90F-B381FE6CFE41}"/>
              </a:ext>
            </a:extLst>
          </p:cNvPr>
          <p:cNvPicPr>
            <a:picLocks noGrp="1"/>
          </p:cNvPicPr>
          <p:nvPr>
            <p:ph idx="1"/>
          </p:nvPr>
        </p:nvPicPr>
        <p:blipFill>
          <a:blip r:embed="rId2"/>
          <a:srcRect/>
          <a:stretch>
            <a:fillRect/>
          </a:stretch>
        </p:blipFill>
        <p:spPr>
          <a:xfrm>
            <a:off x="2881649" y="1768330"/>
            <a:ext cx="4317325" cy="3404836"/>
          </a:xfrm>
          <a:prstGeom prst="rect">
            <a:avLst/>
          </a:prstGeom>
          <a:ln/>
        </p:spPr>
      </p:pic>
      <p:pic>
        <p:nvPicPr>
          <p:cNvPr id="4" name="Google Shape;221;p2">
            <a:extLst>
              <a:ext uri="{FF2B5EF4-FFF2-40B4-BE49-F238E27FC236}">
                <a16:creationId xmlns:a16="http://schemas.microsoft.com/office/drawing/2014/main" id="{2E71F9D9-2E63-4838-B807-C8BF6988FCEA}"/>
              </a:ext>
            </a:extLst>
          </p:cNvPr>
          <p:cNvPicPr preferRelativeResize="0"/>
          <p:nvPr/>
        </p:nvPicPr>
        <p:blipFill rotWithShape="1">
          <a:blip r:embed="rId3">
            <a:alphaModFix/>
          </a:blip>
          <a:srcRect/>
          <a:stretch/>
        </p:blipFill>
        <p:spPr>
          <a:xfrm>
            <a:off x="8626860" y="5250904"/>
            <a:ext cx="1752120" cy="358920"/>
          </a:xfrm>
          <a:prstGeom prst="rect">
            <a:avLst/>
          </a:prstGeom>
          <a:noFill/>
          <a:ln>
            <a:noFill/>
          </a:ln>
        </p:spPr>
      </p:pic>
    </p:spTree>
    <p:extLst>
      <p:ext uri="{BB962C8B-B14F-4D97-AF65-F5344CB8AC3E}">
        <p14:creationId xmlns:p14="http://schemas.microsoft.com/office/powerpoint/2010/main" val="310427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5"/>
          <p:cNvSpPr/>
          <p:nvPr/>
        </p:nvSpPr>
        <p:spPr>
          <a:xfrm>
            <a:off x="0" y="0"/>
            <a:ext cx="2374920" cy="5668920"/>
          </a:xfrm>
          <a:prstGeom prst="rect">
            <a:avLst/>
          </a:prstGeom>
          <a:solidFill>
            <a:srgbClr val="5F497A"/>
          </a:solidFill>
          <a:ln w="9525" cap="flat" cmpd="sng">
            <a:solidFill>
              <a:srgbClr val="3465A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5"/>
          <p:cNvSpPr/>
          <p:nvPr/>
        </p:nvSpPr>
        <p:spPr>
          <a:xfrm>
            <a:off x="0" y="1859815"/>
            <a:ext cx="2374920" cy="147732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2400" b="0" i="0" u="none" strike="noStrike" cap="none" dirty="0">
                <a:solidFill>
                  <a:schemeClr val="lt1"/>
                </a:solidFill>
                <a:latin typeface="Arial"/>
                <a:ea typeface="Arial"/>
                <a:cs typeface="Arial"/>
                <a:sym typeface="Arial"/>
              </a:rPr>
              <a:t>Young people can become good </a:t>
            </a:r>
            <a:r>
              <a:rPr lang="en-US" sz="2400" b="0" i="0" u="none" strike="noStrike" cap="none" dirty="0" err="1">
                <a:solidFill>
                  <a:schemeClr val="lt1"/>
                </a:solidFill>
                <a:latin typeface="Arial"/>
                <a:ea typeface="Arial"/>
                <a:cs typeface="Arial"/>
                <a:sym typeface="Arial"/>
              </a:rPr>
              <a:t>entepreneurs</a:t>
            </a:r>
            <a:endParaRPr sz="2400" b="0" i="0" u="none" strike="noStrike" cap="none" dirty="0">
              <a:solidFill>
                <a:schemeClr val="lt1"/>
              </a:solidFill>
              <a:latin typeface="Arial"/>
              <a:ea typeface="Arial"/>
              <a:cs typeface="Arial"/>
              <a:sym typeface="Arial"/>
            </a:endParaRPr>
          </a:p>
        </p:txBody>
      </p:sp>
      <p:sp>
        <p:nvSpPr>
          <p:cNvPr id="265" name="Google Shape;265;p5"/>
          <p:cNvSpPr txBox="1"/>
          <p:nvPr/>
        </p:nvSpPr>
        <p:spPr>
          <a:xfrm>
            <a:off x="295369" y="645658"/>
            <a:ext cx="8596668" cy="1320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Arial"/>
              <a:buNone/>
            </a:pPr>
            <a:endParaRPr sz="4400" b="0" i="0" u="none" strike="noStrike" cap="none">
              <a:solidFill>
                <a:schemeClr val="dk1"/>
              </a:solidFill>
              <a:latin typeface="Arial"/>
              <a:ea typeface="Arial"/>
              <a:cs typeface="Arial"/>
              <a:sym typeface="Arial"/>
            </a:endParaRPr>
          </a:p>
        </p:txBody>
      </p:sp>
      <p:sp>
        <p:nvSpPr>
          <p:cNvPr id="267" name="Google Shape;267;p5"/>
          <p:cNvSpPr/>
          <p:nvPr/>
        </p:nvSpPr>
        <p:spPr>
          <a:xfrm>
            <a:off x="2955471" y="1582220"/>
            <a:ext cx="6293274" cy="777071"/>
          </a:xfrm>
          <a:prstGeom prst="flowChartPunchedTape">
            <a:avLst/>
          </a:prstGeom>
          <a:solidFill>
            <a:srgbClr val="5F497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dirty="0">
                <a:solidFill>
                  <a:schemeClr val="lt1"/>
                </a:solidFill>
              </a:rPr>
              <a:t>A</a:t>
            </a:r>
            <a:r>
              <a:rPr lang="en-GB" sz="1800" dirty="0" err="1">
                <a:solidFill>
                  <a:schemeClr val="lt1"/>
                </a:solidFill>
              </a:rPr>
              <a:t>cquaintance</a:t>
            </a:r>
            <a:r>
              <a:rPr lang="en-GB" sz="1800" dirty="0">
                <a:solidFill>
                  <a:schemeClr val="lt1"/>
                </a:solidFill>
              </a:rPr>
              <a:t> with new technologies</a:t>
            </a:r>
            <a:endParaRPr sz="1800" dirty="0">
              <a:solidFill>
                <a:schemeClr val="lt1"/>
              </a:solidFill>
            </a:endParaRPr>
          </a:p>
        </p:txBody>
      </p:sp>
      <p:sp>
        <p:nvSpPr>
          <p:cNvPr id="268" name="Google Shape;268;p5"/>
          <p:cNvSpPr/>
          <p:nvPr/>
        </p:nvSpPr>
        <p:spPr>
          <a:xfrm>
            <a:off x="2955470" y="2341375"/>
            <a:ext cx="6293274" cy="906984"/>
          </a:xfrm>
          <a:prstGeom prst="flowChartPunchedTape">
            <a:avLst/>
          </a:prstGeom>
          <a:solidFill>
            <a:srgbClr val="5F497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1800" dirty="0">
                <a:solidFill>
                  <a:schemeClr val="lt1"/>
                </a:solidFill>
              </a:rPr>
              <a:t>Ease in accessing global </a:t>
            </a:r>
            <a:r>
              <a:rPr lang="en-US" sz="1800" dirty="0" err="1">
                <a:solidFill>
                  <a:schemeClr val="lt1"/>
                </a:solidFill>
              </a:rPr>
              <a:t>labour</a:t>
            </a:r>
            <a:r>
              <a:rPr lang="en-US" sz="1800" dirty="0">
                <a:solidFill>
                  <a:schemeClr val="lt1"/>
                </a:solidFill>
              </a:rPr>
              <a:t> markets</a:t>
            </a:r>
            <a:endParaRPr sz="1800" dirty="0">
              <a:solidFill>
                <a:schemeClr val="lt1"/>
              </a:solidFill>
            </a:endParaRPr>
          </a:p>
        </p:txBody>
      </p:sp>
      <p:sp>
        <p:nvSpPr>
          <p:cNvPr id="269" name="Google Shape;269;p5"/>
          <p:cNvSpPr/>
          <p:nvPr/>
        </p:nvSpPr>
        <p:spPr>
          <a:xfrm>
            <a:off x="2933252" y="3189763"/>
            <a:ext cx="6315492" cy="906984"/>
          </a:xfrm>
          <a:prstGeom prst="flowChartPunchedTape">
            <a:avLst/>
          </a:prstGeom>
          <a:solidFill>
            <a:srgbClr val="5F497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dirty="0">
                <a:solidFill>
                  <a:schemeClr val="lt1"/>
                </a:solidFill>
              </a:rPr>
              <a:t>The flexibility of the younger minds to welcome change and embrace the progress</a:t>
            </a:r>
            <a:endParaRPr sz="1800" dirty="0">
              <a:solidFill>
                <a:schemeClr val="lt1"/>
              </a:solidFill>
            </a:endParaRPr>
          </a:p>
        </p:txBody>
      </p:sp>
      <p:pic>
        <p:nvPicPr>
          <p:cNvPr id="270" name="Google Shape;270;p5"/>
          <p:cNvPicPr preferRelativeResize="0"/>
          <p:nvPr/>
        </p:nvPicPr>
        <p:blipFill rotWithShape="1">
          <a:blip r:embed="rId3">
            <a:alphaModFix/>
          </a:blip>
          <a:srcRect/>
          <a:stretch/>
        </p:blipFill>
        <p:spPr>
          <a:xfrm>
            <a:off x="8626860" y="5250904"/>
            <a:ext cx="1752120" cy="358920"/>
          </a:xfrm>
          <a:prstGeom prst="rect">
            <a:avLst/>
          </a:prstGeom>
          <a:noFill/>
          <a:ln>
            <a:noFill/>
          </a:ln>
        </p:spPr>
      </p:pic>
      <p:sp>
        <p:nvSpPr>
          <p:cNvPr id="2" name="TextBox 1">
            <a:extLst>
              <a:ext uri="{FF2B5EF4-FFF2-40B4-BE49-F238E27FC236}">
                <a16:creationId xmlns:a16="http://schemas.microsoft.com/office/drawing/2014/main" id="{38E5CC86-6C43-4EE3-B645-DBEF5C60CE18}"/>
              </a:ext>
            </a:extLst>
          </p:cNvPr>
          <p:cNvSpPr txBox="1"/>
          <p:nvPr/>
        </p:nvSpPr>
        <p:spPr>
          <a:xfrm>
            <a:off x="2876309" y="609600"/>
            <a:ext cx="6669451" cy="954107"/>
          </a:xfrm>
          <a:prstGeom prst="rect">
            <a:avLst/>
          </a:prstGeom>
          <a:noFill/>
        </p:spPr>
        <p:txBody>
          <a:bodyPr wrap="square" rtlCol="0">
            <a:spAutoFit/>
          </a:bodyPr>
          <a:lstStyle/>
          <a:p>
            <a:r>
              <a:rPr lang="en-US" dirty="0"/>
              <a:t>Research has shown that although in previous years, experienced businesspersons were considered as more suitable to strengthen the economic growth, several characteristics of the younger generation makes them absolutely capable of contributing towards economic growth such as: </a:t>
            </a:r>
            <a:endParaRPr lang="en-GB" dirty="0"/>
          </a:p>
        </p:txBody>
      </p:sp>
      <p:sp>
        <p:nvSpPr>
          <p:cNvPr id="3" name="TextBox 2">
            <a:extLst>
              <a:ext uri="{FF2B5EF4-FFF2-40B4-BE49-F238E27FC236}">
                <a16:creationId xmlns:a16="http://schemas.microsoft.com/office/drawing/2014/main" id="{D56BCBC1-86D9-4F79-B726-58CB8950D600}"/>
              </a:ext>
            </a:extLst>
          </p:cNvPr>
          <p:cNvSpPr txBox="1"/>
          <p:nvPr/>
        </p:nvSpPr>
        <p:spPr>
          <a:xfrm>
            <a:off x="7043300" y="5291864"/>
            <a:ext cx="2459620" cy="276999"/>
          </a:xfrm>
          <a:prstGeom prst="rect">
            <a:avLst/>
          </a:prstGeom>
          <a:noFill/>
        </p:spPr>
        <p:txBody>
          <a:bodyPr wrap="square" rtlCol="0">
            <a:spAutoFit/>
          </a:bodyPr>
          <a:lstStyle/>
          <a:p>
            <a:r>
              <a:rPr lang="en-GB" sz="1200" i="1" dirty="0">
                <a:solidFill>
                  <a:schemeClr val="tx1">
                    <a:lumMod val="75000"/>
                    <a:lumOff val="25000"/>
                  </a:schemeClr>
                </a:solidFill>
              </a:rPr>
              <a:t>McCloskey, 2012</a:t>
            </a:r>
          </a:p>
        </p:txBody>
      </p:sp>
      <p:sp>
        <p:nvSpPr>
          <p:cNvPr id="12" name="Google Shape;268;p5">
            <a:extLst>
              <a:ext uri="{FF2B5EF4-FFF2-40B4-BE49-F238E27FC236}">
                <a16:creationId xmlns:a16="http://schemas.microsoft.com/office/drawing/2014/main" id="{6BD41CC3-C771-4406-87A0-473699216E9B}"/>
              </a:ext>
            </a:extLst>
          </p:cNvPr>
          <p:cNvSpPr/>
          <p:nvPr/>
        </p:nvSpPr>
        <p:spPr>
          <a:xfrm>
            <a:off x="2955470" y="4033536"/>
            <a:ext cx="6293274" cy="1279245"/>
          </a:xfrm>
          <a:prstGeom prst="flowChartPunchedTape">
            <a:avLst/>
          </a:prstGeom>
          <a:solidFill>
            <a:srgbClr val="5F497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1800" dirty="0">
                <a:solidFill>
                  <a:schemeClr val="lt1"/>
                </a:solidFill>
              </a:rPr>
              <a:t>Younger entrepreneurs consider themselves as free agents who take their portable skills wherever they can do the most good (social entrepreneurship) or make the most profit</a:t>
            </a:r>
            <a:endParaRPr sz="1800" dirty="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F3615D-6083-4665-90D0-79F04653EFDE}"/>
              </a:ext>
            </a:extLst>
          </p:cNvPr>
          <p:cNvSpPr>
            <a:spLocks noGrp="1"/>
          </p:cNvSpPr>
          <p:nvPr>
            <p:ph idx="1"/>
          </p:nvPr>
        </p:nvSpPr>
        <p:spPr>
          <a:xfrm>
            <a:off x="696730" y="1459690"/>
            <a:ext cx="8876176" cy="451528"/>
          </a:xfrm>
        </p:spPr>
        <p:txBody>
          <a:bodyPr numCol="2">
            <a:noAutofit/>
          </a:bodyPr>
          <a:lstStyle/>
          <a:p>
            <a:endParaRPr lang="en-GB" sz="1158" cap="small" dirty="0"/>
          </a:p>
          <a:p>
            <a:endParaRPr lang="en-GB" sz="1158" cap="small" dirty="0"/>
          </a:p>
          <a:p>
            <a:pPr marL="30509" indent="0">
              <a:buNone/>
            </a:pPr>
            <a:endParaRPr lang="en-GB" sz="1158" cap="small" dirty="0"/>
          </a:p>
          <a:p>
            <a:pPr marL="30509" indent="0">
              <a:buNone/>
            </a:pPr>
            <a:endParaRPr lang="en-GB" sz="1158" dirty="0"/>
          </a:p>
        </p:txBody>
      </p:sp>
      <p:sp>
        <p:nvSpPr>
          <p:cNvPr id="4" name="TextBox 3">
            <a:extLst>
              <a:ext uri="{FF2B5EF4-FFF2-40B4-BE49-F238E27FC236}">
                <a16:creationId xmlns:a16="http://schemas.microsoft.com/office/drawing/2014/main" id="{4071B91D-A6C0-46CD-8169-CA3C86C308F5}"/>
              </a:ext>
            </a:extLst>
          </p:cNvPr>
          <p:cNvSpPr txBox="1"/>
          <p:nvPr/>
        </p:nvSpPr>
        <p:spPr>
          <a:xfrm>
            <a:off x="1218075" y="1911218"/>
            <a:ext cx="7644474" cy="2140394"/>
          </a:xfrm>
          <a:prstGeom prst="rect">
            <a:avLst/>
          </a:prstGeom>
          <a:noFill/>
        </p:spPr>
        <p:txBody>
          <a:bodyPr wrap="square" rtlCol="0">
            <a:spAutoFit/>
          </a:bodyPr>
          <a:lstStyle/>
          <a:p>
            <a:r>
              <a:rPr lang="en-GB" sz="1736" dirty="0">
                <a:solidFill>
                  <a:schemeClr val="accent1">
                    <a:lumMod val="75000"/>
                  </a:schemeClr>
                </a:solidFill>
                <a:latin typeface="Franklin Gothic Book" panose="020B0503020102020204" pitchFamily="34" charset="0"/>
                <a:ea typeface="Libre Franklin"/>
                <a:cs typeface="FreeSans"/>
              </a:rPr>
              <a:t>“Social Entrepreneurship has been identified as a powerful mechanism to confront </a:t>
            </a:r>
            <a:r>
              <a:rPr lang="en-GB" sz="1736" i="1" dirty="0">
                <a:solidFill>
                  <a:schemeClr val="accent1">
                    <a:lumMod val="75000"/>
                  </a:schemeClr>
                </a:solidFill>
                <a:latin typeface="Franklin Gothic Book" panose="020B0503020102020204" pitchFamily="34" charset="0"/>
                <a:ea typeface="Libre Franklin"/>
                <a:cs typeface="FreeSans"/>
              </a:rPr>
              <a:t>poverty</a:t>
            </a:r>
            <a:r>
              <a:rPr lang="en-GB" sz="1736" dirty="0">
                <a:solidFill>
                  <a:schemeClr val="accent1">
                    <a:lumMod val="75000"/>
                  </a:schemeClr>
                </a:solidFill>
                <a:latin typeface="Franklin Gothic Book" panose="020B0503020102020204" pitchFamily="34" charset="0"/>
                <a:ea typeface="Libre Franklin"/>
                <a:cs typeface="FreeSans"/>
              </a:rPr>
              <a:t> (Bloom, 2009; </a:t>
            </a:r>
            <a:r>
              <a:rPr lang="en-GB" sz="1736" dirty="0" err="1">
                <a:solidFill>
                  <a:schemeClr val="accent1">
                    <a:lumMod val="75000"/>
                  </a:schemeClr>
                </a:solidFill>
                <a:latin typeface="Franklin Gothic Book" panose="020B0503020102020204" pitchFamily="34" charset="0"/>
                <a:ea typeface="Libre Franklin"/>
                <a:cs typeface="FreeSans"/>
              </a:rPr>
              <a:t>Ghauri</a:t>
            </a:r>
            <a:r>
              <a:rPr lang="en-GB" sz="1736" dirty="0">
                <a:solidFill>
                  <a:schemeClr val="accent1">
                    <a:lumMod val="75000"/>
                  </a:schemeClr>
                </a:solidFill>
                <a:latin typeface="Franklin Gothic Book" panose="020B0503020102020204" pitchFamily="34" charset="0"/>
                <a:ea typeface="Libre Franklin"/>
                <a:cs typeface="FreeSans"/>
              </a:rPr>
              <a:t> et al., 2014), empower </a:t>
            </a:r>
            <a:r>
              <a:rPr lang="en-GB" sz="1736" i="1" dirty="0">
                <a:solidFill>
                  <a:schemeClr val="accent1">
                    <a:lumMod val="75000"/>
                  </a:schemeClr>
                </a:solidFill>
                <a:latin typeface="Franklin Gothic Book" panose="020B0503020102020204" pitchFamily="34" charset="0"/>
                <a:ea typeface="Libre Franklin"/>
                <a:cs typeface="FreeSans"/>
              </a:rPr>
              <a:t>women</a:t>
            </a:r>
            <a:r>
              <a:rPr lang="en-GB" sz="1736" dirty="0">
                <a:solidFill>
                  <a:schemeClr val="accent1">
                    <a:lumMod val="75000"/>
                  </a:schemeClr>
                </a:solidFill>
                <a:latin typeface="Franklin Gothic Book" panose="020B0503020102020204" pitchFamily="34" charset="0"/>
                <a:ea typeface="Libre Franklin"/>
                <a:cs typeface="FreeSans"/>
              </a:rPr>
              <a:t> (Datta &amp; Gailey, 2012), </a:t>
            </a:r>
            <a:r>
              <a:rPr lang="en-GB" sz="1736" dirty="0" err="1">
                <a:solidFill>
                  <a:schemeClr val="accent1">
                    <a:lumMod val="75000"/>
                  </a:schemeClr>
                </a:solidFill>
                <a:latin typeface="Franklin Gothic Book" panose="020B0503020102020204" pitchFamily="34" charset="0"/>
                <a:ea typeface="Libre Franklin"/>
                <a:cs typeface="FreeSans"/>
              </a:rPr>
              <a:t>catalyze</a:t>
            </a:r>
            <a:r>
              <a:rPr lang="en-GB" sz="1736" dirty="0">
                <a:solidFill>
                  <a:schemeClr val="accent1">
                    <a:lumMod val="75000"/>
                  </a:schemeClr>
                </a:solidFill>
                <a:latin typeface="Franklin Gothic Book" panose="020B0503020102020204" pitchFamily="34" charset="0"/>
                <a:ea typeface="Libre Franklin"/>
                <a:cs typeface="FreeSans"/>
              </a:rPr>
              <a:t> </a:t>
            </a:r>
            <a:r>
              <a:rPr lang="en-GB" sz="1736" i="1" dirty="0">
                <a:solidFill>
                  <a:schemeClr val="accent1">
                    <a:lumMod val="75000"/>
                  </a:schemeClr>
                </a:solidFill>
                <a:latin typeface="Franklin Gothic Book" panose="020B0503020102020204" pitchFamily="34" charset="0"/>
                <a:ea typeface="Libre Franklin"/>
                <a:cs typeface="FreeSans"/>
              </a:rPr>
              <a:t>social transformation</a:t>
            </a:r>
            <a:r>
              <a:rPr lang="en-GB" sz="1736" dirty="0">
                <a:solidFill>
                  <a:schemeClr val="accent1">
                    <a:lumMod val="75000"/>
                  </a:schemeClr>
                </a:solidFill>
                <a:latin typeface="Franklin Gothic Book" panose="020B0503020102020204" pitchFamily="34" charset="0"/>
                <a:ea typeface="Libre Franklin"/>
                <a:cs typeface="FreeSans"/>
              </a:rPr>
              <a:t> (Alvord et al., 2004), foster inclusive growth in </a:t>
            </a:r>
            <a:r>
              <a:rPr lang="en-GB" sz="1736" i="1" dirty="0">
                <a:solidFill>
                  <a:schemeClr val="accent1">
                    <a:lumMod val="75000"/>
                  </a:schemeClr>
                </a:solidFill>
                <a:latin typeface="Franklin Gothic Book" panose="020B0503020102020204" pitchFamily="34" charset="0"/>
                <a:ea typeface="Libre Franklin"/>
                <a:cs typeface="FreeSans"/>
              </a:rPr>
              <a:t>subsistence marketplaces</a:t>
            </a:r>
            <a:r>
              <a:rPr lang="en-GB" sz="1736" dirty="0">
                <a:solidFill>
                  <a:schemeClr val="accent1">
                    <a:lumMod val="75000"/>
                  </a:schemeClr>
                </a:solidFill>
                <a:latin typeface="Franklin Gothic Book" panose="020B0503020102020204" pitchFamily="34" charset="0"/>
                <a:ea typeface="Libre Franklin"/>
                <a:cs typeface="FreeSans"/>
              </a:rPr>
              <a:t> (Ansari, Munir &amp; Gregg, 2012; Azmat et al., 2015), and bring about institutional change (Nicholls, 2008). These are clearly quite different phenomena.” (as cited in (</a:t>
            </a:r>
            <a:r>
              <a:rPr lang="en-GB" sz="1736" dirty="0" err="1">
                <a:solidFill>
                  <a:schemeClr val="accent1">
                    <a:lumMod val="75000"/>
                  </a:schemeClr>
                </a:solidFill>
                <a:latin typeface="Franklin Gothic Book" panose="020B0503020102020204" pitchFamily="34" charset="0"/>
                <a:ea typeface="Libre Franklin"/>
                <a:cs typeface="FreeSans"/>
              </a:rPr>
              <a:t>Saebi</a:t>
            </a:r>
            <a:r>
              <a:rPr lang="en-GB" sz="1736" dirty="0">
                <a:solidFill>
                  <a:schemeClr val="accent1">
                    <a:lumMod val="75000"/>
                  </a:schemeClr>
                </a:solidFill>
                <a:latin typeface="Franklin Gothic Book" panose="020B0503020102020204" pitchFamily="34" charset="0"/>
                <a:ea typeface="Libre Franklin"/>
                <a:cs typeface="FreeSans"/>
              </a:rPr>
              <a:t> et al., 2019, p. 72).</a:t>
            </a:r>
          </a:p>
          <a:p>
            <a:endParaRPr lang="en-GB" sz="1158" dirty="0">
              <a:solidFill>
                <a:schemeClr val="accent1">
                  <a:lumMod val="75000"/>
                </a:schemeClr>
              </a:solidFill>
            </a:endParaRPr>
          </a:p>
        </p:txBody>
      </p:sp>
      <p:sp>
        <p:nvSpPr>
          <p:cNvPr id="6" name="Title 5">
            <a:extLst>
              <a:ext uri="{FF2B5EF4-FFF2-40B4-BE49-F238E27FC236}">
                <a16:creationId xmlns:a16="http://schemas.microsoft.com/office/drawing/2014/main" id="{440B06F4-7407-459A-8DF7-260A17A4308A}"/>
              </a:ext>
            </a:extLst>
          </p:cNvPr>
          <p:cNvSpPr>
            <a:spLocks noGrp="1"/>
          </p:cNvSpPr>
          <p:nvPr>
            <p:ph type="title"/>
          </p:nvPr>
        </p:nvSpPr>
        <p:spPr>
          <a:xfrm>
            <a:off x="1175332" y="750943"/>
            <a:ext cx="9072000" cy="498598"/>
          </a:xfrm>
        </p:spPr>
        <p:txBody>
          <a:bodyPr/>
          <a:lstStyle/>
          <a:p>
            <a:r>
              <a:rPr lang="en-GB" sz="3600" dirty="0">
                <a:solidFill>
                  <a:schemeClr val="accent1">
                    <a:lumMod val="50000"/>
                  </a:schemeClr>
                </a:solidFill>
                <a:hlinkClick r:id="rId2" action="ppaction://hlinkfile">
                  <a:extLst>
                    <a:ext uri="{A12FA001-AC4F-418D-AE19-62706E023703}">
                      <ahyp:hlinkClr xmlns:ahyp="http://schemas.microsoft.com/office/drawing/2018/hyperlinkcolor" val="tx"/>
                    </a:ext>
                  </a:extLst>
                </a:hlinkClick>
              </a:rPr>
              <a:t>Social Entrepreneurship Definition</a:t>
            </a:r>
            <a:endParaRPr lang="en-GB" sz="3600" dirty="0">
              <a:solidFill>
                <a:schemeClr val="accent1">
                  <a:lumMod val="50000"/>
                </a:schemeClr>
              </a:solidFill>
            </a:endParaRPr>
          </a:p>
        </p:txBody>
      </p:sp>
      <p:pic>
        <p:nvPicPr>
          <p:cNvPr id="7" name="Google Shape;221;p2">
            <a:extLst>
              <a:ext uri="{FF2B5EF4-FFF2-40B4-BE49-F238E27FC236}">
                <a16:creationId xmlns:a16="http://schemas.microsoft.com/office/drawing/2014/main" id="{8FB6FFCC-E572-425B-89A3-E6ECF540463C}"/>
              </a:ext>
            </a:extLst>
          </p:cNvPr>
          <p:cNvPicPr preferRelativeResize="0"/>
          <p:nvPr/>
        </p:nvPicPr>
        <p:blipFill rotWithShape="1">
          <a:blip r:embed="rId3">
            <a:alphaModFix/>
          </a:blip>
          <a:srcRect/>
          <a:stretch/>
        </p:blipFill>
        <p:spPr>
          <a:xfrm>
            <a:off x="8626860" y="5250904"/>
            <a:ext cx="1752120" cy="358920"/>
          </a:xfrm>
          <a:prstGeom prst="rect">
            <a:avLst/>
          </a:prstGeom>
          <a:noFill/>
          <a:ln>
            <a:noFill/>
          </a:ln>
        </p:spPr>
      </p:pic>
    </p:spTree>
    <p:extLst>
      <p:ext uri="{BB962C8B-B14F-4D97-AF65-F5344CB8AC3E}">
        <p14:creationId xmlns:p14="http://schemas.microsoft.com/office/powerpoint/2010/main" val="2069243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FF2E03BB-5D8E-4C83-B155-AD49D1B3FBE1}"/>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6957581" y="2361234"/>
            <a:ext cx="2526791" cy="1892461"/>
          </a:xfrm>
          <a:effectLst>
            <a:outerShdw blurRad="76200" dir="18900000" sy="23000" kx="-1200000" algn="bl" rotWithShape="0">
              <a:prstClr val="black">
                <a:alpha val="20000"/>
              </a:prstClr>
            </a:outerShdw>
          </a:effectLst>
          <a:scene3d>
            <a:camera prst="isometricLeftDown"/>
            <a:lightRig rig="threePt" dir="t"/>
          </a:scene3d>
        </p:spPr>
      </p:pic>
      <p:sp>
        <p:nvSpPr>
          <p:cNvPr id="2" name="Title 1">
            <a:extLst>
              <a:ext uri="{FF2B5EF4-FFF2-40B4-BE49-F238E27FC236}">
                <a16:creationId xmlns:a16="http://schemas.microsoft.com/office/drawing/2014/main" id="{A14CAE37-63C1-4666-87AA-BEAB987EA825}"/>
              </a:ext>
            </a:extLst>
          </p:cNvPr>
          <p:cNvSpPr>
            <a:spLocks noGrp="1"/>
          </p:cNvSpPr>
          <p:nvPr>
            <p:ph type="title"/>
          </p:nvPr>
        </p:nvSpPr>
        <p:spPr>
          <a:xfrm>
            <a:off x="942192" y="892949"/>
            <a:ext cx="8560728" cy="985519"/>
          </a:xfrm>
        </p:spPr>
        <p:txBody>
          <a:bodyPr>
            <a:normAutofit fontScale="90000"/>
          </a:bodyPr>
          <a:lstStyle/>
          <a:p>
            <a:r>
              <a:rPr lang="en-GB" sz="4000" dirty="0">
                <a:solidFill>
                  <a:schemeClr val="accent1">
                    <a:lumMod val="50000"/>
                  </a:schemeClr>
                </a:solidFill>
              </a:rPr>
              <a:t>Definition of Start-ups</a:t>
            </a:r>
            <a:br>
              <a:rPr lang="en-GB" dirty="0">
                <a:effectLst/>
              </a:rPr>
            </a:br>
            <a:endParaRPr lang="en-GB" dirty="0">
              <a:effectLst/>
            </a:endParaRPr>
          </a:p>
        </p:txBody>
      </p:sp>
      <p:sp>
        <p:nvSpPr>
          <p:cNvPr id="7" name="TextBox 6">
            <a:extLst>
              <a:ext uri="{FF2B5EF4-FFF2-40B4-BE49-F238E27FC236}">
                <a16:creationId xmlns:a16="http://schemas.microsoft.com/office/drawing/2014/main" id="{4543FD0F-D86A-44CB-9D86-7F6BE58F8240}"/>
              </a:ext>
            </a:extLst>
          </p:cNvPr>
          <p:cNvSpPr txBox="1"/>
          <p:nvPr/>
        </p:nvSpPr>
        <p:spPr>
          <a:xfrm>
            <a:off x="921431" y="1568404"/>
            <a:ext cx="5040313" cy="2046779"/>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n-GB" sz="1736" dirty="0">
                <a:solidFill>
                  <a:schemeClr val="bg2">
                    <a:lumMod val="75000"/>
                  </a:schemeClr>
                </a:solidFill>
                <a:latin typeface="Franklin Gothic Book" panose="020B0503020102020204" pitchFamily="34" charset="0"/>
              </a:rPr>
              <a:t>Younger than 10 years. </a:t>
            </a:r>
          </a:p>
          <a:p>
            <a:pPr marL="285750" indent="-285750" algn="just">
              <a:lnSpc>
                <a:spcPct val="150000"/>
              </a:lnSpc>
              <a:buFont typeface="Wingdings" panose="05000000000000000000" pitchFamily="2" charset="2"/>
              <a:buChar char="ü"/>
            </a:pPr>
            <a:r>
              <a:rPr lang="en-GB" sz="1736" dirty="0">
                <a:solidFill>
                  <a:schemeClr val="bg2">
                    <a:lumMod val="75000"/>
                  </a:schemeClr>
                </a:solidFill>
                <a:latin typeface="Franklin Gothic Book" panose="020B0503020102020204" pitchFamily="34" charset="0"/>
              </a:rPr>
              <a:t>Feature (highly) innovative technologies and/ or business models. </a:t>
            </a:r>
          </a:p>
          <a:p>
            <a:pPr marL="285750" indent="-285750" algn="just">
              <a:lnSpc>
                <a:spcPct val="150000"/>
              </a:lnSpc>
              <a:buFont typeface="Wingdings" panose="05000000000000000000" pitchFamily="2" charset="2"/>
              <a:buChar char="ü"/>
            </a:pPr>
            <a:r>
              <a:rPr lang="en-GB" sz="1736" dirty="0">
                <a:solidFill>
                  <a:schemeClr val="bg2">
                    <a:lumMod val="75000"/>
                  </a:schemeClr>
                </a:solidFill>
                <a:latin typeface="Franklin Gothic Book" panose="020B0503020102020204" pitchFamily="34" charset="0"/>
              </a:rPr>
              <a:t>Have (strive for) significant employee and/or sales growth</a:t>
            </a:r>
          </a:p>
        </p:txBody>
      </p:sp>
      <p:pic>
        <p:nvPicPr>
          <p:cNvPr id="5" name="Google Shape;221;p2">
            <a:extLst>
              <a:ext uri="{FF2B5EF4-FFF2-40B4-BE49-F238E27FC236}">
                <a16:creationId xmlns:a16="http://schemas.microsoft.com/office/drawing/2014/main" id="{F1FC4BC4-4F91-488F-88BE-B8987EAAC53E}"/>
              </a:ext>
            </a:extLst>
          </p:cNvPr>
          <p:cNvPicPr preferRelativeResize="0"/>
          <p:nvPr/>
        </p:nvPicPr>
        <p:blipFill rotWithShape="1">
          <a:blip r:embed="rId4">
            <a:alphaModFix/>
          </a:blip>
          <a:srcRect/>
          <a:stretch/>
        </p:blipFill>
        <p:spPr>
          <a:xfrm>
            <a:off x="8626860" y="5250904"/>
            <a:ext cx="1752120" cy="358920"/>
          </a:xfrm>
          <a:prstGeom prst="rect">
            <a:avLst/>
          </a:prstGeom>
          <a:noFill/>
          <a:ln>
            <a:noFill/>
          </a:ln>
        </p:spPr>
      </p:pic>
    </p:spTree>
    <p:extLst>
      <p:ext uri="{BB962C8B-B14F-4D97-AF65-F5344CB8AC3E}">
        <p14:creationId xmlns:p14="http://schemas.microsoft.com/office/powerpoint/2010/main" val="82695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TotalTime>
  <Words>1315</Words>
  <Application>Microsoft Office PowerPoint</Application>
  <PresentationFormat>Custom</PresentationFormat>
  <Paragraphs>111</Paragraphs>
  <Slides>21</Slides>
  <Notes>11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21</vt:i4>
      </vt:variant>
    </vt:vector>
  </HeadingPairs>
  <TitlesOfParts>
    <vt:vector size="28" baseType="lpstr">
      <vt:lpstr>Arial</vt:lpstr>
      <vt:lpstr>Wingdings</vt:lpstr>
      <vt:lpstr>Franklin Gothic Book</vt:lpstr>
      <vt:lpstr>Office Theme</vt:lpstr>
      <vt:lpstr>Office Theme</vt:lpstr>
      <vt:lpstr>Office Theme</vt:lpstr>
      <vt:lpstr>Office Theme</vt:lpstr>
      <vt:lpstr>PowerPoint Presentation</vt:lpstr>
      <vt:lpstr>PowerPoint Presentation</vt:lpstr>
      <vt:lpstr>Content of the Methodological Guide Part 1</vt:lpstr>
      <vt:lpstr>PowerPoint Presentation</vt:lpstr>
      <vt:lpstr>PowerPoint Presentation</vt:lpstr>
      <vt:lpstr>“Courage plus prudence yields enterprise.” (McCloskey, 2011, p.4) </vt:lpstr>
      <vt:lpstr>PowerPoint Presentation</vt:lpstr>
      <vt:lpstr>Social Entrepreneurship Definition</vt:lpstr>
      <vt:lpstr>Definition of Start-ups </vt:lpstr>
      <vt:lpstr>PowerPoint Presentation</vt:lpstr>
      <vt:lpstr>PowerPoint Presentation</vt:lpstr>
      <vt:lpstr>PowerPoint Presentation</vt:lpstr>
      <vt:lpstr>PowerPoint Presentation</vt:lpstr>
      <vt:lpstr>PowerPoint Presentation</vt:lpstr>
      <vt:lpstr>PowerPoint Presentation</vt:lpstr>
      <vt:lpstr>TEAMS OF START-UPS </vt:lpstr>
      <vt:lpstr>Factors driving young people to turn into the field of social entrepreneurship</vt:lpstr>
      <vt:lpstr>Factors driving young people to turn into the field of social entrepreneurship</vt:lpstr>
      <vt:lpstr>OBSTACLES YOUNG PEOPLE MIGHT FACE IN STARTING THEIR ENTERPRISE</vt:lpstr>
      <vt:lpstr>Content of the Methodological Guide Part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marin</dc:creator>
  <cp:lastModifiedBy>Georgia Solomonidou</cp:lastModifiedBy>
  <cp:revision>21</cp:revision>
  <dcterms:created xsi:type="dcterms:W3CDTF">2019-10-17T23:47:41Z</dcterms:created>
  <dcterms:modified xsi:type="dcterms:W3CDTF">2021-06-15T08:30:31Z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Notes">
    <vt:i4>0</vt:i4>
  </property>
  <property fmtid="{D5CDD505-2E9C-101B-9397-08002B2CF9AE}" pid="7" name="PresentationFormat">
    <vt:lpwstr>Προσαρμογή</vt:lpwstr>
  </property>
  <property fmtid="{D5CDD505-2E9C-101B-9397-08002B2CF9AE}" pid="8" name="ScaleCrop">
    <vt:bool>false</vt:bool>
  </property>
  <property fmtid="{D5CDD505-2E9C-101B-9397-08002B2CF9AE}" pid="9" name="ShareDoc">
    <vt:bool>false</vt:bool>
  </property>
  <property fmtid="{D5CDD505-2E9C-101B-9397-08002B2CF9AE}" pid="10" name="Slides">
    <vt:i4>5</vt:i4>
  </property>
</Properties>
</file>